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8" r:id="rId11"/>
    <p:sldId id="269" r:id="rId12"/>
    <p:sldId id="265" r:id="rId13"/>
    <p:sldId id="266" r:id="rId14"/>
    <p:sldId id="267"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274" autoAdjust="0"/>
    <p:restoredTop sz="94660"/>
  </p:normalViewPr>
  <p:slideViewPr>
    <p:cSldViewPr>
      <p:cViewPr varScale="1">
        <p:scale>
          <a:sx n="64" d="100"/>
          <a:sy n="64" d="100"/>
        </p:scale>
        <p:origin x="-46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ABD24AE-EF05-4272-BC24-19EAAA085DB1}" type="datetimeFigureOut">
              <a:rPr lang="ru-RU" smtClean="0"/>
              <a:t>20.12.2011</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32E4CDA-2155-4680-97B9-BEF129D0D5CB}"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ABD24AE-EF05-4272-BC24-19EAAA085DB1}" type="datetimeFigureOut">
              <a:rPr lang="ru-RU" smtClean="0"/>
              <a:t>20.12.2011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32E4CDA-2155-4680-97B9-BEF129D0D5C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4ABD24AE-EF05-4272-BC24-19EAAA085DB1}" type="datetimeFigureOut">
              <a:rPr lang="ru-RU" smtClean="0"/>
              <a:t>20.12.2011</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32E4CDA-2155-4680-97B9-BEF129D0D5C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ABD24AE-EF05-4272-BC24-19EAAA085DB1}" type="datetimeFigureOut">
              <a:rPr lang="ru-RU" smtClean="0"/>
              <a:t>20.12.2011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32E4CDA-2155-4680-97B9-BEF129D0D5C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ABD24AE-EF05-4272-BC24-19EAAA085DB1}" type="datetimeFigureOut">
              <a:rPr lang="ru-RU" smtClean="0"/>
              <a:t>20.12.2011</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B32E4CDA-2155-4680-97B9-BEF129D0D5CB}"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ABD24AE-EF05-4272-BC24-19EAAA085DB1}" type="datetimeFigureOut">
              <a:rPr lang="ru-RU" smtClean="0"/>
              <a:t>20.12.2011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32E4CDA-2155-4680-97B9-BEF129D0D5CB}"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4ABD24AE-EF05-4272-BC24-19EAAA085DB1}" type="datetimeFigureOut">
              <a:rPr lang="ru-RU" smtClean="0"/>
              <a:t>20.12.2011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32E4CDA-2155-4680-97B9-BEF129D0D5CB}"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4ABD24AE-EF05-4272-BC24-19EAAA085DB1}" type="datetimeFigureOut">
              <a:rPr lang="ru-RU" smtClean="0"/>
              <a:t>20.12.2011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32E4CDA-2155-4680-97B9-BEF129D0D5C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4ABD24AE-EF05-4272-BC24-19EAAA085DB1}" type="datetimeFigureOut">
              <a:rPr lang="ru-RU" smtClean="0"/>
              <a:t>20.12.2011</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B32E4CDA-2155-4680-97B9-BEF129D0D5C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ABD24AE-EF05-4272-BC24-19EAAA085DB1}" type="datetimeFigureOut">
              <a:rPr lang="ru-RU" smtClean="0"/>
              <a:t>20.12.2011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32E4CDA-2155-4680-97B9-BEF129D0D5CB}"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4ABD24AE-EF05-4272-BC24-19EAAA085DB1}" type="datetimeFigureOut">
              <a:rPr lang="ru-RU" smtClean="0"/>
              <a:t>20.12.2011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32E4CDA-2155-4680-97B9-BEF129D0D5CB}" type="slidenum">
              <a:rPr lang="ru-RU" smtClean="0"/>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ABD24AE-EF05-4272-BC24-19EAAA085DB1}" type="datetimeFigureOut">
              <a:rPr lang="ru-RU" smtClean="0"/>
              <a:t>20.12.2011</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32E4CDA-2155-4680-97B9-BEF129D0D5CB}"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714612" y="533400"/>
            <a:ext cx="6215106" cy="2868168"/>
          </a:xfrm>
        </p:spPr>
        <p:txBody>
          <a:bodyPr/>
          <a:lstStyle/>
          <a:p>
            <a:r>
              <a:rPr lang="ru-RU" dirty="0" smtClean="0">
                <a:solidFill>
                  <a:srgbClr val="FFFF00"/>
                </a:solidFill>
                <a:effectLst>
                  <a:outerShdw blurRad="38100" dist="38100" dir="2700000" algn="tl">
                    <a:srgbClr val="000000">
                      <a:alpha val="43137"/>
                    </a:srgbClr>
                  </a:outerShdw>
                </a:effectLst>
                <a:latin typeface="Cambria" pitchFamily="18" charset="0"/>
              </a:rPr>
              <a:t>Психологический подход к проблеме заикания.</a:t>
            </a:r>
            <a:r>
              <a:rPr lang="ru-RU" dirty="0" smtClean="0"/>
              <a:t/>
            </a:r>
            <a:br>
              <a:rPr lang="ru-RU" dirty="0" smtClean="0"/>
            </a:br>
            <a:endParaRPr lang="ru-RU" dirty="0"/>
          </a:p>
        </p:txBody>
      </p:sp>
      <p:sp>
        <p:nvSpPr>
          <p:cNvPr id="3" name="Подзаголовок 2"/>
          <p:cNvSpPr>
            <a:spLocks noGrp="1"/>
          </p:cNvSpPr>
          <p:nvPr>
            <p:ph type="subTitle" idx="1"/>
          </p:nvPr>
        </p:nvSpPr>
        <p:spPr>
          <a:xfrm>
            <a:off x="2714612" y="3539864"/>
            <a:ext cx="6215106" cy="1101248"/>
          </a:xfrm>
        </p:spPr>
        <p:txBody>
          <a:bodyPr>
            <a:normAutofit/>
          </a:bodyPr>
          <a:lstStyle/>
          <a:p>
            <a:r>
              <a:rPr lang="ru-RU" sz="3600" dirty="0" smtClean="0">
                <a:solidFill>
                  <a:srgbClr val="00B0F0"/>
                </a:solidFill>
                <a:effectLst>
                  <a:outerShdw blurRad="38100" dist="38100" dir="2700000" algn="tl">
                    <a:srgbClr val="000000">
                      <a:alpha val="43137"/>
                    </a:srgbClr>
                  </a:outerShdw>
                </a:effectLst>
                <a:latin typeface="Georgia" pitchFamily="18" charset="0"/>
              </a:rPr>
              <a:t>Концепции Р.Е. Левиной, А.В. </a:t>
            </a:r>
            <a:r>
              <a:rPr lang="ru-RU" sz="3600" dirty="0" err="1" smtClean="0">
                <a:solidFill>
                  <a:srgbClr val="00B0F0"/>
                </a:solidFill>
                <a:effectLst>
                  <a:outerShdw blurRad="38100" dist="38100" dir="2700000" algn="tl">
                    <a:srgbClr val="000000">
                      <a:alpha val="43137"/>
                    </a:srgbClr>
                  </a:outerShdw>
                </a:effectLst>
                <a:latin typeface="Georgia" pitchFamily="18" charset="0"/>
              </a:rPr>
              <a:t>Ястребовой</a:t>
            </a:r>
            <a:r>
              <a:rPr lang="ru-RU" sz="3600" dirty="0" smtClean="0">
                <a:solidFill>
                  <a:srgbClr val="00B0F0"/>
                </a:solidFill>
                <a:effectLst>
                  <a:outerShdw blurRad="38100" dist="38100" dir="2700000" algn="tl">
                    <a:srgbClr val="000000">
                      <a:alpha val="43137"/>
                    </a:srgbClr>
                  </a:outerShdw>
                </a:effectLst>
                <a:latin typeface="Georgia" pitchFamily="18" charset="0"/>
              </a:rPr>
              <a:t>.</a:t>
            </a:r>
            <a:endParaRPr lang="ru-RU" sz="3600" dirty="0">
              <a:solidFill>
                <a:srgbClr val="00B0F0"/>
              </a:solidFill>
              <a:effectLst>
                <a:outerShdw blurRad="38100" dist="38100" dir="2700000" algn="tl">
                  <a:srgbClr val="000000">
                    <a:alpha val="43137"/>
                  </a:srgbClr>
                </a:outerShdw>
              </a:effectLst>
              <a:latin typeface="Georgia" pitchFamily="18" charset="0"/>
            </a:endParaRPr>
          </a:p>
        </p:txBody>
      </p:sp>
      <p:pic>
        <p:nvPicPr>
          <p:cNvPr id="23554" name="Picture 2" descr="Картинка 647 из 13094"/>
          <p:cNvPicPr>
            <a:picLocks noChangeAspect="1" noChangeArrowheads="1"/>
          </p:cNvPicPr>
          <p:nvPr/>
        </p:nvPicPr>
        <p:blipFill>
          <a:blip r:embed="rId2"/>
          <a:srcRect/>
          <a:stretch>
            <a:fillRect/>
          </a:stretch>
        </p:blipFill>
        <p:spPr bwMode="auto">
          <a:xfrm>
            <a:off x="1" y="571480"/>
            <a:ext cx="3214678" cy="5715040"/>
          </a:xfrm>
          <a:prstGeom prst="rect">
            <a:avLst/>
          </a:prstGeom>
          <a:noFill/>
          <a:scene3d>
            <a:camera prst="perspectiveContrastingRightFacing"/>
            <a:lightRig rig="threePt" dir="t"/>
          </a:scene3d>
          <a:sp3d>
            <a:bevelT prst="angle"/>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8215338" cy="6858000"/>
          </a:xfrm>
        </p:spPr>
        <p:txBody>
          <a:bodyPr>
            <a:normAutofit fontScale="92500" lnSpcReduction="10000"/>
          </a:bodyPr>
          <a:lstStyle/>
          <a:p>
            <a:r>
              <a:rPr lang="ru-RU" dirty="0" smtClean="0">
                <a:latin typeface="Times New Roman" pitchFamily="18" charset="0"/>
                <a:cs typeface="Times New Roman" pitchFamily="18" charset="0"/>
              </a:rPr>
              <a:t>Изучению и преодолению заикания у детей школьного возраста посвящены работы А.В. </a:t>
            </a:r>
            <a:r>
              <a:rPr lang="ru-RU" dirty="0" err="1" smtClean="0">
                <a:latin typeface="Times New Roman" pitchFamily="18" charset="0"/>
                <a:cs typeface="Times New Roman" pitchFamily="18" charset="0"/>
              </a:rPr>
              <a:t>Ястребовой</a:t>
            </a:r>
            <a:r>
              <a:rPr lang="ru-RU" dirty="0" smtClean="0">
                <a:latin typeface="Times New Roman" pitchFamily="18" charset="0"/>
                <a:cs typeface="Times New Roman" pitchFamily="18" charset="0"/>
              </a:rPr>
              <a:t> и </a:t>
            </a:r>
            <a:r>
              <a:rPr lang="ru-RU" dirty="0" smtClean="0">
                <a:latin typeface="Times New Roman" pitchFamily="18" charset="0"/>
                <a:cs typeface="Times New Roman" pitchFamily="18" charset="0"/>
              </a:rPr>
              <a:t>Э.М.Кулиева</a:t>
            </a:r>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А.В. </a:t>
            </a:r>
            <a:r>
              <a:rPr lang="ru-RU" dirty="0" err="1" smtClean="0">
                <a:latin typeface="Times New Roman" pitchFamily="18" charset="0"/>
                <a:cs typeface="Times New Roman" pitchFamily="18" charset="0"/>
              </a:rPr>
              <a:t>Ястребова</a:t>
            </a:r>
            <a:r>
              <a:rPr lang="ru-RU" dirty="0" smtClean="0">
                <a:latin typeface="Times New Roman" pitchFamily="18" charset="0"/>
                <a:cs typeface="Times New Roman" pitchFamily="18" charset="0"/>
              </a:rPr>
              <a:t> в своих исследованиях выявила свойственные заикающимся младшим школьникам особенности речевого развития и деятельности. Опираясь на выделенные особенности, А.В. </a:t>
            </a:r>
            <a:r>
              <a:rPr lang="ru-RU" dirty="0" err="1" smtClean="0">
                <a:latin typeface="Times New Roman" pitchFamily="18" charset="0"/>
                <a:cs typeface="Times New Roman" pitchFamily="18" charset="0"/>
              </a:rPr>
              <a:t>Ястребовой</a:t>
            </a:r>
            <a:r>
              <a:rPr lang="ru-RU" dirty="0" smtClean="0">
                <a:latin typeface="Times New Roman" pitchFamily="18" charset="0"/>
                <a:cs typeface="Times New Roman" pitchFamily="18" charset="0"/>
              </a:rPr>
              <a:t> была разработана система коррекционного обучения. Сущность, которой заключалась в нормализации у заикающихся коммуникативной деятельности и тех психических процессов, которые играют ведущую роль в развитии коммуникативной функции. Содержание обучения предусматривало последовательное овладение детьми, усложняющимися моделями речевого общения в совокупности с преодолением, имеющихся отклонений психических процессов. Всего автором, были выделены пять ступеней коррекционного воздействия, каждая из которых предполагала увеличение активности учащихся в процессе выполнения учебной деятельности и общения с окружающими (учителем-логопедом, детьми).</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14290"/>
            <a:ext cx="8143900" cy="6643710"/>
          </a:xfrm>
        </p:spPr>
        <p:txBody>
          <a:bodyPr>
            <a:normAutofit fontScale="92500" lnSpcReduction="20000"/>
          </a:bodyPr>
          <a:lstStyle/>
          <a:p>
            <a:r>
              <a:rPr lang="ru-RU" dirty="0" smtClean="0">
                <a:latin typeface="Times New Roman" pitchFamily="18" charset="0"/>
                <a:cs typeface="Times New Roman" pitchFamily="18" charset="0"/>
              </a:rPr>
              <a:t>Необходимость коррекции внеречевых процессов в своем исследовании заикающихся детей 1-8 классов отметил и Э.М. Кулиев. Изучая особенности произвольного внимания, он выявил ряд особенностей, возникающих при выполнении заданий требующих большого интеллектуального и волевого усилия. У значительной части заикающихся им было выявлено недостаточное умение систематически переключаться с одного задания на другое, вследствие выпадения из поля зрения то одной то другой задачи, низкий уровень наблюдательности по отношению не только к своим, но и к чужим работам. Причем процесс анализа образца носил несистематический характер: "если в одном слове дети находили ошибку и исправляли ее, то вторую ошибку в этом же слове они уже не замечали". Характерными оказались и трудности в организации собственной деятельности заикающихся детей, а также слабость волевых усилий для преодоления возникших препятствий в процессе работы, которые мешали активному </a:t>
            </a:r>
            <a:r>
              <a:rPr lang="ru-RU" dirty="0" smtClean="0">
                <a:latin typeface="Times New Roman" pitchFamily="18" charset="0"/>
                <a:cs typeface="Times New Roman" pitchFamily="18" charset="0"/>
              </a:rPr>
              <a:t>и целенаправленному выполнению заданий. </a:t>
            </a: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8072462" cy="6858000"/>
          </a:xfrm>
        </p:spPr>
        <p:txBody>
          <a:bodyPr>
            <a:normAutofit fontScale="92500" lnSpcReduction="10000"/>
          </a:bodyPr>
          <a:lstStyle/>
          <a:p>
            <a:r>
              <a:rPr lang="ru-RU" dirty="0" smtClean="0">
                <a:latin typeface="Times New Roman" pitchFamily="18" charset="0"/>
                <a:cs typeface="Times New Roman" pitchFamily="18" charset="0"/>
              </a:rPr>
              <a:t>Реализация подхода к коррекции заикания, предполагающего уже с самых первых занятий использование не механического подражания, а самостоятельной речи детей была осуществлена в ряде исследований детей дошкольного (</a:t>
            </a:r>
            <a:r>
              <a:rPr lang="ru-RU" dirty="0" smtClean="0">
                <a:latin typeface="Times New Roman" pitchFamily="18" charset="0"/>
                <a:cs typeface="Times New Roman" pitchFamily="18" charset="0"/>
              </a:rPr>
              <a:t>С.А.Игнатьева</a:t>
            </a:r>
            <a:r>
              <a:rPr lang="ru-RU" dirty="0" smtClean="0">
                <a:latin typeface="Times New Roman" pitchFamily="18" charset="0"/>
                <a:cs typeface="Times New Roman" pitchFamily="18" charset="0"/>
              </a:rPr>
              <a:t>, С.А. Миронова, Н.А. </a:t>
            </a:r>
            <a:r>
              <a:rPr lang="ru-RU" dirty="0" err="1" smtClean="0">
                <a:latin typeface="Times New Roman" pitchFamily="18" charset="0"/>
                <a:cs typeface="Times New Roman" pitchFamily="18" charset="0"/>
              </a:rPr>
              <a:t>Чевелева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О.С.Шукурова</a:t>
            </a:r>
            <a:r>
              <a:rPr lang="ru-RU" dirty="0" smtClean="0">
                <a:latin typeface="Times New Roman" pitchFamily="18" charset="0"/>
                <a:cs typeface="Times New Roman" pitchFamily="18" charset="0"/>
              </a:rPr>
              <a:t>) и школьного возраста (Э.М. Кулиев, Н.А. </a:t>
            </a:r>
            <a:r>
              <a:rPr lang="ru-RU" dirty="0" err="1" smtClean="0">
                <a:latin typeface="Times New Roman" pitchFamily="18" charset="0"/>
                <a:cs typeface="Times New Roman" pitchFamily="18" charset="0"/>
              </a:rPr>
              <a:t>Чевелева</a:t>
            </a:r>
            <a:r>
              <a:rPr lang="ru-RU" dirty="0" smtClean="0">
                <a:latin typeface="Times New Roman" pitchFamily="18" charset="0"/>
                <a:cs typeface="Times New Roman" pitchFamily="18" charset="0"/>
              </a:rPr>
              <a:t>, А.В. </a:t>
            </a:r>
            <a:r>
              <a:rPr lang="ru-RU" dirty="0" err="1" smtClean="0">
                <a:latin typeface="Times New Roman" pitchFamily="18" charset="0"/>
                <a:cs typeface="Times New Roman" pitchFamily="18" charset="0"/>
              </a:rPr>
              <a:t>Ястребова</a:t>
            </a:r>
            <a:r>
              <a:rPr lang="ru-RU" dirty="0" smtClean="0">
                <a:latin typeface="Times New Roman" pitchFamily="18" charset="0"/>
                <a:cs typeface="Times New Roman" pitchFamily="18" charset="0"/>
              </a:rPr>
              <a:t>). </a:t>
            </a:r>
          </a:p>
          <a:p>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Одним </a:t>
            </a:r>
            <a:r>
              <a:rPr lang="ru-RU" dirty="0" smtClean="0">
                <a:latin typeface="Times New Roman" pitchFamily="18" charset="0"/>
                <a:cs typeface="Times New Roman" pitchFamily="18" charset="0"/>
              </a:rPr>
              <a:t>из первых исследований было исследование </a:t>
            </a:r>
            <a:r>
              <a:rPr lang="ru-RU" dirty="0" err="1" smtClean="0">
                <a:latin typeface="Times New Roman" pitchFamily="18" charset="0"/>
                <a:cs typeface="Times New Roman" pitchFamily="18" charset="0"/>
              </a:rPr>
              <a:t>Н.А.Чевелевой</a:t>
            </a:r>
            <a:r>
              <a:rPr lang="ru-RU" dirty="0" smtClean="0">
                <a:latin typeface="Times New Roman" pitchFamily="18" charset="0"/>
                <a:cs typeface="Times New Roman" pitchFamily="18" charset="0"/>
              </a:rPr>
              <a:t>. В нем предусматривалось устранение заикания у дошкольников и школьников в процессе ручной деятельности. Используя различное отношение речи ко времени деятельности, Н.А. </a:t>
            </a:r>
            <a:r>
              <a:rPr lang="ru-RU" dirty="0" err="1" smtClean="0">
                <a:latin typeface="Times New Roman" pitchFamily="18" charset="0"/>
                <a:cs typeface="Times New Roman" pitchFamily="18" charset="0"/>
              </a:rPr>
              <a:t>Чевелева</a:t>
            </a:r>
            <a:r>
              <a:rPr lang="ru-RU" dirty="0" smtClean="0">
                <a:latin typeface="Times New Roman" pitchFamily="18" charset="0"/>
                <a:cs typeface="Times New Roman" pitchFamily="18" charset="0"/>
              </a:rPr>
              <a:t> выделила три уровня нарастания сложности самостоятельной речи: сопровождающая, завершающая, предваряющая. Таким образом, в процессе коррекционной работы предусматривался последовательный переход от элементарных, коротких ответов, связанных с наглядной ситуацией, до развернутых, контекстных повествований о предстоящей деятельности.</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7858180" cy="6241446"/>
          </a:xfrm>
        </p:spPr>
        <p:txBody>
          <a:bodyPr>
            <a:normAutofit/>
          </a:bodyPr>
          <a:lstStyle/>
          <a:p>
            <a:r>
              <a:rPr lang="ru-RU" dirty="0" smtClean="0">
                <a:latin typeface="Times New Roman" pitchFamily="18" charset="0"/>
                <a:cs typeface="Times New Roman" pitchFamily="18" charset="0"/>
              </a:rPr>
              <a:t>Другое исследование, выполненное </a:t>
            </a:r>
            <a:r>
              <a:rPr lang="ru-RU" dirty="0" smtClean="0">
                <a:latin typeface="Times New Roman" pitchFamily="18" charset="0"/>
                <a:cs typeface="Times New Roman" pitchFamily="18" charset="0"/>
              </a:rPr>
              <a:t>С.А.Мироновой</a:t>
            </a:r>
            <a:r>
              <a:rPr lang="ru-RU" dirty="0" smtClean="0">
                <a:latin typeface="Times New Roman" pitchFamily="18" charset="0"/>
                <a:cs typeface="Times New Roman" pitchFamily="18" charset="0"/>
              </a:rPr>
              <a:t>, предполагало более широкую сферу коррекционного воздействия. Созданная на основе данного исследования методика содержала в соответствии с усложнением речевых высказываний детей последовательный переход к контекстной речи свободной от заикания. Причем коррекция речевого отклонения осуществлялась не только на специальных занятиях, но и в процессе всех режимных моментов. Разработанная </a:t>
            </a:r>
            <a:r>
              <a:rPr lang="ru-RU" dirty="0" smtClean="0">
                <a:latin typeface="Times New Roman" pitchFamily="18" charset="0"/>
                <a:cs typeface="Times New Roman" pitchFamily="18" charset="0"/>
              </a:rPr>
              <a:t>С.А.Мироновой </a:t>
            </a:r>
            <a:r>
              <a:rPr lang="ru-RU" dirty="0" smtClean="0">
                <a:latin typeface="Times New Roman" pitchFamily="18" charset="0"/>
                <a:cs typeface="Times New Roman" pitchFamily="18" charset="0"/>
              </a:rPr>
              <a:t>методика была предназначена для детей старшего дошкольного возраста.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7786742" cy="6241446"/>
          </a:xfrm>
        </p:spPr>
        <p:txBody>
          <a:bodyPr>
            <a:normAutofit/>
          </a:bodyPr>
          <a:lstStyle/>
          <a:p>
            <a:r>
              <a:rPr lang="ru-RU" dirty="0" smtClean="0">
                <a:latin typeface="Times New Roman" pitchFamily="18" charset="0"/>
                <a:cs typeface="Times New Roman" pitchFamily="18" charset="0"/>
              </a:rPr>
              <a:t>Несколько позже было проведено исследование С.А. Игнатьевой. В нем большое значение придавалось игровой деятельности как способу нормализации внеречевых процессов заикающихся дошкольников. Главный акцент в устранении речевого дефекта был сделан на использование игр с правилами. Корригирующее воздействие игр с правилами заключалось в наличии заданных условий, требующих от детей осознанной регуляции своего поведения и деятельности. </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7239000" cy="2214578"/>
          </a:xfrm>
        </p:spPr>
        <p:txBody>
          <a:bodyPr/>
          <a:lstStyle/>
          <a:p>
            <a:r>
              <a:rPr lang="ru-RU" dirty="0" smtClean="0">
                <a:latin typeface="Times New Roman" pitchFamily="18" charset="0"/>
                <a:cs typeface="Times New Roman" pitchFamily="18" charset="0"/>
              </a:rPr>
              <a:t>Исследования Р.Е.Левиной и ее учеников, посвященные изучению, профилактике и коррекции заикания являются ценнейшим вкладом в развитие отечественной логопедии. </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0"/>
            <a:ext cx="7929618" cy="2214554"/>
          </a:xfrm>
        </p:spPr>
        <p:txBody>
          <a:bodyPr>
            <a:normAutofit fontScale="90000"/>
          </a:bodyPr>
          <a:lstStyle/>
          <a:p>
            <a:pPr>
              <a:lnSpc>
                <a:spcPct val="150000"/>
              </a:lnSpc>
            </a:pPr>
            <a:r>
              <a:rPr lang="ru-RU" sz="1800" b="0" dirty="0" smtClean="0">
                <a:solidFill>
                  <a:schemeClr val="tx1"/>
                </a:solidFill>
                <a:latin typeface="Times New Roman" pitchFamily="18" charset="0"/>
                <a:cs typeface="Times New Roman" pitchFamily="18" charset="0"/>
              </a:rPr>
              <a:t>Заикание - нарушение ритма, темпа и плавности речи с частыми </a:t>
            </a:r>
            <a:r>
              <a:rPr lang="ru-RU" sz="1800" b="0" dirty="0" smtClean="0">
                <a:solidFill>
                  <a:schemeClr val="tx1"/>
                </a:solidFill>
                <a:latin typeface="Times New Roman" pitchFamily="18" charset="0"/>
                <a:cs typeface="Times New Roman" pitchFamily="18" charset="0"/>
              </a:rPr>
              <a:t>повторениями </a:t>
            </a:r>
            <a:r>
              <a:rPr lang="ru-RU" sz="1800" b="0" dirty="0" smtClean="0">
                <a:solidFill>
                  <a:schemeClr val="tx1"/>
                </a:solidFill>
                <a:latin typeface="Times New Roman" pitchFamily="18" charset="0"/>
                <a:cs typeface="Times New Roman" pitchFamily="18" charset="0"/>
              </a:rPr>
              <a:t>или пролонгацией звуков, слогов или слов либо частыми остановками. Заиканием страдают от 5 до 8% детей, из них относительно стойкое заикание отмечается в 1% случаев. Расстройство в 3 раза чаще встречается у мальчиков, чем у девочек. </a:t>
            </a:r>
            <a:endParaRPr lang="ru-RU" sz="1800" b="0"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214282" y="2500306"/>
            <a:ext cx="7858180" cy="4143404"/>
          </a:xfrm>
        </p:spPr>
        <p:txBody>
          <a:bodyPr>
            <a:normAutofit/>
          </a:bodyPr>
          <a:lstStyle/>
          <a:p>
            <a:r>
              <a:rPr lang="ru-RU" dirty="0" smtClean="0">
                <a:latin typeface="Times New Roman" pitchFamily="18" charset="0"/>
                <a:cs typeface="Times New Roman" pitchFamily="18" charset="0"/>
              </a:rPr>
              <a:t>Заикание обычно начинается в возрасте до 12 лет, в большинстве случаев отмечаются два уязвимых для заикания периода - между 2-4 и 5-7 </a:t>
            </a:r>
            <a:r>
              <a:rPr lang="ru-RU" dirty="0" smtClean="0">
                <a:latin typeface="Times New Roman" pitchFamily="18" charset="0"/>
                <a:cs typeface="Times New Roman" pitchFamily="18" charset="0"/>
              </a:rPr>
              <a:t>годами</a:t>
            </a:r>
            <a:r>
              <a:rPr lang="ru-RU"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Заикание может наблюдаться не постоянно. Иногда оно может отсутствовать при чтении вслух, пении, разговоре с домашними животными или неодушевленными предметами. Диагноз ставят при продолжительности расстройства не менее 3 мес.</a:t>
            </a:r>
            <a:br>
              <a:rPr lang="ru-RU" dirty="0" smtClean="0">
                <a:latin typeface="Times New Roman" pitchFamily="18" charset="0"/>
                <a:cs typeface="Times New Roman" pitchFamily="18" charset="0"/>
              </a:rPr>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14290"/>
            <a:ext cx="8001056" cy="857256"/>
          </a:xfrm>
        </p:spPr>
        <p:txBody>
          <a:bodyPr>
            <a:noAutofit/>
          </a:bodyPr>
          <a:lstStyle/>
          <a:p>
            <a:pPr algn="ctr"/>
            <a:r>
              <a:rPr lang="ru-RU" sz="2400" dirty="0" smtClean="0">
                <a:solidFill>
                  <a:srgbClr val="002060"/>
                </a:solidFill>
                <a:latin typeface="Times New Roman" pitchFamily="18" charset="0"/>
                <a:cs typeface="Times New Roman" pitchFamily="18" charset="0"/>
              </a:rPr>
              <a:t>В </a:t>
            </a:r>
            <a:r>
              <a:rPr lang="ru-RU" sz="2400" dirty="0" smtClean="0">
                <a:solidFill>
                  <a:srgbClr val="002060"/>
                </a:solidFill>
                <a:latin typeface="Times New Roman" pitchFamily="18" charset="0"/>
                <a:cs typeface="Times New Roman" pitchFamily="18" charset="0"/>
              </a:rPr>
              <a:t>течении заикания выделяют 4 фазы.</a:t>
            </a:r>
            <a:r>
              <a:rPr lang="ru-RU" sz="3600" dirty="0" smtClean="0"/>
              <a:t/>
            </a:r>
            <a:br>
              <a:rPr lang="ru-RU" sz="3600" dirty="0" smtClean="0"/>
            </a:br>
            <a:endParaRPr lang="ru-RU" sz="3600" dirty="0"/>
          </a:p>
        </p:txBody>
      </p:sp>
      <p:sp>
        <p:nvSpPr>
          <p:cNvPr id="3" name="Содержимое 2"/>
          <p:cNvSpPr>
            <a:spLocks noGrp="1"/>
          </p:cNvSpPr>
          <p:nvPr>
            <p:ph idx="1"/>
          </p:nvPr>
        </p:nvSpPr>
        <p:spPr>
          <a:xfrm>
            <a:off x="0" y="714356"/>
            <a:ext cx="8072462" cy="6143644"/>
          </a:xfrm>
        </p:spPr>
        <p:txBody>
          <a:bodyPr>
            <a:normAutofit fontScale="85000" lnSpcReduction="20000"/>
          </a:bodyPr>
          <a:lstStyle/>
          <a:p>
            <a:pPr>
              <a:lnSpc>
                <a:spcPct val="110000"/>
              </a:lnSpc>
            </a:pPr>
            <a:r>
              <a:rPr lang="ru-RU" b="1" dirty="0" smtClean="0">
                <a:latin typeface="Times New Roman" pitchFamily="18" charset="0"/>
                <a:cs typeface="Times New Roman" pitchFamily="18" charset="0"/>
              </a:rPr>
              <a:t>1-я фаза - дошкольный период - расстройство появляется эпизодически, длительные периоды нормальной речи. После такого периода может наступать выздоровление. Во время этой фазы заикание отмечается тогда, когда дети взволнованны, огорчены или когда им нужно много говорить.</a:t>
            </a:r>
            <a:br>
              <a:rPr lang="ru-RU" b="1" dirty="0" smtClean="0">
                <a:latin typeface="Times New Roman" pitchFamily="18" charset="0"/>
                <a:cs typeface="Times New Roman" pitchFamily="18" charset="0"/>
              </a:rPr>
            </a:br>
            <a:endParaRPr lang="en-US" b="1" dirty="0" smtClean="0">
              <a:latin typeface="Times New Roman" pitchFamily="18" charset="0"/>
              <a:cs typeface="Times New Roman" pitchFamily="18" charset="0"/>
            </a:endParaRPr>
          </a:p>
          <a:p>
            <a:pPr>
              <a:lnSpc>
                <a:spcPct val="110000"/>
              </a:lnSpc>
            </a:pPr>
            <a:r>
              <a:rPr lang="ru-RU" b="1" dirty="0" smtClean="0">
                <a:latin typeface="Times New Roman" pitchFamily="18" charset="0"/>
                <a:cs typeface="Times New Roman" pitchFamily="18" charset="0"/>
              </a:rPr>
              <a:t>2-я </a:t>
            </a:r>
            <a:r>
              <a:rPr lang="ru-RU" b="1" dirty="0" smtClean="0">
                <a:latin typeface="Times New Roman" pitchFamily="18" charset="0"/>
                <a:cs typeface="Times New Roman" pitchFamily="18" charset="0"/>
              </a:rPr>
              <a:t>фаза возникает в начальной школе. Расстройство носит хронический характер с очень небольшими периодами нормальной речи. Дети осознают и болезненно переживают свой недостаток.</a:t>
            </a:r>
            <a:br>
              <a:rPr lang="ru-RU" b="1" dirty="0" smtClean="0">
                <a:latin typeface="Times New Roman" pitchFamily="18" charset="0"/>
                <a:cs typeface="Times New Roman" pitchFamily="18" charset="0"/>
              </a:rPr>
            </a:br>
            <a:endParaRPr lang="en-US" b="1" dirty="0" smtClean="0">
              <a:latin typeface="Times New Roman" pitchFamily="18" charset="0"/>
              <a:cs typeface="Times New Roman" pitchFamily="18" charset="0"/>
            </a:endParaRPr>
          </a:p>
          <a:p>
            <a:pPr>
              <a:lnSpc>
                <a:spcPct val="110000"/>
              </a:lnSpc>
            </a:pPr>
            <a:r>
              <a:rPr lang="ru-RU" b="1" dirty="0" smtClean="0">
                <a:latin typeface="Times New Roman" pitchFamily="18" charset="0"/>
                <a:cs typeface="Times New Roman" pitchFamily="18" charset="0"/>
              </a:rPr>
              <a:t>3-я </a:t>
            </a:r>
            <a:r>
              <a:rPr lang="ru-RU" b="1" dirty="0" smtClean="0">
                <a:latin typeface="Times New Roman" pitchFamily="18" charset="0"/>
                <a:cs typeface="Times New Roman" pitchFamily="18" charset="0"/>
              </a:rPr>
              <a:t>фаза наступает после 8-9 лет и длится до подросткового возраста. Заикание возникает или усиливается только в определенных ситуациях (вызов к доске, покупка в магазине, разговор по телефону и др.).</a:t>
            </a:r>
            <a:br>
              <a:rPr lang="ru-RU" b="1" dirty="0" smtClean="0">
                <a:latin typeface="Times New Roman" pitchFamily="18" charset="0"/>
                <a:cs typeface="Times New Roman" pitchFamily="18" charset="0"/>
              </a:rPr>
            </a:br>
            <a:endParaRPr lang="en-US" b="1" dirty="0" smtClean="0">
              <a:latin typeface="Times New Roman" pitchFamily="18" charset="0"/>
              <a:cs typeface="Times New Roman" pitchFamily="18" charset="0"/>
            </a:endParaRPr>
          </a:p>
          <a:p>
            <a:pPr>
              <a:lnSpc>
                <a:spcPct val="110000"/>
              </a:lnSpc>
            </a:pPr>
            <a:r>
              <a:rPr lang="ru-RU" b="1" dirty="0" smtClean="0">
                <a:latin typeface="Times New Roman" pitchFamily="18" charset="0"/>
                <a:cs typeface="Times New Roman" pitchFamily="18" charset="0"/>
              </a:rPr>
              <a:t>4-я </a:t>
            </a:r>
            <a:r>
              <a:rPr lang="ru-RU" b="1" dirty="0" smtClean="0">
                <a:latin typeface="Times New Roman" pitchFamily="18" charset="0"/>
                <a:cs typeface="Times New Roman" pitchFamily="18" charset="0"/>
              </a:rPr>
              <a:t>фаза бывает в позднем подростковом возрасте и у взрослых</a:t>
            </a:r>
            <a:r>
              <a:rPr lang="ru-RU" b="1" dirty="0" smtClean="0">
                <a:latin typeface="Times New Roman" pitchFamily="18" charset="0"/>
                <a:cs typeface="Times New Roman" pitchFamily="18" charset="0"/>
              </a:rPr>
              <a:t>.</a:t>
            </a:r>
            <a:endParaRPr lang="ru-RU"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14290"/>
            <a:ext cx="8286776" cy="6643710"/>
          </a:xfrm>
        </p:spPr>
        <p:txBody>
          <a:bodyPr>
            <a:noAutofit/>
          </a:bodyPr>
          <a:lstStyle/>
          <a:p>
            <a:r>
              <a:rPr lang="ru-RU" sz="2500" dirty="0" smtClean="0">
                <a:latin typeface="Times New Roman" pitchFamily="18" charset="0"/>
                <a:cs typeface="Times New Roman" pitchFamily="18" charset="0"/>
              </a:rPr>
              <a:t>Ценнейший вклад </a:t>
            </a:r>
            <a:r>
              <a:rPr lang="ru-RU" sz="2500" dirty="0" smtClean="0">
                <a:latin typeface="Times New Roman" pitchFamily="18" charset="0"/>
                <a:cs typeface="Times New Roman" pitchFamily="18" charset="0"/>
              </a:rPr>
              <a:t>в </a:t>
            </a:r>
            <a:r>
              <a:rPr lang="ru-RU" sz="2500" dirty="0" smtClean="0">
                <a:latin typeface="Times New Roman" pitchFamily="18" charset="0"/>
                <a:cs typeface="Times New Roman" pitchFamily="18" charset="0"/>
              </a:rPr>
              <a:t>изучение и разработку теоретических основ профилактики, коррекции одного из сложнейших дефектов речи </a:t>
            </a:r>
            <a:r>
              <a:rPr lang="ru-RU" sz="2500" dirty="0" smtClean="0">
                <a:latin typeface="Times New Roman" pitchFamily="18" charset="0"/>
                <a:cs typeface="Times New Roman" pitchFamily="18" charset="0"/>
              </a:rPr>
              <a:t>– заикания</a:t>
            </a:r>
            <a:r>
              <a:rPr lang="en-US" sz="2500" dirty="0" smtClean="0">
                <a:latin typeface="Times New Roman" pitchFamily="18" charset="0"/>
                <a:cs typeface="Times New Roman" pitchFamily="18" charset="0"/>
              </a:rPr>
              <a:t> </a:t>
            </a:r>
            <a:r>
              <a:rPr lang="ru-RU" sz="2500" dirty="0" smtClean="0">
                <a:latin typeface="Times New Roman" pitchFamily="18" charset="0"/>
                <a:cs typeface="Times New Roman" pitchFamily="18" charset="0"/>
              </a:rPr>
              <a:t>был </a:t>
            </a:r>
            <a:r>
              <a:rPr lang="ru-RU" sz="2500" dirty="0" smtClean="0">
                <a:latin typeface="Times New Roman" pitchFamily="18" charset="0"/>
                <a:cs typeface="Times New Roman" pitchFamily="18" charset="0"/>
              </a:rPr>
              <a:t>внесен </a:t>
            </a:r>
            <a:r>
              <a:rPr lang="ru-RU" sz="2500" dirty="0" smtClean="0">
                <a:latin typeface="Times New Roman" pitchFamily="18" charset="0"/>
                <a:cs typeface="Times New Roman" pitchFamily="18" charset="0"/>
              </a:rPr>
              <a:t>Р.Е.Левиной .Она рассматривала </a:t>
            </a:r>
            <a:r>
              <a:rPr lang="ru-RU" sz="2500" dirty="0" smtClean="0">
                <a:latin typeface="Times New Roman" pitchFamily="18" charset="0"/>
                <a:cs typeface="Times New Roman" pitchFamily="18" charset="0"/>
              </a:rPr>
              <a:t>заикание и его причины с учетом системного строения речевой деятельности и причинно-следственных связей, характерных для формирования каждой функции</a:t>
            </a:r>
            <a:r>
              <a:rPr lang="ru-RU" sz="2500" dirty="0" smtClean="0">
                <a:latin typeface="Times New Roman" pitchFamily="18" charset="0"/>
                <a:cs typeface="Times New Roman" pitchFamily="18" charset="0"/>
              </a:rPr>
              <a:t>.</a:t>
            </a:r>
            <a:r>
              <a:rPr lang="ru-RU" sz="2500" dirty="0" smtClean="0">
                <a:latin typeface="Times New Roman" pitchFamily="18" charset="0"/>
                <a:cs typeface="Times New Roman" pitchFamily="18" charset="0"/>
              </a:rPr>
              <a:t> </a:t>
            </a:r>
            <a:endParaRPr lang="en-US" sz="2500" dirty="0" smtClean="0">
              <a:latin typeface="Times New Roman" pitchFamily="18" charset="0"/>
              <a:cs typeface="Times New Roman" pitchFamily="18" charset="0"/>
            </a:endParaRPr>
          </a:p>
          <a:p>
            <a:endParaRPr lang="ru-RU" sz="2500" dirty="0" smtClean="0">
              <a:latin typeface="Times New Roman" pitchFamily="18" charset="0"/>
              <a:cs typeface="Times New Roman" pitchFamily="18" charset="0"/>
            </a:endParaRPr>
          </a:p>
          <a:p>
            <a:r>
              <a:rPr lang="ru-RU" sz="2500" dirty="0" smtClean="0">
                <a:latin typeface="Times New Roman" pitchFamily="18" charset="0"/>
                <a:cs typeface="Times New Roman" pitchFamily="18" charset="0"/>
              </a:rPr>
              <a:t>Самым </a:t>
            </a:r>
            <a:r>
              <a:rPr lang="ru-RU" sz="2500" dirty="0" smtClean="0">
                <a:latin typeface="Times New Roman" pitchFamily="18" charset="0"/>
                <a:cs typeface="Times New Roman" pitchFamily="18" charset="0"/>
              </a:rPr>
              <a:t>крупным достижение Р.Е. Левиной является </a:t>
            </a:r>
            <a:r>
              <a:rPr lang="ru-RU" sz="2500" b="1" dirty="0" smtClean="0">
                <a:latin typeface="Times New Roman" pitchFamily="18" charset="0"/>
                <a:cs typeface="Times New Roman" pitchFamily="18" charset="0"/>
              </a:rPr>
              <a:t>построение концепции общего недоразвития речи</a:t>
            </a:r>
            <a:r>
              <a:rPr lang="ru-RU" sz="2500" dirty="0" smtClean="0">
                <a:latin typeface="Times New Roman" pitchFamily="18" charset="0"/>
                <a:cs typeface="Times New Roman" pitchFamily="18" charset="0"/>
              </a:rPr>
              <a:t>. </a:t>
            </a:r>
            <a:r>
              <a:rPr lang="ru-RU" sz="2500" dirty="0" smtClean="0">
                <a:latin typeface="Times New Roman" pitchFamily="18" charset="0"/>
                <a:cs typeface="Times New Roman" pitchFamily="18" charset="0"/>
              </a:rPr>
              <a:t>Е</a:t>
            </a:r>
            <a:r>
              <a:rPr lang="ru-RU" sz="2500" dirty="0" smtClean="0">
                <a:latin typeface="Times New Roman" pitchFamily="18" charset="0"/>
                <a:cs typeface="Times New Roman" pitchFamily="18" charset="0"/>
              </a:rPr>
              <a:t>ю</a:t>
            </a:r>
            <a:r>
              <a:rPr lang="ru-RU" sz="2500" dirty="0" smtClean="0">
                <a:latin typeface="Times New Roman" pitchFamily="18" charset="0"/>
                <a:cs typeface="Times New Roman" pitchFamily="18" charset="0"/>
              </a:rPr>
              <a:t> </a:t>
            </a:r>
            <a:r>
              <a:rPr lang="ru-RU" sz="2500" dirty="0" smtClean="0">
                <a:latin typeface="Times New Roman" pitchFamily="18" charset="0"/>
                <a:cs typeface="Times New Roman" pitchFamily="18" charset="0"/>
              </a:rPr>
              <a:t>разработана классификация общего недоразвития речи и раскрыты пути его преодоления. </a:t>
            </a:r>
            <a:r>
              <a:rPr lang="ru-RU" sz="2500" dirty="0" smtClean="0">
                <a:latin typeface="Times New Roman" pitchFamily="18" charset="0"/>
                <a:cs typeface="Times New Roman" pitchFamily="18" charset="0"/>
              </a:rPr>
              <a:t>Она </a:t>
            </a:r>
            <a:r>
              <a:rPr lang="ru-RU" sz="2500" dirty="0" smtClean="0">
                <a:latin typeface="Times New Roman" pitchFamily="18" charset="0"/>
                <a:cs typeface="Times New Roman" pitchFamily="18" charset="0"/>
              </a:rPr>
              <a:t>отмечала, что для построения педагогической классификации нарушений речи необходимо учитывать как состояние речевых средств, так и свойства речевого поведения. </a:t>
            </a:r>
          </a:p>
          <a:p>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Картинка 31 из 13095"/>
          <p:cNvPicPr>
            <a:picLocks noChangeAspect="1" noChangeArrowheads="1"/>
          </p:cNvPicPr>
          <p:nvPr/>
        </p:nvPicPr>
        <p:blipFill>
          <a:blip r:embed="rId2"/>
          <a:srcRect/>
          <a:stretch>
            <a:fillRect/>
          </a:stretch>
        </p:blipFill>
        <p:spPr bwMode="auto">
          <a:xfrm>
            <a:off x="5072066" y="4308761"/>
            <a:ext cx="3048003" cy="2549239"/>
          </a:xfrm>
          <a:prstGeom prst="round2DiagRect">
            <a:avLst/>
          </a:prstGeom>
          <a:noFill/>
        </p:spPr>
      </p:pic>
      <p:sp>
        <p:nvSpPr>
          <p:cNvPr id="3" name="Содержимое 2"/>
          <p:cNvSpPr>
            <a:spLocks noGrp="1"/>
          </p:cNvSpPr>
          <p:nvPr>
            <p:ph idx="1"/>
          </p:nvPr>
        </p:nvSpPr>
        <p:spPr>
          <a:xfrm>
            <a:off x="214282" y="285728"/>
            <a:ext cx="7481918" cy="4714908"/>
          </a:xfrm>
        </p:spPr>
        <p:txBody>
          <a:bodyPr>
            <a:normAutofit/>
          </a:bodyPr>
          <a:lstStyle/>
          <a:p>
            <a:r>
              <a:rPr lang="ru-RU" sz="2500" dirty="0" smtClean="0">
                <a:latin typeface="Times New Roman" pitchFamily="18" charset="0"/>
                <a:cs typeface="Times New Roman" pitchFamily="18" charset="0"/>
              </a:rPr>
              <a:t>В результате исследований Р.Е. Левиной и её сотрудников в логопедии появилось понимание речевой деятельности как сложного единства, составные части которого зависят одна от другой и обуславливают друг друга. Были разработаны </a:t>
            </a:r>
            <a:r>
              <a:rPr lang="ru-RU" sz="2500" b="1" dirty="0" smtClean="0">
                <a:latin typeface="Times New Roman" pitchFamily="18" charset="0"/>
                <a:cs typeface="Times New Roman" pitchFamily="18" charset="0"/>
              </a:rPr>
              <a:t>методики преодоления речевых нарушений</a:t>
            </a:r>
            <a:r>
              <a:rPr lang="ru-RU" sz="2500" dirty="0" smtClean="0">
                <a:latin typeface="Times New Roman" pitchFamily="18" charset="0"/>
                <a:cs typeface="Times New Roman" pitchFamily="18" charset="0"/>
              </a:rPr>
              <a:t>, составляющие главное содержание логопедии. Р.Е. Левина обосновала новый подход к организации системы коррекционной работы по преодолению речевых нарушений на основе выделения дифференцирующих признаков речевого дефекта.</a:t>
            </a:r>
            <a:endParaRPr lang="ru-RU" sz="25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14290"/>
            <a:ext cx="8072462" cy="6643710"/>
          </a:xfrm>
        </p:spPr>
        <p:txBody>
          <a:bodyPr>
            <a:normAutofit fontScale="92500" lnSpcReduction="10000"/>
          </a:bodyPr>
          <a:lstStyle/>
          <a:p>
            <a:pPr>
              <a:lnSpc>
                <a:spcPct val="120000"/>
              </a:lnSpc>
            </a:pPr>
            <a:r>
              <a:rPr lang="ru-RU" dirty="0" smtClean="0">
                <a:latin typeface="Times New Roman" pitchFamily="18" charset="0"/>
                <a:cs typeface="Times New Roman" pitchFamily="18" charset="0"/>
              </a:rPr>
              <a:t>Р.Е. Левиной было выявлено, что заикание не представляет собой стабильного состояния и его проявления подвержены колебаниям, зависящим от ситуации общения, роли в коммуникативном процессе: "Заикание по-разному проявляется при разговоре со взрослыми и детьми, с близкими и незнакомыми, с детьми старшими и теми кто моложе, в коллективе и наедине с собеседником, в беседе и в сообщении. Вне общения ребенок, часто полностью освобождается от прерывистой речи, вовсе не заикается без видимого собеседника или с мнимым собеседником, в игровой ситуации". </a:t>
            </a:r>
            <a:endParaRPr lang="ru-RU" dirty="0" smtClean="0">
              <a:latin typeface="Times New Roman" pitchFamily="18" charset="0"/>
              <a:cs typeface="Times New Roman" pitchFamily="18" charset="0"/>
            </a:endParaRPr>
          </a:p>
          <a:p>
            <a:pPr>
              <a:lnSpc>
                <a:spcPct val="120000"/>
              </a:lnSpc>
            </a:pPr>
            <a:r>
              <a:rPr lang="ru-RU" dirty="0" smtClean="0">
                <a:latin typeface="Times New Roman" pitchFamily="18" charset="0"/>
                <a:cs typeface="Times New Roman" pitchFamily="18" charset="0"/>
              </a:rPr>
              <a:t>Сложности </a:t>
            </a:r>
            <a:r>
              <a:rPr lang="ru-RU" dirty="0" smtClean="0">
                <a:latin typeface="Times New Roman" pitchFamily="18" charset="0"/>
                <a:cs typeface="Times New Roman" pitchFamily="18" charset="0"/>
              </a:rPr>
              <a:t>же в основном присущи усложненным формам речевого общения, требующим значительного интеллектуального и эмоционального напряжения. </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8072462" cy="6858000"/>
          </a:xfrm>
        </p:spPr>
        <p:txBody>
          <a:bodyPr>
            <a:normAutofit/>
          </a:bodyPr>
          <a:lstStyle/>
          <a:p>
            <a:pPr>
              <a:buNone/>
            </a:pPr>
            <a:r>
              <a:rPr lang="ru-RU" b="1" dirty="0" smtClean="0">
                <a:solidFill>
                  <a:srgbClr val="002060"/>
                </a:solidFill>
                <a:latin typeface="Times New Roman" pitchFamily="18" charset="0"/>
                <a:cs typeface="Times New Roman" pitchFamily="18" charset="0"/>
              </a:rPr>
              <a:t>В </a:t>
            </a:r>
            <a:r>
              <a:rPr lang="ru-RU" b="1" dirty="0" smtClean="0">
                <a:solidFill>
                  <a:srgbClr val="002060"/>
                </a:solidFill>
                <a:latin typeface="Times New Roman" pitchFamily="18" charset="0"/>
                <a:cs typeface="Times New Roman" pitchFamily="18" charset="0"/>
              </a:rPr>
              <a:t>исследованиях </a:t>
            </a:r>
            <a:r>
              <a:rPr lang="ru-RU" b="1" dirty="0" smtClean="0">
                <a:solidFill>
                  <a:srgbClr val="002060"/>
                </a:solidFill>
                <a:latin typeface="Times New Roman" pitchFamily="18" charset="0"/>
                <a:cs typeface="Times New Roman" pitchFamily="18" charset="0"/>
              </a:rPr>
              <a:t>Р.Е. Левиной был выделен ряд моментов, имеющих принципиальное значение для успешного осуществления процесса речевой коммуникации: </a:t>
            </a:r>
          </a:p>
          <a:p>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свойства речевого поведения (общительность, сдержанность, импульсивность, характер реакции на изменения условий общения, организованность речи, темп); </a:t>
            </a:r>
          </a:p>
          <a:p>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черты общего поведения (возбужденность, вялость, аффективная окраска); </a:t>
            </a:r>
          </a:p>
          <a:p>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состояние психофизиологических процессов (устойчивость внимания, наблюдательность, способность к воспроизведению ряда элементов, способность к переключению, работоспособность, истощаемость, вхождение в деятельность, склонность к персеверациям). </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7786742" cy="6643710"/>
          </a:xfrm>
        </p:spPr>
        <p:txBody>
          <a:bodyPr>
            <a:normAutofit fontScale="92500" lnSpcReduction="10000"/>
          </a:bodyPr>
          <a:lstStyle/>
          <a:p>
            <a:pPr>
              <a:lnSpc>
                <a:spcPct val="120000"/>
              </a:lnSpc>
            </a:pPr>
            <a:r>
              <a:rPr lang="ru-RU" dirty="0" smtClean="0">
                <a:latin typeface="Times New Roman" pitchFamily="18" charset="0"/>
                <a:cs typeface="Times New Roman" pitchFamily="18" charset="0"/>
              </a:rPr>
              <a:t>Данные </a:t>
            </a:r>
            <a:r>
              <a:rPr lang="ru-RU" dirty="0" smtClean="0">
                <a:latin typeface="Times New Roman" pitchFamily="18" charset="0"/>
                <a:cs typeface="Times New Roman" pitchFamily="18" charset="0"/>
              </a:rPr>
              <a:t>положения </a:t>
            </a:r>
            <a:r>
              <a:rPr lang="ru-RU" dirty="0" smtClean="0">
                <a:latin typeface="Times New Roman" pitchFamily="18" charset="0"/>
                <a:cs typeface="Times New Roman" pitchFamily="18" charset="0"/>
              </a:rPr>
              <a:t>должны быть основополагающими и для осуществления коррекции заикания. В соответствии с этим коррекция заикания должна заключаться в регуляции течения связной речи с учетом отклонений, проявляющихся в патологической импульсивности или заторможенности речевого поведения. То есть ребенку необходимо дать возможность восполнить пробелы предшествующего развития речевого поведения, заново пройти путь от элементарных форм ситуационного общения до последовательной, логической, предварительно планируемой речи. </a:t>
            </a:r>
            <a:endParaRPr lang="ru-RU" dirty="0" smtClean="0">
              <a:latin typeface="Times New Roman" pitchFamily="18" charset="0"/>
              <a:cs typeface="Times New Roman" pitchFamily="18" charset="0"/>
            </a:endParaRPr>
          </a:p>
          <a:p>
            <a:pPr>
              <a:lnSpc>
                <a:spcPct val="120000"/>
              </a:lnSpc>
            </a:pPr>
            <a:r>
              <a:rPr lang="ru-RU" b="1" dirty="0" smtClean="0">
                <a:latin typeface="Times New Roman" pitchFamily="18" charset="0"/>
                <a:cs typeface="Times New Roman" pitchFamily="18" charset="0"/>
              </a:rPr>
              <a:t>Особое </a:t>
            </a:r>
            <a:r>
              <a:rPr lang="ru-RU" b="1" dirty="0" smtClean="0">
                <a:latin typeface="Times New Roman" pitchFamily="18" charset="0"/>
                <a:cs typeface="Times New Roman" pitchFamily="18" charset="0"/>
              </a:rPr>
              <a:t>значение в процессе коррекционной </a:t>
            </a:r>
            <a:r>
              <a:rPr lang="ru-RU" b="1" dirty="0" smtClean="0">
                <a:latin typeface="Times New Roman" pitchFamily="18" charset="0"/>
                <a:cs typeface="Times New Roman" pitchFamily="18" charset="0"/>
              </a:rPr>
              <a:t>работы необходимо </a:t>
            </a:r>
            <a:r>
              <a:rPr lang="ru-RU" b="1" dirty="0" smtClean="0">
                <a:latin typeface="Times New Roman" pitchFamily="18" charset="0"/>
                <a:cs typeface="Times New Roman" pitchFamily="18" charset="0"/>
              </a:rPr>
              <a:t>уделять нормализации физиологических и психологических механизмов регуляции коммуникативной деятельности.</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14290"/>
            <a:ext cx="8072462" cy="4071966"/>
          </a:xfrm>
        </p:spPr>
        <p:txBody>
          <a:bodyPr/>
          <a:lstStyle/>
          <a:p>
            <a:r>
              <a:rPr lang="ru-RU" dirty="0" smtClean="0">
                <a:latin typeface="Times New Roman" pitchFamily="18" charset="0"/>
                <a:cs typeface="Times New Roman" pitchFamily="18" charset="0"/>
              </a:rPr>
              <a:t>При разработке теоретических основ коррекции данного речевого дефекта Р.Е. Левина пришла к выводу, что преодолевать данный речевой дефект можно, используя уже с самого начала коррекционного процесса не только репродуцирующие формы речи, но, прежде всего самостоятельную речь детей. Так как, согласно проведенным ею и ее учениками исследованиям было выявлено, что заикающимся доступны простейшие формы самостоятельной ситуационной речи.</a:t>
            </a:r>
          </a:p>
          <a:p>
            <a:endParaRPr lang="ru-RU" dirty="0"/>
          </a:p>
        </p:txBody>
      </p:sp>
      <p:pic>
        <p:nvPicPr>
          <p:cNvPr id="33795" name="Picture 3" descr="Картинка 53 из 13095"/>
          <p:cNvPicPr>
            <a:picLocks noChangeAspect="1" noChangeArrowheads="1"/>
          </p:cNvPicPr>
          <p:nvPr/>
        </p:nvPicPr>
        <p:blipFill>
          <a:blip r:embed="rId2"/>
          <a:srcRect/>
          <a:stretch>
            <a:fillRect/>
          </a:stretch>
        </p:blipFill>
        <p:spPr bwMode="auto">
          <a:xfrm>
            <a:off x="7239000" y="4000500"/>
            <a:ext cx="1905000" cy="28575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92</TotalTime>
  <Words>1157</Words>
  <Application>Microsoft Office PowerPoint</Application>
  <PresentationFormat>Экран (4:3)</PresentationFormat>
  <Paragraphs>32</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Изящная</vt:lpstr>
      <vt:lpstr>Психологический подход к проблеме заикания. </vt:lpstr>
      <vt:lpstr>Заикание - нарушение ритма, темпа и плавности речи с частыми повторениями или пролонгацией звуков, слогов или слов либо частыми остановками. Заиканием страдают от 5 до 8% детей, из них относительно стойкое заикание отмечается в 1% случаев. Расстройство в 3 раза чаще встречается у мальчиков, чем у девочек. </vt:lpstr>
      <vt:lpstr>В течении заикания выделяют 4 фазы. </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Психологический подход к проблеме заикания.</dc:title>
  <dc:creator>Дмитрий Каленюк</dc:creator>
  <cp:lastModifiedBy>Дмитрий Каленюк</cp:lastModifiedBy>
  <cp:revision>10</cp:revision>
  <dcterms:created xsi:type="dcterms:W3CDTF">2011-12-20T10:50:12Z</dcterms:created>
  <dcterms:modified xsi:type="dcterms:W3CDTF">2011-12-20T12:22:49Z</dcterms:modified>
</cp:coreProperties>
</file>