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5"/>
  </p:notesMasterIdLst>
  <p:sldIdLst>
    <p:sldId id="256" r:id="rId2"/>
    <p:sldId id="258" r:id="rId3"/>
    <p:sldId id="282" r:id="rId4"/>
    <p:sldId id="283" r:id="rId5"/>
    <p:sldId id="259" r:id="rId6"/>
    <p:sldId id="284" r:id="rId7"/>
    <p:sldId id="285" r:id="rId8"/>
    <p:sldId id="261" r:id="rId9"/>
    <p:sldId id="288" r:id="rId10"/>
    <p:sldId id="289" r:id="rId11"/>
    <p:sldId id="266" r:id="rId12"/>
    <p:sldId id="290" r:id="rId13"/>
    <p:sldId id="274" r:id="rId14"/>
    <p:sldId id="275" r:id="rId15"/>
    <p:sldId id="268" r:id="rId16"/>
    <p:sldId id="292" r:id="rId17"/>
    <p:sldId id="291" r:id="rId18"/>
    <p:sldId id="270" r:id="rId19"/>
    <p:sldId id="271" r:id="rId20"/>
    <p:sldId id="272" r:id="rId21"/>
    <p:sldId id="273" r:id="rId22"/>
    <p:sldId id="279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A3A"/>
    <a:srgbClr val="CCFF33"/>
    <a:srgbClr val="43447D"/>
    <a:srgbClr val="0080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1" autoAdjust="0"/>
    <p:restoredTop sz="94660"/>
  </p:normalViewPr>
  <p:slideViewPr>
    <p:cSldViewPr>
      <p:cViewPr varScale="1">
        <p:scale>
          <a:sx n="95" d="100"/>
          <a:sy n="95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6BF34-7C47-404A-B603-1758A0C14FC8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0FC2F-89CD-4B42-8745-5536759926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FC2F-89CD-4B42-8745-55367599264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FC2F-89CD-4B42-8745-55367599264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FC2F-89CD-4B42-8745-55367599264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FC2F-89CD-4B42-8745-55367599264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FC2F-89CD-4B42-8745-55367599264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AB96D5C-6649-4C3B-901D-30329DB19995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B96D5C-6649-4C3B-901D-30329DB19995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AB96D5C-6649-4C3B-901D-30329DB19995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D5C-6649-4C3B-901D-30329DB19995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AB96D5C-6649-4C3B-901D-30329DB19995}" type="datetimeFigureOut">
              <a:rPr lang="ru-RU" smtClean="0"/>
              <a:pPr/>
              <a:t>30.10.2014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39EF18D-8F0C-4B96-8EE8-74F7E5C79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863A3A"/>
                </a:solidFill>
              </a:rPr>
              <a:t>Особенности  работы воспитателя в группе компенсирующей направленности (нарушение речи)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4509120"/>
            <a:ext cx="5760640" cy="15841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8000"/>
                </a:solidFill>
              </a:rPr>
              <a:t>Подготовили: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8000"/>
                </a:solidFill>
              </a:rPr>
              <a:t>Е. В. Животягина,  воспитатель </a:t>
            </a:r>
            <a:r>
              <a:rPr lang="en-US" sz="3200" b="1" dirty="0" smtClean="0">
                <a:solidFill>
                  <a:srgbClr val="008000"/>
                </a:solidFill>
              </a:rPr>
              <a:t>I</a:t>
            </a:r>
            <a:r>
              <a:rPr lang="ru-RU" sz="3200" b="1" dirty="0" smtClean="0">
                <a:solidFill>
                  <a:srgbClr val="008000"/>
                </a:solidFill>
              </a:rPr>
              <a:t> кв.к.,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8000"/>
                </a:solidFill>
              </a:rPr>
              <a:t>Н. Ф. Гудовская, воспитатель </a:t>
            </a:r>
            <a:r>
              <a:rPr lang="en-US" sz="3200" b="1" dirty="0" smtClean="0">
                <a:solidFill>
                  <a:srgbClr val="008000"/>
                </a:solidFill>
              </a:rPr>
              <a:t>I</a:t>
            </a:r>
            <a:r>
              <a:rPr lang="ru-RU" sz="3200" b="1" dirty="0" smtClean="0">
                <a:solidFill>
                  <a:srgbClr val="008000"/>
                </a:solidFill>
              </a:rPr>
              <a:t> кв.к.,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8000"/>
                </a:solidFill>
              </a:rPr>
              <a:t>С. М. Барышникова,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8000"/>
                </a:solidFill>
              </a:rPr>
              <a:t>учитель-логопед </a:t>
            </a:r>
            <a:r>
              <a:rPr lang="en-US" sz="3200" b="1" dirty="0" smtClean="0">
                <a:solidFill>
                  <a:srgbClr val="008000"/>
                </a:solidFill>
              </a:rPr>
              <a:t>I</a:t>
            </a:r>
            <a:r>
              <a:rPr lang="ru-RU" sz="3200" b="1" dirty="0" smtClean="0">
                <a:solidFill>
                  <a:srgbClr val="008000"/>
                </a:solidFill>
              </a:rPr>
              <a:t>кв.к.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8864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МКДОУ детский сад №451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6309319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63A3A"/>
                </a:solidFill>
              </a:rPr>
              <a:t>Новосибирск, 2014</a:t>
            </a:r>
            <a:endParaRPr lang="ru-RU" dirty="0">
              <a:solidFill>
                <a:srgbClr val="863A3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3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327"/>
            <a:ext cx="7992888" cy="216024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863A3A"/>
                </a:solidFill>
              </a:rPr>
              <a:t>Задачи при работе с детьми </a:t>
            </a:r>
            <a:r>
              <a:rPr lang="ru-RU" sz="3600" u="sng" dirty="0" smtClean="0">
                <a:solidFill>
                  <a:srgbClr val="863A3A"/>
                </a:solidFill>
              </a:rPr>
              <a:t>третьего</a:t>
            </a:r>
            <a:r>
              <a:rPr lang="ru-RU" sz="3600" dirty="0" smtClean="0">
                <a:solidFill>
                  <a:srgbClr val="863A3A"/>
                </a:solidFill>
              </a:rPr>
              <a:t> уровня речевого развития:</a:t>
            </a:r>
            <a:endParaRPr lang="ru-RU" sz="3600" dirty="0">
              <a:solidFill>
                <a:srgbClr val="863A3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348880"/>
            <a:ext cx="8820472" cy="374441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800" dirty="0" smtClean="0"/>
              <a:t>совершенствование связной речи;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обогащение и уточнение словаря;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практическое усвоение грамматических средств языка;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формирование правильного произношения, воспитание артикуляционных навыков,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фонетико-фонематической стороны речи, слоговой структуры;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подготовка к обучению грамоте и </a:t>
            </a:r>
          </a:p>
          <a:p>
            <a:r>
              <a:rPr lang="ru-RU" sz="2800" dirty="0" smtClean="0"/>
              <a:t>овладение элементами грамоты.</a:t>
            </a:r>
            <a:endParaRPr lang="ru-RU" sz="2800" dirty="0"/>
          </a:p>
        </p:txBody>
      </p:sp>
      <p:pic>
        <p:nvPicPr>
          <p:cNvPr id="4" name="Рисунок 3" descr="&amp;Scy;&amp;tscy;&amp;iecy;&amp;ncy;&amp;acy;&amp;rcy;&amp;icy;&amp;jcy; &amp;lcy;&amp;iecy;&amp;tcy;&amp;ncy;&amp;iecy;&amp;gcy;&amp;ocy; &amp;pcy;&amp;rcy;&amp;acy;&amp;zcy;&amp;dcy;&amp;ncy;&amp;icy;&amp;kcy;&amp;acy; &amp;vcy; &amp;dcy;&amp;iecy;&amp;tcy;&amp;scy;&amp;kcy;&amp;ocy;&amp;mcy; &amp;scy;&amp;acy;&amp;dcy;&amp;ucy; - IgraZa.ru. &amp;Icy;&amp;gcy;&amp;rcy;&amp;ycy;, &amp;rcy;&amp;iecy;&amp;bcy;&amp;ucy;&amp;scy;&amp;ycy;, &amp;zcy;&amp;acy;&amp;gcy;&amp;acy;&amp;dcy;&amp;kcy;&amp;icy;, &amp;vcy;&amp;icy;&amp;kcy;&amp;tcy;&amp;ocy;&amp;rcy;&amp;icy;&amp;ncy;&amp;ycy;, &amp;kcy;&amp;rcy;&amp;ocy;&amp;scy;&amp;scy;&amp;vcy;&amp;ocy;&amp;rcy;&amp;dcy;&amp;ycy;, &amp;gcy;&amp;ocy;&amp;lcy;&amp;ocy;&amp;vcy;&amp;ocy;&amp;lcy;&amp;ocy;&amp;mcy;&amp;kcy;&amp;icy;, &amp;zcy;&amp;acy;&amp;dcy;&amp;acy;&amp;chcy;&amp;icy;"/>
          <p:cNvPicPr/>
          <p:nvPr/>
        </p:nvPicPr>
        <p:blipFill>
          <a:blip r:embed="rId2" cstate="print"/>
          <a:srcRect l="78218"/>
          <a:stretch>
            <a:fillRect/>
          </a:stretch>
        </p:blipFill>
        <p:spPr bwMode="auto">
          <a:xfrm>
            <a:off x="7596336" y="4293096"/>
            <a:ext cx="16916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866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8208912" cy="597666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r>
              <a:rPr lang="ru-RU" sz="2800" b="1" dirty="0" smtClean="0">
                <a:solidFill>
                  <a:srgbClr val="863A3A"/>
                </a:solidFill>
              </a:rPr>
              <a:t>Фундамент  работы – </a:t>
            </a:r>
          </a:p>
          <a:p>
            <a:r>
              <a:rPr lang="ru-RU" sz="2800" b="1" dirty="0" smtClean="0">
                <a:solidFill>
                  <a:srgbClr val="863A3A"/>
                </a:solidFill>
              </a:rPr>
              <a:t>обследование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863A3A"/>
                </a:solidFill>
              </a:rPr>
              <a:t>Результаты обследования используются при:</a:t>
            </a:r>
          </a:p>
          <a:p>
            <a:pPr marL="560070" lvl="0" indent="-514350">
              <a:buFont typeface="+mj-lt"/>
              <a:buAutoNum type="arabicPeriod"/>
            </a:pPr>
            <a:r>
              <a:rPr lang="ru-RU" sz="2800" dirty="0" smtClean="0"/>
              <a:t>планировании учебно-воспитательной и коррекционной работы;</a:t>
            </a:r>
          </a:p>
          <a:p>
            <a:pPr marL="560070" lvl="0" indent="-514350">
              <a:buFont typeface="+mj-lt"/>
              <a:buAutoNum type="arabicPeriod"/>
            </a:pPr>
            <a:r>
              <a:rPr lang="ru-RU" sz="2800" dirty="0" smtClean="0"/>
              <a:t>отборе программных и коррекционных задач;</a:t>
            </a:r>
          </a:p>
          <a:p>
            <a:pPr marL="560070" lvl="0" indent="-514350">
              <a:buFont typeface="+mj-lt"/>
              <a:buAutoNum type="arabicPeriod"/>
            </a:pPr>
            <a:r>
              <a:rPr lang="ru-RU" sz="2800" dirty="0" smtClean="0"/>
              <a:t>создании предметно-развивающей среды;</a:t>
            </a:r>
          </a:p>
          <a:p>
            <a:pPr marL="560070" lvl="0" indent="-514350">
              <a:buFont typeface="+mj-lt"/>
              <a:buAutoNum type="arabicPeriod"/>
            </a:pPr>
            <a:r>
              <a:rPr lang="ru-RU" sz="2800" dirty="0" smtClean="0"/>
              <a:t>организации подгрупповой и индивидуальной работы.</a:t>
            </a:r>
          </a:p>
          <a:p>
            <a:pPr lvl="0" algn="just"/>
            <a:endParaRPr lang="ru-RU" dirty="0"/>
          </a:p>
        </p:txBody>
      </p:sp>
      <p:pic>
        <p:nvPicPr>
          <p:cNvPr id="17410" name="Picture 2" descr="&amp;Kcy;&amp;acy;&amp;kcy; &amp;ocy;&amp;fcy;&amp;ocy;&amp;rcy;&amp;mcy;&amp;icy;&amp;tcy;&amp;softcy; &amp;ucy;&amp;gcy;&amp;ocy;&amp;lcy;&amp;ocy;&amp;kcy; &amp;dcy;&amp;iecy;&amp;zhcy;&amp;ucy;&amp;rcy;&amp;scy;&amp;tcy;&amp;vcy;&amp;acy; &amp;vcy; &amp;dcy;&amp;iecy;&amp;tcy;&amp;scy;&amp;kcy;&amp;ocy;&amp;mcy; &amp;scy;&amp;acy;&amp;dcy;&amp;ucy; &quot; &amp;bcy;&amp;iecy;&amp;zcy;.&amp;Ocy;&amp;tcy;&amp;vcy;&amp;iecy;&amp;tcy;&amp;ocy;&amp;vcy; - &amp;Ncy;&amp;IEcy;&amp;Tcy;.&amp;vcy;&amp;ocy;&amp;pcy;&amp;rcy;&amp;ocy;&amp;s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04538">
            <a:off x="5167854" y="162635"/>
            <a:ext cx="2290615" cy="2486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67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solidFill>
                  <a:srgbClr val="863A3A"/>
                </a:solidFill>
              </a:rPr>
              <a:t>Основные направления коррекционной работы воспитателя</a:t>
            </a:r>
            <a:endParaRPr lang="ru-RU" sz="4000" dirty="0">
              <a:solidFill>
                <a:srgbClr val="863A3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8280920" cy="48245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 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u="sng" dirty="0"/>
              <a:t>Артикуляционная </a:t>
            </a:r>
            <a:r>
              <a:rPr lang="ru-RU" sz="2400" b="1" u="sng" dirty="0" smtClean="0"/>
              <a:t>гимнастика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400" u="sng" dirty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u="sng" dirty="0"/>
              <a:t>Пальчиковая </a:t>
            </a:r>
            <a:r>
              <a:rPr lang="ru-RU" sz="2400" b="1" u="sng" dirty="0" smtClean="0"/>
              <a:t>гимнастика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400" u="sng" dirty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u="sng" dirty="0"/>
              <a:t>Корригирующая </a:t>
            </a:r>
            <a:r>
              <a:rPr lang="ru-RU" sz="2400" b="1" u="sng" dirty="0" err="1" smtClean="0"/>
              <a:t>минигимнастика</a:t>
            </a:r>
            <a:endParaRPr lang="ru-RU" sz="2400" b="1" u="sng" dirty="0" smtClean="0"/>
          </a:p>
          <a:p>
            <a:pPr marL="457200" lvl="0" indent="-457200" algn="just">
              <a:buFont typeface="+mj-lt"/>
              <a:buAutoNum type="arabicPeriod"/>
            </a:pPr>
            <a:endParaRPr lang="ru-RU" sz="2400" u="sng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u="sng" dirty="0" smtClean="0"/>
              <a:t>Занятия</a:t>
            </a:r>
            <a:r>
              <a:rPr lang="ru-RU" sz="2400" u="sng" dirty="0" smtClean="0"/>
              <a:t> по заданию логопеда.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400" u="sng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u="sng" dirty="0" smtClean="0"/>
              <a:t>Фронтальные (подгрупповые) </a:t>
            </a:r>
            <a:r>
              <a:rPr lang="ru-RU" sz="2400" b="1" u="sng" dirty="0"/>
              <a:t>занятия</a:t>
            </a:r>
            <a:r>
              <a:rPr lang="ru-RU" sz="2400" b="1" dirty="0"/>
              <a:t> </a:t>
            </a:r>
            <a:r>
              <a:rPr lang="ru-RU" sz="2400" dirty="0"/>
              <a:t>по программе </a:t>
            </a:r>
            <a:r>
              <a:rPr lang="ru-RU" sz="2400" dirty="0" smtClean="0"/>
              <a:t>ДОУ.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u="sng" dirty="0" smtClean="0"/>
              <a:t>Коррекционная </a:t>
            </a:r>
            <a:r>
              <a:rPr lang="ru-RU" sz="2400" b="1" u="sng" dirty="0"/>
              <a:t>работа вне </a:t>
            </a:r>
            <a:r>
              <a:rPr lang="ru-RU" sz="2400" b="1" u="sng" dirty="0" smtClean="0"/>
              <a:t>занятий</a:t>
            </a:r>
            <a:r>
              <a:rPr lang="ru-RU" sz="2400" dirty="0" smtClean="0"/>
              <a:t>: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/>
            <a:r>
              <a:rPr lang="ru-RU" sz="2400" dirty="0" smtClean="0"/>
              <a:t>     - во </a:t>
            </a:r>
            <a:r>
              <a:rPr lang="ru-RU" sz="2400" dirty="0"/>
              <a:t>время режимных моментов,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- коррекционная </a:t>
            </a:r>
            <a:r>
              <a:rPr lang="ru-RU" sz="2400" dirty="0"/>
              <a:t>работа по восполнению пробелов, выявленных в результате обследования, обязательно планируется и учитывается.</a:t>
            </a:r>
            <a:endParaRPr lang="ru-RU" sz="2400" dirty="0" smtClean="0"/>
          </a:p>
          <a:p>
            <a:pPr lvl="0"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67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152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rgbClr val="863A3A"/>
                </a:solidFill>
              </a:rPr>
              <a:t>1-3. Комплексы</a:t>
            </a:r>
            <a:r>
              <a:rPr lang="ru-RU" sz="3200" u="sng" dirty="0" smtClean="0">
                <a:solidFill>
                  <a:srgbClr val="863A3A"/>
                </a:solidFill>
              </a:rPr>
              <a:t>  гимнастик </a:t>
            </a:r>
            <a:endParaRPr lang="ru-RU" sz="3200" u="sng" dirty="0">
              <a:solidFill>
                <a:srgbClr val="863A3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7236296" cy="4968551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комплексы</a:t>
            </a:r>
            <a:r>
              <a:rPr lang="ru-RU" sz="2400" dirty="0" smtClean="0"/>
              <a:t> артикуляционной, дыхательной, пальчиковой гимнастики подбираются учителем-логопедом,  включаются в </a:t>
            </a:r>
          </a:p>
          <a:p>
            <a:r>
              <a:rPr lang="ru-RU" sz="2400" b="1" dirty="0" smtClean="0"/>
              <a:t>   </a:t>
            </a:r>
            <a:r>
              <a:rPr lang="ru-RU" sz="2400" b="1" i="1" dirty="0" smtClean="0"/>
              <a:t>«Речевую зарядку»</a:t>
            </a:r>
            <a:r>
              <a:rPr lang="ru-RU" sz="2400" i="1" dirty="0" smtClean="0"/>
              <a:t> (5-7 мин.) – утром перед завтраком, </a:t>
            </a:r>
          </a:p>
          <a:p>
            <a:r>
              <a:rPr lang="ru-RU" sz="2400" b="1" i="1" dirty="0" smtClean="0"/>
              <a:t>   коррекционный час</a:t>
            </a:r>
            <a:r>
              <a:rPr lang="ru-RU" sz="2400" i="1" dirty="0" smtClean="0"/>
              <a:t> (</a:t>
            </a:r>
            <a:r>
              <a:rPr lang="ru-RU" sz="2400" i="1" dirty="0" err="1" smtClean="0"/>
              <a:t>логочас</a:t>
            </a:r>
            <a:r>
              <a:rPr lang="ru-RU" sz="2400" i="1" dirty="0" smtClean="0"/>
              <a:t>) (10-15 мин) – перед обедом, </a:t>
            </a:r>
          </a:p>
          <a:p>
            <a:r>
              <a:rPr lang="ru-RU" sz="2400" b="1" i="1" dirty="0" smtClean="0"/>
              <a:t>   индивидуальные занятия;</a:t>
            </a:r>
          </a:p>
          <a:p>
            <a:endParaRPr lang="ru-RU" sz="2400" i="1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b="1" dirty="0" smtClean="0"/>
              <a:t>корригирующая </a:t>
            </a:r>
            <a:r>
              <a:rPr lang="ru-RU" sz="2400" b="1" dirty="0" err="1"/>
              <a:t>минигимнастика</a:t>
            </a:r>
            <a:r>
              <a:rPr lang="ru-RU" sz="2400" dirty="0"/>
              <a:t> для профилактики нарушений осанки и стопы </a:t>
            </a:r>
            <a:r>
              <a:rPr lang="ru-RU" sz="2400" dirty="0" smtClean="0"/>
              <a:t>выполняем </a:t>
            </a:r>
            <a:r>
              <a:rPr lang="ru-RU" sz="2400" dirty="0"/>
              <a:t>ежедневно после сна</a:t>
            </a:r>
            <a:r>
              <a:rPr lang="ru-RU" sz="2400" dirty="0" smtClean="0"/>
              <a:t>.</a:t>
            </a:r>
          </a:p>
          <a:p>
            <a:endParaRPr lang="ru-RU" sz="2400" b="1" dirty="0"/>
          </a:p>
        </p:txBody>
      </p:sp>
      <p:pic>
        <p:nvPicPr>
          <p:cNvPr id="6" name="Рисунок 5" descr="&amp;Bcy;&amp;ocy;&amp;lcy;&amp;tcy;&amp;acy;&amp;lcy;&amp;kcy;&amp;acy; &amp;mcy;&amp;acy;&amp;mcy; &amp;scy; &amp;mcy;&amp;acy;&amp;lcy;&amp;ycy;&amp;shcy;&amp;acy;&amp;mcy;&amp;icy; &amp;pcy;&amp;iecy;&amp;rcy;&amp;vcy;&amp;ocy;&amp;gcy;&amp;ocy; &amp;gcy;&amp;ocy;&amp;dcy;&amp;acy; &amp;zhcy;&amp;icy;&amp;zcy;&amp;ncy;&amp;icy; - &amp;YAcy;&amp;rcy;&amp;pcy;&amp;ocy;&amp;rcy;&amp;tcy;&amp;acy;&amp;lcy;, &amp;fcy;&amp;ocy;&amp;rcy;&amp;ucy;&amp;mcy; &amp;YAcy;&amp;rcy;&amp;ocy;&amp;scy;&amp;lcy;&amp;acy;&amp;vcy;&amp;lcy;&amp;y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420888"/>
            <a:ext cx="1728192" cy="2376264"/>
          </a:xfrm>
          <a:prstGeom prst="rect">
            <a:avLst/>
          </a:prstGeom>
          <a:noFill/>
          <a:ln w="19050">
            <a:solidFill>
              <a:srgbClr val="863A3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70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87208" cy="1080120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rgbClr val="863A3A"/>
                </a:solidFill>
              </a:rPr>
              <a:t>4. Занятия по заданию учителя-логопеда</a:t>
            </a:r>
            <a:endParaRPr lang="ru-RU" sz="3200" u="sng" dirty="0">
              <a:solidFill>
                <a:srgbClr val="863A3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107288" cy="5328592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400" b="1" dirty="0" smtClean="0"/>
              <a:t>А.  Индивидуальные занятия</a:t>
            </a:r>
            <a:r>
              <a:rPr lang="ru-RU" sz="2400" dirty="0" smtClean="0"/>
              <a:t>, закрепляющие звукопроизношение. </a:t>
            </a:r>
          </a:p>
          <a:p>
            <a:endParaRPr lang="ru-RU" sz="2400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Б.</a:t>
            </a:r>
            <a:r>
              <a:rPr lang="ru-RU" sz="2400" dirty="0" smtClean="0"/>
              <a:t> </a:t>
            </a:r>
            <a:r>
              <a:rPr lang="ru-RU" sz="2400" b="1" dirty="0" smtClean="0"/>
              <a:t>Коррекционный час</a:t>
            </a:r>
            <a:endParaRPr lang="ru-RU" sz="2400" dirty="0" smtClean="0"/>
          </a:p>
          <a:p>
            <a:pPr lvl="0"/>
            <a:r>
              <a:rPr lang="ru-RU" sz="2400" i="1" dirty="0" smtClean="0"/>
              <a:t>              игры на развитие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 психологической базы речи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 фонематических представлений,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 лексики, грамматических категорий, связной речи,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 моторных функций</a:t>
            </a:r>
          </a:p>
          <a:p>
            <a:pPr lvl="0"/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 descr="&amp;Mcy;&amp;Dcy;&amp;Ocy;&amp;Ucy; 23 &amp;Vcy;&amp;scy;&amp;iocy; &amp;ocy;&amp;bcy;&amp;rcy;&amp;acy;&amp;zcy;&amp;ocy;&amp;vcy;&amp;acy;&amp;ncy;&amp;icy;&amp;iecy; &amp;Ocy;&amp;rcy;&amp;iecy;&amp;khcy;&amp;ocy;&amp;vcy;&amp;ocy;-&amp;Zcy;&amp;ucy;&amp;iecy;&amp;vcy;&amp;ocy;"/>
          <p:cNvPicPr/>
          <p:nvPr/>
        </p:nvPicPr>
        <p:blipFill>
          <a:blip r:embed="rId2" cstate="print"/>
          <a:srcRect l="2018" t="6710" b="44643"/>
          <a:stretch>
            <a:fillRect/>
          </a:stretch>
        </p:blipFill>
        <p:spPr bwMode="auto">
          <a:xfrm>
            <a:off x="5580112" y="2564904"/>
            <a:ext cx="3136652" cy="1872208"/>
          </a:xfrm>
          <a:prstGeom prst="rect">
            <a:avLst/>
          </a:prstGeom>
          <a:noFill/>
          <a:ln w="19050">
            <a:solidFill>
              <a:srgbClr val="863A3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890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3152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u="sng" dirty="0" smtClean="0">
                <a:solidFill>
                  <a:srgbClr val="863A3A"/>
                </a:solidFill>
              </a:rPr>
              <a:t>5. Проведение</a:t>
            </a:r>
            <a:r>
              <a:rPr lang="ru-RU" sz="3600" b="1" u="sng" dirty="0" smtClean="0">
                <a:solidFill>
                  <a:srgbClr val="863A3A"/>
                </a:solidFill>
              </a:rPr>
              <a:t> фронтальных (подгрупповых) </a:t>
            </a:r>
            <a:r>
              <a:rPr lang="ru-RU" sz="3600" b="1" u="sng" dirty="0">
                <a:solidFill>
                  <a:srgbClr val="863A3A"/>
                </a:solidFill>
              </a:rPr>
              <a:t>занятий </a:t>
            </a:r>
            <a:endParaRPr lang="ru-RU" sz="3600" u="sng" dirty="0">
              <a:solidFill>
                <a:srgbClr val="863A3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060848"/>
            <a:ext cx="8410128" cy="381642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800" b="1" dirty="0" smtClean="0"/>
              <a:t>Проведение фронтальных (подгрупповых) занятий</a:t>
            </a:r>
            <a:r>
              <a:rPr lang="ru-RU" sz="2800" dirty="0" smtClean="0"/>
              <a:t> регламентируется </a:t>
            </a:r>
            <a:r>
              <a:rPr lang="ru-RU" sz="2800" smtClean="0"/>
              <a:t>перспективно-тематическим </a:t>
            </a:r>
            <a:r>
              <a:rPr lang="ru-RU" sz="2800" smtClean="0"/>
              <a:t>планированием.</a:t>
            </a:r>
            <a:endParaRPr lang="ru-RU" sz="2800" dirty="0" smtClean="0">
              <a:solidFill>
                <a:srgbClr val="00B0F0"/>
              </a:solidFill>
            </a:endParaRPr>
          </a:p>
          <a:p>
            <a:pPr algn="just"/>
            <a:endParaRPr lang="ru-RU" sz="2800" b="1" dirty="0" smtClean="0"/>
          </a:p>
          <a:p>
            <a:r>
              <a:rPr lang="ru-RU" sz="2800" b="1" dirty="0" smtClean="0"/>
              <a:t>Коррекционное обучение – </a:t>
            </a:r>
            <a:r>
              <a:rPr lang="ru-RU" sz="2800" dirty="0" smtClean="0"/>
              <a:t>решение на занятии  обучающих, развивающих,  воспитательных и </a:t>
            </a:r>
            <a:r>
              <a:rPr lang="ru-RU" sz="2800" b="1" dirty="0" smtClean="0"/>
              <a:t>коррекционных </a:t>
            </a:r>
            <a:r>
              <a:rPr lang="ru-RU" sz="2800" dirty="0" smtClean="0"/>
              <a:t>задач.                                    </a:t>
            </a:r>
          </a:p>
          <a:p>
            <a:pPr algn="ctr"/>
            <a:r>
              <a:rPr lang="ru-RU" sz="2800" b="1" dirty="0" smtClean="0"/>
              <a:t>                                </a:t>
            </a:r>
            <a:endParaRPr lang="ru-RU" sz="2800" dirty="0" smtClean="0"/>
          </a:p>
          <a:p>
            <a:endParaRPr lang="ru-RU" sz="2800" dirty="0" smtClean="0"/>
          </a:p>
          <a:p>
            <a:pPr algn="ctr"/>
            <a:r>
              <a:rPr lang="ru-RU" sz="2800" dirty="0" smtClean="0"/>
              <a:t>                                    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580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1520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8496944" cy="4176464"/>
          </a:xfrm>
        </p:spPr>
        <p:txBody>
          <a:bodyPr>
            <a:normAutofit/>
          </a:bodyPr>
          <a:lstStyle/>
          <a:p>
            <a:pPr algn="just"/>
            <a:r>
              <a:rPr lang="ru-RU" sz="3000" dirty="0" smtClean="0"/>
              <a:t>	</a:t>
            </a:r>
            <a:r>
              <a:rPr lang="ru-RU" sz="3600" b="1" dirty="0" smtClean="0"/>
              <a:t> </a:t>
            </a:r>
            <a:r>
              <a:rPr lang="ru-RU" sz="2800" b="1" dirty="0" smtClean="0"/>
              <a:t>На любом занятии </a:t>
            </a:r>
            <a:r>
              <a:rPr lang="ru-RU" sz="2800" dirty="0" smtClean="0"/>
              <a:t>(по ИЗО, математике, физической культуре и т.д.) </a:t>
            </a:r>
            <a:r>
              <a:rPr lang="ru-RU" sz="2800" b="1" dirty="0" smtClean="0"/>
              <a:t>планируется коррекционная работа.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6" name="Рисунок 5" descr="&amp;Pcy;&amp;rcy;&amp;icy;&amp;vcy;&amp;iecy;&amp;tcy;&amp;scy;&amp;tcy;&amp;vcy;&amp;icy;&amp;iecy; - 4 &amp;Ncy;&amp;ocy;&amp;yacy;&amp;bcy;&amp;rcy;&amp;yacy; 2013 - &amp;Mcy;&amp;Acy;&amp;Dcy;&amp;Ocy;&amp;Ucy; &amp;dcy;/c &amp;kcy;/&amp;vcy;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08920"/>
            <a:ext cx="4470400" cy="338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4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1520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8568952" cy="6048672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 smtClean="0"/>
              <a:t>	</a:t>
            </a:r>
            <a:r>
              <a:rPr lang="ru-RU" sz="3600" b="1" dirty="0" smtClean="0"/>
              <a:t> </a:t>
            </a:r>
            <a:r>
              <a:rPr lang="ru-RU" sz="3100" b="1" dirty="0" smtClean="0"/>
              <a:t>Работа воспитателя над любой темой будет включать обязательно комплекс из игр:</a:t>
            </a:r>
          </a:p>
          <a:p>
            <a:endParaRPr lang="ru-RU" sz="2800" b="1" dirty="0" smtClean="0"/>
          </a:p>
          <a:p>
            <a:endParaRPr lang="ru-RU" sz="2800" dirty="0" smtClean="0"/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dirty="0" smtClean="0"/>
              <a:t>  Подбор слов по одинаковым вопросам: Кто? Что? Какой? Какая? Какое? Что делает? 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dirty="0" smtClean="0"/>
              <a:t>  Образование уменьшительно-ласкательных названий;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dirty="0" smtClean="0"/>
              <a:t>  Употребление форм существительных во множественном числе;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dirty="0" smtClean="0"/>
              <a:t>  Образование притяжательных и относительных  прилагательных;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dirty="0" smtClean="0"/>
              <a:t>  Автоматизация поставленных звуков;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dirty="0" smtClean="0"/>
              <a:t>  Составление словосочетаний с предлогами, прилагательными, числительными;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800" dirty="0" smtClean="0"/>
              <a:t>  Работа над предложением.</a:t>
            </a:r>
          </a:p>
          <a:p>
            <a:pPr algn="just"/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4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3152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863A3A"/>
                </a:solidFill>
              </a:rPr>
              <a:t>М</a:t>
            </a:r>
            <a:r>
              <a:rPr lang="ru-RU" sz="3600" i="1" dirty="0" smtClean="0">
                <a:solidFill>
                  <a:srgbClr val="863A3A"/>
                </a:solidFill>
              </a:rPr>
              <a:t>атематика:</a:t>
            </a:r>
            <a:endParaRPr lang="ru-RU" sz="3600" i="1" dirty="0">
              <a:solidFill>
                <a:srgbClr val="863A3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29407"/>
            <a:ext cx="8352928" cy="5328593"/>
          </a:xfrm>
        </p:spPr>
        <p:txBody>
          <a:bodyPr>
            <a:normAutofit fontScale="5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b="1" dirty="0" smtClean="0"/>
              <a:t>Существительное: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/>
              <a:t>Употребление </a:t>
            </a:r>
            <a:r>
              <a:rPr lang="ru-RU" sz="3600" dirty="0"/>
              <a:t>существительных единственного и множественного числа;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/>
              <a:t>Сочетание </a:t>
            </a:r>
            <a:r>
              <a:rPr lang="ru-RU" sz="3600" dirty="0"/>
              <a:t>существительных с предлогами</a:t>
            </a:r>
            <a:r>
              <a:rPr lang="ru-RU" sz="3600" dirty="0" smtClean="0"/>
              <a:t>.</a:t>
            </a:r>
          </a:p>
          <a:p>
            <a:endParaRPr lang="ru-RU" sz="3600" dirty="0"/>
          </a:p>
          <a:p>
            <a:pPr marL="742950" indent="-742950">
              <a:buFont typeface="+mj-lt"/>
              <a:buAutoNum type="arabicPeriod" startAt="2"/>
            </a:pPr>
            <a:r>
              <a:rPr lang="ru-RU" sz="3600" b="1" dirty="0" smtClean="0"/>
              <a:t>Глагол:</a:t>
            </a:r>
            <a:endParaRPr lang="ru-RU" sz="3600" dirty="0"/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/>
              <a:t>Изменение </a:t>
            </a:r>
            <a:r>
              <a:rPr lang="ru-RU" sz="3600" dirty="0"/>
              <a:t>по временам, лицам, числам и </a:t>
            </a:r>
            <a:r>
              <a:rPr lang="ru-RU" sz="3600" dirty="0" smtClean="0"/>
              <a:t>родам</a:t>
            </a:r>
            <a:r>
              <a:rPr lang="ru-RU" sz="3600" dirty="0"/>
              <a:t>.</a:t>
            </a:r>
            <a:endParaRPr lang="ru-RU" sz="3600" dirty="0" smtClean="0"/>
          </a:p>
          <a:p>
            <a:endParaRPr lang="ru-RU" sz="3600" dirty="0"/>
          </a:p>
          <a:p>
            <a:pPr marL="742950" indent="-742950">
              <a:buFont typeface="+mj-lt"/>
              <a:buAutoNum type="arabicPeriod" startAt="3"/>
            </a:pPr>
            <a:r>
              <a:rPr lang="ru-RU" sz="3600" b="1" dirty="0" smtClean="0"/>
              <a:t>Прилагательное:</a:t>
            </a:r>
            <a:endParaRPr lang="ru-RU" sz="3600" dirty="0"/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/>
              <a:t>Согласование </a:t>
            </a:r>
            <a:r>
              <a:rPr lang="ru-RU" sz="3600" dirty="0"/>
              <a:t>существительного с прилагательным в роде, числа, падеже</a:t>
            </a:r>
            <a:r>
              <a:rPr lang="ru-RU" sz="3600" dirty="0" smtClean="0"/>
              <a:t>.</a:t>
            </a:r>
          </a:p>
          <a:p>
            <a:endParaRPr lang="ru-RU" sz="3600" dirty="0"/>
          </a:p>
          <a:p>
            <a:pPr marL="742950" indent="-742950">
              <a:buFont typeface="+mj-lt"/>
              <a:buAutoNum type="arabicPeriod" startAt="4"/>
            </a:pPr>
            <a:r>
              <a:rPr lang="ru-RU" sz="3600" dirty="0" smtClean="0"/>
              <a:t>Количественные </a:t>
            </a:r>
            <a:r>
              <a:rPr lang="ru-RU" sz="3600" dirty="0"/>
              <a:t>и порядковые </a:t>
            </a:r>
            <a:r>
              <a:rPr lang="ru-RU" sz="3600" b="1" dirty="0" smtClean="0"/>
              <a:t>числительные</a:t>
            </a:r>
            <a:r>
              <a:rPr lang="ru-RU" sz="3600" dirty="0" smtClean="0"/>
              <a:t>.</a:t>
            </a:r>
          </a:p>
          <a:p>
            <a:endParaRPr lang="ru-RU" sz="3600" dirty="0"/>
          </a:p>
          <a:p>
            <a:pPr marL="742950" indent="-742950">
              <a:buFont typeface="+mj-lt"/>
              <a:buAutoNum type="arabicPeriod" startAt="5"/>
            </a:pPr>
            <a:r>
              <a:rPr lang="ru-RU" sz="3600" b="1" dirty="0" smtClean="0"/>
              <a:t>Местоимения</a:t>
            </a:r>
            <a:r>
              <a:rPr lang="ru-RU" sz="3600" dirty="0" smtClean="0"/>
              <a:t> </a:t>
            </a:r>
            <a:r>
              <a:rPr lang="ru-RU" sz="3600" dirty="0"/>
              <a:t>(мой, моя, мое, мои, наш, ваш</a:t>
            </a:r>
            <a:r>
              <a:rPr lang="ru-RU" sz="3600" dirty="0" smtClean="0"/>
              <a:t>).</a:t>
            </a:r>
          </a:p>
          <a:p>
            <a:endParaRPr lang="ru-RU" sz="3600" dirty="0"/>
          </a:p>
          <a:p>
            <a:pPr marL="742950" indent="-742950">
              <a:buFont typeface="+mj-lt"/>
              <a:buAutoNum type="arabicPeriod" startAt="6"/>
            </a:pPr>
            <a:r>
              <a:rPr lang="ru-RU" sz="3600" b="1" dirty="0" smtClean="0"/>
              <a:t>Предложения</a:t>
            </a:r>
            <a:r>
              <a:rPr lang="ru-RU" sz="3600" dirty="0"/>
              <a:t>.</a:t>
            </a:r>
          </a:p>
          <a:p>
            <a:r>
              <a:rPr lang="ru-RU" sz="2600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http://www.intelkot.ru/upload/2726.jpg"/>
          <p:cNvPicPr/>
          <p:nvPr/>
        </p:nvPicPr>
        <p:blipFill>
          <a:blip r:embed="rId2" cstate="print"/>
          <a:srcRect t="6406" r="49465" b="56410"/>
          <a:stretch>
            <a:fillRect/>
          </a:stretch>
        </p:blipFill>
        <p:spPr bwMode="auto">
          <a:xfrm>
            <a:off x="7092280" y="404664"/>
            <a:ext cx="18722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intelkot.ru/upload/2726.jpg"/>
          <p:cNvPicPr/>
          <p:nvPr/>
        </p:nvPicPr>
        <p:blipFill>
          <a:blip r:embed="rId2" cstate="print"/>
          <a:srcRect t="42202" r="48783" b="39146"/>
          <a:stretch>
            <a:fillRect/>
          </a:stretch>
        </p:blipFill>
        <p:spPr bwMode="auto">
          <a:xfrm rot="1786811">
            <a:off x="6951538" y="5246961"/>
            <a:ext cx="1806765" cy="107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005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35896" y="548680"/>
            <a:ext cx="5040560" cy="144016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863A3A"/>
                </a:solidFill>
              </a:rPr>
              <a:t>Изобразительная деятельность:</a:t>
            </a:r>
            <a:endParaRPr lang="ru-RU" sz="3600" i="1" dirty="0">
              <a:solidFill>
                <a:srgbClr val="863A3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780928"/>
            <a:ext cx="7459216" cy="3744416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Предложения </a:t>
            </a:r>
            <a:r>
              <a:rPr lang="ru-RU" dirty="0"/>
              <a:t>с предлогами</a:t>
            </a:r>
            <a:r>
              <a:rPr lang="ru-RU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Временные </a:t>
            </a:r>
            <a:r>
              <a:rPr lang="ru-RU" dirty="0"/>
              <a:t>формы глагола. (я нарисовал,  я вырезаю, я буду разукрашивать</a:t>
            </a:r>
            <a:r>
              <a:rPr lang="ru-RU" dirty="0" smtClean="0"/>
              <a:t>)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Спряжение </a:t>
            </a:r>
            <a:r>
              <a:rPr lang="ru-RU" dirty="0"/>
              <a:t>глагола. (Что делаешь? Что делают</a:t>
            </a:r>
            <a:r>
              <a:rPr lang="ru-RU" dirty="0" smtClean="0"/>
              <a:t>?)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Согласование </a:t>
            </a:r>
            <a:r>
              <a:rPr lang="ru-RU" dirty="0"/>
              <a:t>существительного с прилагательным в роде, числе, падеже</a:t>
            </a:r>
            <a:r>
              <a:rPr lang="ru-RU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Навыки </a:t>
            </a:r>
            <a:r>
              <a:rPr lang="ru-RU" dirty="0"/>
              <a:t>связной речи (Как будешь делать?), спрашивать детей о предстоящей или выполняемой работе.</a:t>
            </a:r>
          </a:p>
          <a:p>
            <a:pPr algn="just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&amp;Tcy;&amp;ocy;&amp;lcy;&amp;kcy;&amp;ocy;&amp;vcy;&amp;acy;&amp;ncy;&amp;icy;&amp;iecy; &amp;scy;&amp;lcy;&amp;ocy;&amp;vcy;&amp;acy; &amp;shcy;&amp;acy;&amp;lcy;&amp;ocy;&amp;pcy;&amp;acy;&amp;icy; &amp;scy;&amp;lcy;&amp;ocy;&amp;vcy;&amp;acy;&amp;rcy;&amp;softcy; &amp;rcy;&amp;ucy;&amp;scy;&amp;scy;&amp;kcy;&amp;icy;&amp;khcy; - &amp;Scy;&amp;pcy;&amp;ocy;&amp;scy;&amp;ocy;&amp;bcy;&amp;ycy; &amp;ucy;&amp;vcy;&amp;iecy;&amp;lcy;&amp;icy;&amp;chcy;&amp;iecy;&amp;ncy;&amp;icy;&amp;yacy; &amp;gcy;&amp;rcy;&amp;ucy;&amp;dcy;&amp;icy; &amp;bcy;&amp;iecy;&amp;zcy; &amp;ocy;&amp;pcy;&amp;iecy;&amp;rcy;&amp;acy;&amp;tscy;&amp;icy;&amp;icy;. &amp;Kcy;&amp;ocy;&amp;mcy;&amp;pcy;&amp;lcy;&amp;iecy;&amp;kcy;&amp;scy; &amp;ucy;&amp;pcy;&amp;rcy;&amp;acy;&amp;zhcy;&amp;ncy;&amp;iecy;&amp;ncy;&amp;icy;&amp;jcy;"/>
          <p:cNvPicPr/>
          <p:nvPr/>
        </p:nvPicPr>
        <p:blipFill>
          <a:blip r:embed="rId2" cstate="print"/>
          <a:srcRect l="-402" t="4286" r="-134" b="12500"/>
          <a:stretch>
            <a:fillRect/>
          </a:stretch>
        </p:blipFill>
        <p:spPr bwMode="auto">
          <a:xfrm>
            <a:off x="251520" y="188640"/>
            <a:ext cx="3240360" cy="2304256"/>
          </a:xfrm>
          <a:prstGeom prst="rect">
            <a:avLst/>
          </a:prstGeom>
          <a:noFill/>
          <a:ln w="19050">
            <a:solidFill>
              <a:srgbClr val="863A3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728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1520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140968"/>
            <a:ext cx="7920880" cy="2808312"/>
          </a:xfrm>
        </p:spPr>
        <p:txBody>
          <a:bodyPr>
            <a:normAutofit/>
          </a:bodyPr>
          <a:lstStyle/>
          <a:p>
            <a:r>
              <a:rPr lang="ru-RU" sz="3000" dirty="0" smtClean="0"/>
              <a:t>	</a:t>
            </a:r>
            <a:r>
              <a:rPr lang="ru-RU" sz="3200" dirty="0" smtClean="0"/>
              <a:t>Успех коррекционно-развивающей работы в логопедической группе определяется строгой, продуманной системой.</a:t>
            </a:r>
          </a:p>
          <a:p>
            <a:endParaRPr lang="ru-RU" dirty="0"/>
          </a:p>
        </p:txBody>
      </p:sp>
      <p:sp>
        <p:nvSpPr>
          <p:cNvPr id="26626" name="AutoShape 2" descr="&amp;SHcy;&amp;kcy;&amp;ocy;&amp;lcy;&amp;softcy;&amp;ncy;&amp;ycy;&amp;iecy; &amp;kcy;&amp;acy;&amp;rcy;&amp;tcy;&amp;icy;&amp;ncy;&amp;kcy;&amp;icy; &amp;vcy;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628" name="AutoShape 4" descr="&amp;SHcy;&amp;kcy;&amp;ocy;&amp;lcy;&amp;softcy;&amp;ncy;&amp;ycy;&amp;iecy; &amp;kcy;&amp;acy;&amp;rcy;&amp;tcy;&amp;icy;&amp;ncy;&amp;kcy;&amp;icy; &amp;vcy;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 descr="http://kids.barabir.com/images/kids_img/Uchitelyu/Kopilka/Shkoln_kartinki_1/prew.jpg"/>
          <p:cNvPicPr/>
          <p:nvPr/>
        </p:nvPicPr>
        <p:blipFill>
          <a:blip r:embed="rId2" cstate="print"/>
          <a:srcRect l="32429" t="31333" r="32183" b="30445"/>
          <a:stretch>
            <a:fillRect/>
          </a:stretch>
        </p:blipFill>
        <p:spPr bwMode="auto">
          <a:xfrm>
            <a:off x="251520" y="188640"/>
            <a:ext cx="2448272" cy="2520280"/>
          </a:xfrm>
          <a:prstGeom prst="rect">
            <a:avLst/>
          </a:prstGeom>
          <a:noFill/>
          <a:ln w="19050">
            <a:solidFill>
              <a:srgbClr val="863A3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4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3152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863A3A"/>
                </a:solidFill>
              </a:rPr>
              <a:t>Физическая культура и музыка:</a:t>
            </a:r>
            <a:endParaRPr lang="ru-RU" sz="3600" i="1" dirty="0">
              <a:solidFill>
                <a:srgbClr val="863A3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3573016"/>
            <a:ext cx="7258000" cy="252027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Предлоги </a:t>
            </a:r>
            <a:r>
              <a:rPr lang="ru-RU" dirty="0"/>
              <a:t>(за кем, перед кем</a:t>
            </a:r>
            <a:r>
              <a:rPr lang="ru-RU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Глаголы </a:t>
            </a:r>
            <a:r>
              <a:rPr lang="ru-RU" dirty="0"/>
              <a:t>прошедшего, будущего времени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Приставочные </a:t>
            </a:r>
            <a:r>
              <a:rPr lang="ru-RU" dirty="0"/>
              <a:t>глаголы (прыгали, перепрыгнули</a:t>
            </a:r>
            <a:r>
              <a:rPr lang="ru-RU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Падежные </a:t>
            </a:r>
            <a:r>
              <a:rPr lang="ru-RU" dirty="0"/>
              <a:t>формы местоимений (ко мне, к ней и др.)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Рисунок 4" descr="http://lib.rus.ec/i/94/191294/6.jpg"/>
          <p:cNvPicPr/>
          <p:nvPr/>
        </p:nvPicPr>
        <p:blipFill>
          <a:blip r:embed="rId2" cstate="print"/>
          <a:srcRect l="11006" r="12490" b="45336"/>
          <a:stretch>
            <a:fillRect/>
          </a:stretch>
        </p:blipFill>
        <p:spPr bwMode="auto">
          <a:xfrm>
            <a:off x="2915816" y="260648"/>
            <a:ext cx="3312368" cy="2636912"/>
          </a:xfrm>
          <a:prstGeom prst="rect">
            <a:avLst/>
          </a:prstGeom>
          <a:noFill/>
          <a:ln w="19050">
            <a:solidFill>
              <a:srgbClr val="863A3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23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87208" cy="1842272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rgbClr val="863A3A"/>
                </a:solidFill>
              </a:rPr>
              <a:t>6. Коррекционная </a:t>
            </a:r>
            <a:r>
              <a:rPr lang="ru-RU" sz="3200" b="1" u="sng" dirty="0">
                <a:solidFill>
                  <a:srgbClr val="863A3A"/>
                </a:solidFill>
              </a:rPr>
              <a:t>работа воспитателя  в повседневной жизни</a:t>
            </a:r>
            <a:r>
              <a:rPr lang="ru-RU" sz="3200" b="1" u="sng" dirty="0" smtClean="0">
                <a:solidFill>
                  <a:srgbClr val="863A3A"/>
                </a:solidFill>
              </a:rPr>
              <a:t>.</a:t>
            </a:r>
            <a:endParaRPr lang="ru-RU" sz="3200" u="sng" dirty="0">
              <a:solidFill>
                <a:srgbClr val="863A3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132856"/>
            <a:ext cx="4752528" cy="4464496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b="1" i="1" dirty="0"/>
              <a:t> </a:t>
            </a:r>
            <a:endParaRPr lang="ru-RU" dirty="0"/>
          </a:p>
          <a:p>
            <a:pPr indent="457200" algn="just">
              <a:spcBef>
                <a:spcPts val="0"/>
              </a:spcBef>
            </a:pPr>
            <a:r>
              <a:rPr lang="ru-RU" sz="2400" dirty="0"/>
              <a:t>Раздевалка, умывальная комната, спальня, уголок природы, игровой уголок и другие места групповой комнаты и участка – это широкая наглядная база </a:t>
            </a:r>
            <a:r>
              <a:rPr lang="ru-RU" sz="2400" dirty="0" smtClean="0"/>
              <a:t>для</a:t>
            </a:r>
            <a:endParaRPr lang="ru-RU" sz="2400" dirty="0"/>
          </a:p>
          <a:p>
            <a:r>
              <a:rPr lang="ru-RU" sz="2400" b="1" i="1" dirty="0" smtClean="0"/>
              <a:t>пополнения, уточнения и активизации  </a:t>
            </a:r>
            <a:r>
              <a:rPr lang="ru-RU" sz="2400" dirty="0" smtClean="0"/>
              <a:t>словарного запаса.</a:t>
            </a:r>
          </a:p>
          <a:p>
            <a:endParaRPr lang="ru-RU" dirty="0"/>
          </a:p>
        </p:txBody>
      </p:sp>
      <p:pic>
        <p:nvPicPr>
          <p:cNvPr id="4" name="Рисунок 3" descr="&amp;Rcy;&amp;iecy;&amp;kcy;&amp;ocy;&amp;mcy;&amp;iecy;&amp;ncy;&amp;dcy;&amp;acy;&amp;tscy;&amp;icy;&amp;icy; &amp;rcy;&amp;ocy;&amp;dcy;&amp;icy;&amp;tcy;&amp;iecy;&amp;lcy;&amp;yacy;&amp;mcy; &amp;pcy;&amp;ocy; &amp;pcy;&amp;ocy;&amp;dcy;&amp;gcy;&amp;ocy;&amp;tcy;&amp;ocy;&amp;vcy;&amp;kcy;&amp;iecy; &amp;rcy;&amp;iecy;&amp;bcy;&amp;iecy;&amp;ncy;&amp;kcy;&amp;acy; &amp;kcy; &amp;dcy;&amp;iecy;&amp;tcy;&amp;scy;&amp;kcy;&amp;ocy;&amp;mcy;&amp;ucy; &amp;scy;&amp;acy;&amp;dcy;&amp;u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3456384" cy="2305673"/>
          </a:xfrm>
          <a:prstGeom prst="rect">
            <a:avLst/>
          </a:prstGeom>
          <a:ln w="19050">
            <a:solidFill>
              <a:srgbClr val="863A3A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&amp;Dcy;&amp;IEcy;&amp;Tcy;&amp;scy;&amp;acy;&amp;d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81128"/>
            <a:ext cx="2304256" cy="2096424"/>
          </a:xfrm>
          <a:prstGeom prst="rect">
            <a:avLst/>
          </a:prstGeom>
          <a:solidFill>
            <a:srgbClr val="CCFF33"/>
          </a:solidFill>
          <a:ln w="19050">
            <a:solidFill>
              <a:srgbClr val="863A3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201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4868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863A3A"/>
                </a:solidFill>
              </a:rPr>
              <a:t>Воспитатель - главный человек для воспитанников после родителей. </a:t>
            </a:r>
          </a:p>
          <a:p>
            <a:endParaRPr lang="ru-RU" sz="3600" dirty="0" smtClean="0">
              <a:solidFill>
                <a:srgbClr val="863A3A"/>
              </a:solidFill>
            </a:endParaRPr>
          </a:p>
          <a:p>
            <a:r>
              <a:rPr lang="ru-RU" sz="3600" dirty="0" smtClean="0">
                <a:solidFill>
                  <a:srgbClr val="863A3A"/>
                </a:solidFill>
              </a:rPr>
              <a:t>Именно на него равняются дети, </a:t>
            </a:r>
          </a:p>
          <a:p>
            <a:r>
              <a:rPr lang="ru-RU" sz="3600" dirty="0" smtClean="0">
                <a:solidFill>
                  <a:srgbClr val="863A3A"/>
                </a:solidFill>
              </a:rPr>
              <a:t>от него ждут поддержки, помощи, тепла и доброты.</a:t>
            </a:r>
            <a:endParaRPr lang="ru-RU" sz="3600" dirty="0">
              <a:solidFill>
                <a:srgbClr val="863A3A"/>
              </a:solidFill>
            </a:endParaRPr>
          </a:p>
        </p:txBody>
      </p:sp>
      <p:pic>
        <p:nvPicPr>
          <p:cNvPr id="5122" name="Picture 2" descr="&amp;Scy;&amp;iecy;&amp;rcy;&amp;dcy;&amp;iecy;&amp;chcy;&amp;kcy;&amp;icy; (37 &amp;kcy;&amp;acy;&amp;rcy;&amp;tcy;&amp;icy;&amp;ncy;&amp;ocy;&amp;kcy;) &amp;Kcy;&amp;acy;&amp;rcy;&amp;tcy;&amp;icy;&amp;ncy;&amp;kcy;&amp;icy; mnogosmex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73016"/>
            <a:ext cx="3453378" cy="304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4076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</a:rPr>
              <a:t>Здоровья, счастья и удачи</a:t>
            </a:r>
            <a:br>
              <a:rPr lang="ru-RU" sz="3600" dirty="0" smtClean="0">
                <a:solidFill>
                  <a:srgbClr val="008000"/>
                </a:solidFill>
              </a:rPr>
            </a:br>
            <a:r>
              <a:rPr lang="ru-RU" sz="3600" dirty="0" smtClean="0">
                <a:solidFill>
                  <a:srgbClr val="008000"/>
                </a:solidFill>
              </a:rPr>
              <a:t>От всей души мы вам желаем!</a:t>
            </a:r>
            <a:br>
              <a:rPr lang="ru-RU" sz="3600" dirty="0" smtClean="0">
                <a:solidFill>
                  <a:srgbClr val="008000"/>
                </a:solidFill>
              </a:rPr>
            </a:br>
            <a:r>
              <a:rPr lang="ru-RU" sz="3600" dirty="0" smtClean="0">
                <a:solidFill>
                  <a:srgbClr val="008000"/>
                </a:solidFill>
              </a:rPr>
              <a:t>И мы уверены, мы знаем,</a:t>
            </a:r>
            <a:br>
              <a:rPr lang="ru-RU" sz="3600" dirty="0" smtClean="0">
                <a:solidFill>
                  <a:srgbClr val="008000"/>
                </a:solidFill>
              </a:rPr>
            </a:br>
            <a:r>
              <a:rPr lang="ru-RU" sz="3600" dirty="0" smtClean="0">
                <a:solidFill>
                  <a:srgbClr val="008000"/>
                </a:solidFill>
              </a:rPr>
              <a:t>Что будет так, а не иначе!</a:t>
            </a:r>
            <a:endParaRPr lang="ru-RU" sz="3600" dirty="0">
              <a:solidFill>
                <a:srgbClr val="008000"/>
              </a:solidFill>
            </a:endParaRPr>
          </a:p>
        </p:txBody>
      </p:sp>
      <p:pic>
        <p:nvPicPr>
          <p:cNvPr id="15362" name="Picture 2" descr="Animations That Move Smiley Fac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77072"/>
            <a:ext cx="427861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1520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5300" b="1" dirty="0">
                <a:solidFill>
                  <a:srgbClr val="863A3A"/>
                </a:solidFill>
              </a:rPr>
              <a:t>Цель </a:t>
            </a:r>
            <a:r>
              <a:rPr lang="ru-RU" sz="5300" b="1" dirty="0" smtClean="0">
                <a:solidFill>
                  <a:srgbClr val="863A3A"/>
                </a:solidFill>
              </a:rPr>
              <a:t>работы</a:t>
            </a:r>
            <a:r>
              <a:rPr lang="ru-RU" sz="5300" b="1" dirty="0">
                <a:solidFill>
                  <a:srgbClr val="863A3A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7920880" cy="2736304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/>
              <a:t>воспитание </a:t>
            </a:r>
            <a:r>
              <a:rPr lang="ru-RU" sz="3000" dirty="0"/>
              <a:t>гуманной личности, </a:t>
            </a:r>
            <a:r>
              <a:rPr lang="ru-RU" sz="3000" dirty="0" smtClean="0"/>
              <a:t>всесторонне </a:t>
            </a:r>
            <a:r>
              <a:rPr lang="ru-RU" sz="3000" dirty="0"/>
              <a:t>и гармонично-счастливого </a:t>
            </a:r>
            <a:r>
              <a:rPr lang="ru-RU" sz="3000" dirty="0" smtClean="0"/>
              <a:t>ребенка, </a:t>
            </a:r>
            <a:r>
              <a:rPr lang="ru-RU" sz="3200" dirty="0" smtClean="0"/>
              <a:t>социальная </a:t>
            </a:r>
            <a:r>
              <a:rPr lang="ru-RU" sz="3200" dirty="0"/>
              <a:t>адаптация и интеграция </a:t>
            </a:r>
            <a:r>
              <a:rPr lang="ru-RU" sz="3000" dirty="0" smtClean="0"/>
              <a:t>ребенка с нарушением речи   в </a:t>
            </a:r>
            <a:r>
              <a:rPr lang="ru-RU" sz="3000" dirty="0"/>
              <a:t>среду нормально развивающихся сверстников.</a:t>
            </a:r>
          </a:p>
          <a:p>
            <a:endParaRPr lang="ru-RU" dirty="0"/>
          </a:p>
        </p:txBody>
      </p:sp>
      <p:pic>
        <p:nvPicPr>
          <p:cNvPr id="5" name="Рисунок 4" descr="&amp;Pcy;&amp;rcy;&amp;iecy;&amp;zcy;&amp;iecy;&amp;ncy;&amp;tcy;&amp;acy;&amp;tscy;&amp;icy;&amp;yacy; &amp;ncy;&amp;acy; &amp;tcy;&amp;iecy;&amp;mcy;&amp;ucy; 23 - &amp;Ocy;&amp;fcy;&amp;ocy;&amp;rcy;&amp;mcy;&amp;lcy;&amp;iecy;&amp;ncy;&amp;icy;&amp;iecy; &amp;rcy;&amp;iecy;&amp;fcy;&amp;iecy;&amp;rcy;&amp;acy;&amp;tcy;&amp;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93096"/>
            <a:ext cx="3377952" cy="22814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863A3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4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1520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7992888" cy="4032448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«Программа воспитания и обучения детей в детском саду» </a:t>
            </a:r>
            <a:r>
              <a:rPr lang="ru-RU" sz="3200" dirty="0" err="1" smtClean="0"/>
              <a:t>под.ред.М.А.Васильевой</a:t>
            </a:r>
            <a:r>
              <a:rPr lang="ru-RU" sz="3200" dirty="0" smtClean="0"/>
              <a:t>, В.В.Гербовой, Т.С.Комаровой;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«Программа развития ДОУ №451»;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«Примерная программа коррекционно-развивающей работы в логопедической группе для детей с ОНР (с 3 до 7 лет)» </a:t>
            </a:r>
          </a:p>
          <a:p>
            <a:r>
              <a:rPr lang="ru-RU" sz="3200" dirty="0" smtClean="0"/>
              <a:t>под ред. </a:t>
            </a:r>
            <a:r>
              <a:rPr lang="ru-RU" sz="3200" dirty="0" err="1" smtClean="0"/>
              <a:t>Н.В.Нищевой</a:t>
            </a:r>
            <a:r>
              <a:rPr lang="ru-RU" sz="3200" dirty="0" smtClean="0"/>
              <a:t>. </a:t>
            </a:r>
          </a:p>
          <a:p>
            <a:endParaRPr lang="ru-RU" dirty="0"/>
          </a:p>
        </p:txBody>
      </p:sp>
      <p:pic>
        <p:nvPicPr>
          <p:cNvPr id="24578" name="Picture 2" descr="&amp;Pcy;&amp;rcy;&amp;icy;&amp;mcy;&amp;iecy;&amp;rcy;&amp;ncy;&amp;acy;&amp;yacy; &amp;pcy;&amp;rcy;&amp;ocy;&amp;gcy;&amp;rcy;&amp;acy;&amp;mcy;&amp;mcy;&amp;acy; &amp;kcy;&amp;ocy;&amp;rcy;&amp;rcy;&amp;iecy;&amp;kcy;&amp;tscy;&amp;icy;&amp;ocy;&amp;ncy;&amp;ncy;&amp;ocy;-&amp;rcy;&amp;acy;&amp;zcy;&amp;vcy;&amp;icy;&amp;vcy;&amp;acy;&amp;yucy;&amp;shchcy;&amp;iecy;&amp;jcy; &amp;rcy;&amp;acy;&amp;bcy;&amp;ocy;&amp;tcy;&amp;ycy; &amp;vcy; &amp;lcy;&amp;ocy;&amp;gcy;&amp;ocy;&amp;pcy;&amp;iecy;&amp;dcy;&amp;icy;&amp;chcy;&amp;iecy;&amp;scy;&amp;kcy;&amp;ocy;&amp;jcy; &amp;gcy;&amp;rcy;&amp;ucy;&amp;pcy;&amp;pcy;&amp;iecy; &amp;dcy;&amp;lcy;&amp;yacy; &amp;dcy;&amp;iecy;&amp;tcy;&amp;iecy;&amp;jcy; &amp;scy; &amp;Ocy;&amp;Ncy;&amp;R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7013">
            <a:off x="7061775" y="184574"/>
            <a:ext cx="1639103" cy="2323379"/>
          </a:xfrm>
          <a:prstGeom prst="rect">
            <a:avLst/>
          </a:prstGeom>
          <a:noFill/>
        </p:spPr>
      </p:pic>
      <p:pic>
        <p:nvPicPr>
          <p:cNvPr id="24580" name="Picture 4" descr="&amp;Pcy;&amp;rcy;&amp;ocy;&amp;gcy;&amp;rcy;&amp;acy;&amp;mcy;&amp;mcy;&amp;acy; &amp;vcy;&amp;ocy;&amp;scy;&amp;pcy;&amp;icy;&amp;tcy;&amp;acy;&amp;ncy;&amp;icy;&amp;yacy; &amp;icy; &amp;ocy;&amp;bcy;&amp;ucy;&amp;chcy;&amp;iecy;&amp;ncy;&amp;icy;&amp;yacy; &amp;vcy; &amp;dcy;&amp;iecy;&amp;tcy;&amp;scy;&amp;kcy;&amp;ocy;&amp;mcy; &amp;scy;&amp;acy;&amp;dcy;&amp;ucy; (&amp;Mcy;. &amp;Acy;. &amp;Vcy;&amp;acy;&amp;scy;&amp;icy;&amp;lcy;&amp;softcy;&amp;iecy;&amp;vcy;&amp;acy;, &amp;Vcy;. &amp;Vcy;. &amp;Gcy;&amp;iecy;&amp;rcy;&amp;bcy;&amp;ocy;&amp;vcy;&amp;acy;, &amp;Tcy;. &amp;Scy;. &amp;Kcy;&amp;ocy;&amp;mcy;&amp;acy;&amp;rcy;&amp;ocy;&amp;vcy;&amp;acy; &amp;icy; &amp;dcy;&amp;rcy;., 200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3387">
            <a:off x="5026890" y="144685"/>
            <a:ext cx="1621254" cy="2421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4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152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863A3A"/>
              </a:solidFill>
              <a:latin typeface="Trebuchet MS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717032"/>
            <a:ext cx="3384376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863A3A"/>
                </a:solidFill>
              </a:rPr>
              <a:t>коррекционо-развивающее</a:t>
            </a:r>
            <a:endParaRPr lang="ru-RU" sz="2800" b="1" dirty="0">
              <a:solidFill>
                <a:srgbClr val="863A3A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3789040"/>
            <a:ext cx="360040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63A3A"/>
                </a:solidFill>
              </a:rPr>
              <a:t>воспитательно-образовательное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5656" y="980728"/>
            <a:ext cx="5400600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863A3A"/>
                </a:solidFill>
                <a:latin typeface="+mj-lt"/>
              </a:rPr>
              <a:t>Направления работы</a:t>
            </a:r>
            <a:endParaRPr lang="ru-RU" sz="4000" b="1" dirty="0">
              <a:solidFill>
                <a:srgbClr val="863A3A"/>
              </a:solidFill>
              <a:latin typeface="+mj-lt"/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18910507">
            <a:off x="2591187" y="3030447"/>
            <a:ext cx="978408" cy="260987"/>
          </a:xfrm>
          <a:prstGeom prst="leftArrow">
            <a:avLst/>
          </a:prstGeom>
          <a:solidFill>
            <a:srgbClr val="863A3A"/>
          </a:solidFill>
          <a:ln>
            <a:solidFill>
              <a:srgbClr val="863A3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3380181">
            <a:off x="4966715" y="3006651"/>
            <a:ext cx="978408" cy="291325"/>
          </a:xfrm>
          <a:prstGeom prst="leftArrow">
            <a:avLst/>
          </a:prstGeom>
          <a:solidFill>
            <a:srgbClr val="863A3A"/>
          </a:solidFill>
          <a:ln>
            <a:solidFill>
              <a:srgbClr val="863A3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86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1520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8640"/>
            <a:ext cx="7632848" cy="4608512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/>
              <a:t>	</a:t>
            </a:r>
            <a:r>
              <a:rPr lang="ru-RU" sz="2800" b="1" dirty="0" smtClean="0"/>
              <a:t>Особое внимание обращаем </a:t>
            </a:r>
          </a:p>
          <a:p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 на создание доброжелательной обстановки в детском коллективе, 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на правильное отношение детей к окружающим, выработку правильного поведения в коллективе, 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на развитие их этических и нравственных представлений.</a:t>
            </a:r>
            <a:endParaRPr lang="ru-RU" dirty="0"/>
          </a:p>
        </p:txBody>
      </p:sp>
      <p:pic>
        <p:nvPicPr>
          <p:cNvPr id="9" name="Рисунок 8" descr="&amp;Scy;&amp;tscy;&amp;iecy;&amp;ncy;&amp;acy;&amp;rcy;&amp;icy;&amp;jcy; &amp;lcy;&amp;iecy;&amp;tcy;&amp;ncy;&amp;iecy;&amp;gcy;&amp;ocy; &amp;pcy;&amp;rcy;&amp;acy;&amp;zcy;&amp;dcy;&amp;ncy;&amp;icy;&amp;kcy;&amp;acy; &amp;vcy; &amp;dcy;&amp;iecy;&amp;tcy;&amp;scy;&amp;kcy;&amp;ocy;&amp;mcy; &amp;scy;&amp;acy;&amp;dcy;&amp;ucy; - IgraZa.ru. &amp;Icy;&amp;gcy;&amp;rcy;&amp;ycy;, &amp;rcy;&amp;iecy;&amp;bcy;&amp;ucy;&amp;scy;&amp;ycy;, &amp;zcy;&amp;acy;&amp;gcy;&amp;acy;&amp;dcy;&amp;kcy;&amp;icy;, &amp;vcy;&amp;icy;&amp;kcy;&amp;tcy;&amp;ocy;&amp;rcy;&amp;icy;&amp;ncy;&amp;ycy;, &amp;kcy;&amp;rcy;&amp;ocy;&amp;scy;&amp;scy;&amp;vcy;&amp;ocy;&amp;rcy;&amp;dcy;&amp;ycy;, &amp;gcy;&amp;ocy;&amp;lcy;&amp;ocy;&amp;vcy;&amp;ocy;&amp;lcy;&amp;ocy;&amp;mcy;&amp;kcy;&amp;icy;, &amp;zcy;&amp;acy;&amp;dcy;&amp;acy;&amp;chcy;&amp;i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25752"/>
            <a:ext cx="78488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4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1520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8352928" cy="3456384"/>
          </a:xfrm>
        </p:spPr>
        <p:txBody>
          <a:bodyPr>
            <a:normAutofit/>
          </a:bodyPr>
          <a:lstStyle/>
          <a:p>
            <a:pPr algn="just"/>
            <a:r>
              <a:rPr lang="ru-RU" sz="3000" dirty="0" smtClean="0"/>
              <a:t>	</a:t>
            </a:r>
            <a:r>
              <a:rPr lang="ru-RU" sz="3600" dirty="0" smtClean="0"/>
              <a:t>Коррекционно-воспитательная деятельность воспитателя зависит не только </a:t>
            </a:r>
            <a:r>
              <a:rPr lang="ru-RU" sz="3600" dirty="0" smtClean="0">
                <a:solidFill>
                  <a:srgbClr val="43447D"/>
                </a:solidFill>
              </a:rPr>
              <a:t>от знания индивидуального психического </a:t>
            </a:r>
            <a:r>
              <a:rPr lang="ru-RU" sz="3600" dirty="0" smtClean="0"/>
              <a:t>состояния детей, но и от степени проявления общего недоразвития речи.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4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327"/>
            <a:ext cx="7963272" cy="216024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863A3A"/>
                </a:solidFill>
              </a:rPr>
              <a:t>Задачи при работе с детьми </a:t>
            </a:r>
            <a:r>
              <a:rPr lang="ru-RU" sz="3600" u="sng" dirty="0" smtClean="0">
                <a:solidFill>
                  <a:srgbClr val="863A3A"/>
                </a:solidFill>
              </a:rPr>
              <a:t>первого</a:t>
            </a:r>
            <a:r>
              <a:rPr lang="ru-RU" sz="3600" dirty="0" smtClean="0">
                <a:solidFill>
                  <a:srgbClr val="863A3A"/>
                </a:solidFill>
              </a:rPr>
              <a:t> уровня речевого развития:</a:t>
            </a:r>
            <a:endParaRPr lang="ru-RU" sz="3600" dirty="0">
              <a:solidFill>
                <a:srgbClr val="863A3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348880"/>
            <a:ext cx="8820472" cy="374441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800" dirty="0" smtClean="0"/>
              <a:t>формирование умений вслушиваться в речь, понимать ее содержание;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развитие подражательной деятельности в виде произношения любых звуковых сочетаний;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обогащение словаря, уточнение лексических и грамматических значений слов;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развитие умения пользоваться речевыми средствами в общении.</a:t>
            </a:r>
          </a:p>
        </p:txBody>
      </p:sp>
      <p:pic>
        <p:nvPicPr>
          <p:cNvPr id="4" name="Рисунок 3" descr="&amp;Scy;&amp;tscy;&amp;iecy;&amp;ncy;&amp;acy;&amp;rcy;&amp;icy;&amp;jcy; &amp;lcy;&amp;iecy;&amp;tcy;&amp;ncy;&amp;iecy;&amp;gcy;&amp;ocy; &amp;pcy;&amp;rcy;&amp;acy;&amp;zcy;&amp;dcy;&amp;ncy;&amp;icy;&amp;kcy;&amp;acy; &amp;vcy; &amp;dcy;&amp;iecy;&amp;tcy;&amp;scy;&amp;kcy;&amp;ocy;&amp;mcy; &amp;scy;&amp;acy;&amp;dcy;&amp;ucy; - IgraZa.ru. &amp;Icy;&amp;gcy;&amp;rcy;&amp;ycy;, &amp;rcy;&amp;iecy;&amp;bcy;&amp;ucy;&amp;scy;&amp;ycy;, &amp;zcy;&amp;acy;&amp;gcy;&amp;acy;&amp;dcy;&amp;kcy;&amp;icy;, &amp;vcy;&amp;icy;&amp;kcy;&amp;tcy;&amp;ocy;&amp;rcy;&amp;icy;&amp;ncy;&amp;ycy;, &amp;kcy;&amp;rcy;&amp;ocy;&amp;scy;&amp;scy;&amp;vcy;&amp;ocy;&amp;rcy;&amp;dcy;&amp;ycy;, &amp;gcy;&amp;ocy;&amp;lcy;&amp;ocy;&amp;vcy;&amp;ocy;&amp;lcy;&amp;ocy;&amp;mcy;&amp;kcy;&amp;icy;, &amp;zcy;&amp;acy;&amp;dcy;&amp;acy;&amp;chcy;&amp;icy;"/>
          <p:cNvPicPr/>
          <p:nvPr/>
        </p:nvPicPr>
        <p:blipFill>
          <a:blip r:embed="rId2" cstate="print"/>
          <a:srcRect l="5505" r="76147"/>
          <a:stretch>
            <a:fillRect/>
          </a:stretch>
        </p:blipFill>
        <p:spPr bwMode="auto">
          <a:xfrm>
            <a:off x="0" y="332656"/>
            <a:ext cx="12231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866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327"/>
            <a:ext cx="7963272" cy="216024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863A3A"/>
                </a:solidFill>
              </a:rPr>
              <a:t>Задачи при работе с детьми </a:t>
            </a:r>
            <a:r>
              <a:rPr lang="ru-RU" sz="3600" u="sng" dirty="0" smtClean="0">
                <a:solidFill>
                  <a:srgbClr val="863A3A"/>
                </a:solidFill>
              </a:rPr>
              <a:t>второго</a:t>
            </a:r>
            <a:r>
              <a:rPr lang="ru-RU" sz="3600" dirty="0" smtClean="0">
                <a:solidFill>
                  <a:srgbClr val="863A3A"/>
                </a:solidFill>
              </a:rPr>
              <a:t> уровня речевого развития:</a:t>
            </a:r>
            <a:endParaRPr lang="ru-RU" sz="3600" dirty="0">
              <a:solidFill>
                <a:srgbClr val="863A3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348880"/>
            <a:ext cx="8820472" cy="374441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800" dirty="0" smtClean="0"/>
              <a:t>дальнейшее развитие понимания речи, связанное с различением форм слова;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развитие устной речи, уточнение и расширение словаря;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практическое усвоение простых грамматических категорий;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работа над структурой предложения, его грамматическим и интонационным оформлением;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закрепление правильного произношения;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обучение составлению рассказов.</a:t>
            </a:r>
            <a:endParaRPr lang="ru-RU" sz="2800" dirty="0"/>
          </a:p>
        </p:txBody>
      </p:sp>
      <p:pic>
        <p:nvPicPr>
          <p:cNvPr id="4" name="Рисунок 3" descr="&amp;Scy;&amp;tscy;&amp;iecy;&amp;ncy;&amp;acy;&amp;rcy;&amp;icy;&amp;jcy; &amp;lcy;&amp;iecy;&amp;tcy;&amp;ncy;&amp;iecy;&amp;gcy;&amp;ocy; &amp;pcy;&amp;rcy;&amp;acy;&amp;zcy;&amp;dcy;&amp;ncy;&amp;icy;&amp;kcy;&amp;acy; &amp;vcy; &amp;dcy;&amp;iecy;&amp;tcy;&amp;scy;&amp;kcy;&amp;ocy;&amp;mcy; &amp;scy;&amp;acy;&amp;dcy;&amp;ucy; - IgraZa.ru. &amp;Icy;&amp;gcy;&amp;rcy;&amp;ycy;, &amp;rcy;&amp;iecy;&amp;bcy;&amp;ucy;&amp;scy;&amp;ycy;, &amp;zcy;&amp;acy;&amp;gcy;&amp;acy;&amp;dcy;&amp;kcy;&amp;icy;, &amp;vcy;&amp;icy;&amp;kcy;&amp;tcy;&amp;ocy;&amp;rcy;&amp;icy;&amp;ncy;&amp;ycy;, &amp;kcy;&amp;rcy;&amp;ocy;&amp;scy;&amp;scy;&amp;vcy;&amp;ocy;&amp;rcy;&amp;dcy;&amp;ycy;, &amp;gcy;&amp;ocy;&amp;lcy;&amp;ocy;&amp;vcy;&amp;ocy;&amp;lcy;&amp;ocy;&amp;mcy;&amp;kcy;&amp;icy;, &amp;zcy;&amp;acy;&amp;dcy;&amp;acy;&amp;chcy;&amp;icy;"/>
          <p:cNvPicPr/>
          <p:nvPr/>
        </p:nvPicPr>
        <p:blipFill>
          <a:blip r:embed="rId2" cstate="print"/>
          <a:srcRect l="42574" r="38614"/>
          <a:stretch>
            <a:fillRect/>
          </a:stretch>
        </p:blipFill>
        <p:spPr bwMode="auto">
          <a:xfrm>
            <a:off x="7452320" y="836712"/>
            <a:ext cx="144016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866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6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543</Words>
  <Application>Microsoft Office PowerPoint</Application>
  <PresentationFormat>Экран (4:3)</PresentationFormat>
  <Paragraphs>166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    Особенности  работы воспитателя в группе компенсирующей направленности (нарушение речи) </vt:lpstr>
      <vt:lpstr>  </vt:lpstr>
      <vt:lpstr> Цель работы: </vt:lpstr>
      <vt:lpstr>  </vt:lpstr>
      <vt:lpstr>    </vt:lpstr>
      <vt:lpstr>  </vt:lpstr>
      <vt:lpstr>  </vt:lpstr>
      <vt:lpstr>Задачи при работе с детьми первого уровня речевого развития:</vt:lpstr>
      <vt:lpstr>Задачи при работе с детьми второго уровня речевого развития:</vt:lpstr>
      <vt:lpstr>Задачи при работе с детьми третьего уровня речевого развития:</vt:lpstr>
      <vt:lpstr>Слайд 11</vt:lpstr>
      <vt:lpstr> Основные направления коррекционной работы воспитателя</vt:lpstr>
      <vt:lpstr>1-3. Комплексы  гимнастик </vt:lpstr>
      <vt:lpstr>4. Занятия по заданию учителя-логопеда</vt:lpstr>
      <vt:lpstr>     5. Проведение фронтальных (подгрупповых) занятий </vt:lpstr>
      <vt:lpstr>  </vt:lpstr>
      <vt:lpstr>  </vt:lpstr>
      <vt:lpstr>Математика:</vt:lpstr>
      <vt:lpstr>Изобразительная деятельность:</vt:lpstr>
      <vt:lpstr>Физическая культура и музыка:</vt:lpstr>
      <vt:lpstr>6. Коррекционная работа воспитателя  в повседневной жизни.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коррекционно-образовательного процесса в логопедической группе</dc:title>
  <dc:creator>Наталья</dc:creator>
  <cp:lastModifiedBy>Света</cp:lastModifiedBy>
  <cp:revision>118</cp:revision>
  <dcterms:created xsi:type="dcterms:W3CDTF">2013-02-04T09:12:32Z</dcterms:created>
  <dcterms:modified xsi:type="dcterms:W3CDTF">2014-10-29T18:04:00Z</dcterms:modified>
</cp:coreProperties>
</file>