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4" r:id="rId7"/>
    <p:sldId id="266" r:id="rId8"/>
    <p:sldId id="265" r:id="rId9"/>
    <p:sldId id="268" r:id="rId10"/>
    <p:sldId id="262" r:id="rId11"/>
    <p:sldId id="263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7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B0E-E1FD-4EF1-B66E-BEB67AE8605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2E9-E98A-4AE5-9836-7B27A3E9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23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B0E-E1FD-4EF1-B66E-BEB67AE8605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2E9-E98A-4AE5-9836-7B27A3E9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28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B0E-E1FD-4EF1-B66E-BEB67AE8605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2E9-E98A-4AE5-9836-7B27A3E9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0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B0E-E1FD-4EF1-B66E-BEB67AE8605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2E9-E98A-4AE5-9836-7B27A3E9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2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B0E-E1FD-4EF1-B66E-BEB67AE8605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2E9-E98A-4AE5-9836-7B27A3E9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45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B0E-E1FD-4EF1-B66E-BEB67AE8605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2E9-E98A-4AE5-9836-7B27A3E9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63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B0E-E1FD-4EF1-B66E-BEB67AE8605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2E9-E98A-4AE5-9836-7B27A3E9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24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B0E-E1FD-4EF1-B66E-BEB67AE8605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2E9-E98A-4AE5-9836-7B27A3E9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42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B0E-E1FD-4EF1-B66E-BEB67AE8605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2E9-E98A-4AE5-9836-7B27A3E9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63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B0E-E1FD-4EF1-B66E-BEB67AE8605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2E9-E98A-4AE5-9836-7B27A3E9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58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B0E-E1FD-4EF1-B66E-BEB67AE8605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2E9-E98A-4AE5-9836-7B27A3E9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FB0E-E1FD-4EF1-B66E-BEB67AE8605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342E9-E98A-4AE5-9836-7B27A3E9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95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1763" y="615820"/>
            <a:ext cx="1029166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atin typeface="+mn-lt"/>
              </a:rPr>
              <a:t>СПЕЦИАЛЬНОЕ ОБРАЗОВАНИЕ И ВОСПИТАНИЕ РЕБЕНКА</a:t>
            </a:r>
            <a:br>
              <a:rPr lang="ru-RU" sz="5400" b="1" dirty="0" smtClean="0">
                <a:latin typeface="+mn-lt"/>
              </a:rPr>
            </a:br>
            <a:r>
              <a:rPr lang="ru-RU" sz="5400" b="1" dirty="0" smtClean="0">
                <a:latin typeface="+mn-lt"/>
              </a:rPr>
              <a:t/>
            </a:r>
            <a:br>
              <a:rPr lang="ru-RU" sz="5400" b="1" dirty="0" smtClean="0">
                <a:latin typeface="+mn-lt"/>
              </a:rPr>
            </a:br>
            <a:r>
              <a:rPr lang="ru-RU" sz="3200" b="1" dirty="0" smtClean="0"/>
              <a:t>С ОГРАНИЧЕННЫМИ ВОЗМОЖНОСТЯМИ ЗДОРОВЬЯ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57739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5069" y="186612"/>
            <a:ext cx="1054359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ЦЕЛЕВЫЕ ОРИЕНТИРЫ ХАРАКТЕРИСТИКИ ЛИЧНОСТИ РЕБЁНКА НА ЭТАПЕ ЗАВЕРШЕНИЯ ДОШКОЛЬНОГО ОБРАЗОВАНИЯ</a:t>
            </a:r>
          </a:p>
          <a:p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dirty="0" smtClean="0">
                <a:effectLst/>
                <a:ea typeface="Calibri" panose="020F0502020204030204" pitchFamily="34" charset="0"/>
              </a:rPr>
              <a:t>ИНИЦИАТИВНОСТЬ И САМОСТОЯТЕЛЬНОСТЬ</a:t>
            </a:r>
          </a:p>
          <a:p>
            <a:r>
              <a:rPr lang="ru-RU" sz="3200" dirty="0" smtClean="0"/>
              <a:t>УВЕРЕННОСТЬ В СВОИХ СИЛАХ</a:t>
            </a:r>
          </a:p>
          <a:p>
            <a:r>
              <a:rPr lang="ru-RU" sz="3200" dirty="0" smtClean="0"/>
              <a:t>ВЗАИМОДЕЙСТВИЕ СО СВЕРСТНИКАМИ И ВЗРОСЛЫМИ ПОДЧИНЕНИЕ РАЗНЫМ ПРАВИЛАМ И СОЦИАЛЬНЫМ НОРМАМ</a:t>
            </a:r>
          </a:p>
          <a:p>
            <a:r>
              <a:rPr lang="ru-RU" sz="3200" dirty="0" smtClean="0"/>
              <a:t>СПОСОБНОСТЬ К ПРИНЯТИЮ СОБСТВЕННЫХ РЕШЕНИЙ 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32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929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8539" y="195943"/>
            <a:ext cx="11411339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ОЗМОЖНОСТИ ДАЛЬНЕЙШЕГО ОБУЧЕНИЯ ДЕТЕЙ С ОВЗ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СПЕЦИАЛЬНОЕ (КОРРЕКЦИОННОЕ) ОБРАЗОВАТЕЛЬНОЕ УЧРЕЖДЕНИЕ I ВИДА (ШКОЛА-ИНТЕРНАТ ДЛЯ ГЛУХИХ ДЕТЕЙ)</a:t>
            </a:r>
            <a:endParaRPr lang="ru-RU" sz="16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   СПЕЦИАЛЬНОЕ (КОРРЕКЦИОННОЕ) ОБРАЗОВАТЕЛЬНОЕ УЧРЕЖДЕНИЕ II ВИДА (ШКОЛА-ИНТЕРНАТ ДЛЯ СЛАБОСЛЫШАЩИХ И ПОЗДНООГЛОХШИХ ДЕТЕЙ)</a:t>
            </a:r>
            <a:endParaRPr lang="ru-RU" sz="16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СПЕЦИАЛЬНОЕ (КОРРЕКЦИОННОЕ) ОБРАЗОВАТЕЛЬНОЕ УЧРЕЖДЕНИЕ III ВИДА (ШКОЛА-ИНТЕРНАТ ДЛЯ НЕЗРЯЧИХ ДЕТЕЙ)</a:t>
            </a:r>
            <a:endParaRPr lang="ru-RU" sz="16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СПЕЦИАЛЬНОЕ (КОРРЕКЦИОННОЕ) ОБРАЗОВАТЕЛЬНОЕ УЧРЕЖДЕНИЕ IV ВИДА (ШКОЛА-ИНТЕРНАТ ДЛЯ СЛАБОВИДЯЩИХ ДЕТЕЙ)</a:t>
            </a:r>
            <a:endParaRPr lang="ru-RU" sz="16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СПЕЦИАЛЬНОЕ (КОРРЕКЦИОННОЕ) ОБРАЗОВАТЕЛЬНОЕ УЧРЕЖДЕНИЕ V ВИДА (ШКОЛА-ИНТЕРНАТ ДЛЯ ДЕТЕЙ С ТЯЖЕЛЫМИ НАРУШЕНИЯМИ РЕЧИ)</a:t>
            </a:r>
            <a:endParaRPr lang="ru-RU" sz="16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СПЕЦИАЛЬНОЕ (КОРРЕКЦИОННОЕ) ОБРАЗОВАТЕЛЬНОЕ УЧРЕЖДЕНИЕ VI ВИДА (ШКОЛА-ИНТЕРНАТ ДЛЯ ДЕТЕЙ С НАРУШЕНИЯМИ ОПОРНО-ДВИГАТЕЛЬНОГО АППАРАТА)</a:t>
            </a:r>
            <a:endParaRPr lang="ru-RU" sz="16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СПЕЦИАЛЬНОЕ (КОРРЕКЦИОННОЕ) ОБРАЗОВАТЕЛЬНОЕ УЧРЕЖДЕНИЕ VII ВИДА (ШКОЛА ИЛИ ШКОЛА-ИНТЕРНАТ ДЛЯ ДЕТЕЙ С ТРУДНОСТЯМИ В ОБУЧЕНИИ – ЗАДЕРЖКОЙ ПСИХИЧЕСКОГО РАЗВИТИЯ)</a:t>
            </a:r>
            <a:endParaRPr lang="ru-RU" sz="16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СПЕЦИАЛЬНОЕ (КОРРЕКЦИОННОЕ) ОБРАЗОВАТЕЛЬНОЕ УЧРЕЖДЕНИЕ VIII ВИДА (ШКОЛА ИЛИ ШКОЛА-ИНТЕРНАТ ДЛЯ ДЕТЕЙ С УМСТВЕННОЙ ОТСТАЛОСТЬЮ)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ОБЩЕОБРАЗОВАТЕЛЬНОЕ УЧРЕЖДЕНИЕ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ОБУЧЕНИЕ НА ДОМУ</a:t>
            </a:r>
            <a:r>
              <a:rPr lang="ru-RU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533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452" y="324465"/>
            <a:ext cx="113759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4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СОПРОВОЖДЕНИЯ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ЭТАПЕ НАЧАЛЬНОГО ШКОЛЬНОГО ОБУЧЕНИЯ НАЦЕЛЕНА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ОПТИМИЗАЦИЮ ОБРАЗОВАТЕЛЬНОГО ПРОЦЕССА  ДЕТЕЙ С ОВЗ,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ПОЛНОЦЕННУЮ ИНТЕГРАЦИЮ В СРЕДУ НОРМАТИВНО РАЗВИВАЮЩИХСЯ СВЕРСТНИКОВ, 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УЧАЩИХСЯ И ПЕДАГОГОВ НОВЫМИ ТЕХНОЛОГИЯМИ РЕАЛИЗАЦИИ СОЦИАЛЬНЫХ ИНИЦИАТИВ И ПРОЕКТНОЙ ДЕЯТЕЛЬНОСТИ В СООТВЕТСТВИИ С ТРЕБОВАНИЯМИ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НОВЫХ ОБРАЗОВАТЕЛЬНЫХ СТАНДАРТОВ.</a:t>
            </a:r>
            <a:r>
              <a:rPr lang="ru-RU" sz="2400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ru-RU" sz="2400" u="sng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64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4441" y="447869"/>
            <a:ext cx="1076752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smtClean="0">
                <a:effectLst/>
                <a:ea typeface="Times New Roman" panose="02020603050405020304" pitchFamily="18" charset="0"/>
              </a:rPr>
              <a:t>ДЕТИ ДОШКОЛЬНОГО ВОЗРАСТА, ИМЕЮЩИЕ ОГРАНИЧЕННЫЕ ВОЗМОЖНОСТИ ЗДОРОВЬЯ, ПОЛУЧАЮТ ОБРАЗОВАНИЕ В СООТВЕТСТВИИ СО СПЕЦИАЛЬНЫМИ ОБРАЗОВАТЕЛЬНЫМИ СТАНДАРТАМИ В РАЗЛИЧНЫХ ОБРАЗОВАТЕЛЬНЫХ УЧРЕЖДЕНИЯХ ИЛИ НА ДОМУ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242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8498" y="513184"/>
            <a:ext cx="1134602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БЪЕМ, КАЧЕСТВО И КОНЕЧНЫЕ РЕЗУЛЬТАТЫ ОБРАЗОВАНИЯ ОПРЕДЕЛЯЮТСЯ:</a:t>
            </a:r>
            <a:endParaRPr lang="ru-RU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ХАРАКТЕРОМ ОТКЛОНЕНИЯ</a:t>
            </a: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ВРЕМЕНЕМ ВОЗНИКНОВЕНИЯ И ТЯЖЕСТЬЮ НАРУШЕНИЯ</a:t>
            </a: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УСЛОВИЯМИ ЖИЗНЕДЕЯТЕЛЬНОСТИ РЕБЕНКА И ЕГО СЕМЬИ</a:t>
            </a: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ЧАСТИЕМ СЕМЬИ В ПРОЦЕССЕ СПЕЦИАЛЬНОГО ОБРАЗОВАНИЯ </a:t>
            </a: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ВОЗМОЖНОСТЯМИ И ГОТОВНОСТЬЮ ОКРУЖАЮЩЕГО СОЦИУМА, СИСТЕМЫ ОБРАЗОВАНИЯ К ВЫПОЛНЕНИЮ ВСЕХ ТРЕБОВАНИЙ И СОЗДАНИЮ ВСЕХ УСЛОВИЙ ДЛЯ СПЕЦИАЛЬНОГО ОБРАЗОВАНИЯ </a:t>
            </a: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УРОВНЕМ ПРОФЕССИОНАЛЬНОЙ КОМПЕТЕНЦИИ ПЕДАГОГОВ И ПСИХОЛОГОВ, РАБОТАЮЩИХ РЕБЕНКОМ И ЕГО СЕМЬЕЙ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41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6490" y="317240"/>
            <a:ext cx="11103428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ОБРАЗОВАТЕЛЬНЫЙ ПРОЦЕСС ВКЛЮЧАЕТ В СЕБЯ:</a:t>
            </a:r>
          </a:p>
          <a:p>
            <a:r>
              <a:rPr lang="ru-RU" sz="2400" dirty="0" smtClean="0">
                <a:effectLst/>
                <a:ea typeface="Calibri" panose="020F0502020204030204" pitchFamily="34" charset="0"/>
              </a:rPr>
              <a:t/>
            </a:r>
            <a:br>
              <a:rPr lang="ru-RU" sz="2400" dirty="0" smtClean="0">
                <a:effectLst/>
                <a:ea typeface="Calibri" panose="020F0502020204030204" pitchFamily="34" charset="0"/>
              </a:rPr>
            </a:br>
            <a:r>
              <a:rPr lang="ru-RU" sz="2400" dirty="0" smtClean="0">
                <a:effectLst/>
                <a:ea typeface="Calibri" panose="020F0502020204030204" pitchFamily="34" charset="0"/>
              </a:rPr>
              <a:t>НАЛИЧИЕ СОВРЕМЕННЫХ СПЕЦИАЛЬНЫХ  ПРОГРАММ </a:t>
            </a:r>
            <a:br>
              <a:rPr lang="ru-RU" sz="2400" dirty="0" smtClean="0">
                <a:effectLst/>
                <a:ea typeface="Calibri" panose="020F0502020204030204" pitchFamily="34" charset="0"/>
              </a:rPr>
            </a:br>
            <a:endParaRPr lang="ru-RU" sz="2400" dirty="0" smtClean="0">
              <a:effectLst/>
              <a:ea typeface="Calibri" panose="020F0502020204030204" pitchFamily="34" charset="0"/>
            </a:endParaRPr>
          </a:p>
          <a:p>
            <a:r>
              <a:rPr lang="ru-RU" sz="2400" dirty="0" smtClean="0">
                <a:effectLst/>
                <a:ea typeface="Calibri" panose="020F0502020204030204" pitchFamily="34" charset="0"/>
              </a:rPr>
              <a:t>УЧЕТ ОСОБЕННОСТЕЙ РАЗВИТИЯ КАЖДОГО РЕБЕНКА</a:t>
            </a:r>
            <a:br>
              <a:rPr lang="ru-RU" sz="2400" dirty="0" smtClean="0">
                <a:effectLst/>
                <a:ea typeface="Calibri" panose="020F0502020204030204" pitchFamily="34" charset="0"/>
              </a:rPr>
            </a:br>
            <a:endParaRPr lang="ru-RU" sz="2400" dirty="0" smtClean="0">
              <a:effectLst/>
              <a:ea typeface="Calibri" panose="020F0502020204030204" pitchFamily="34" charset="0"/>
            </a:endParaRPr>
          </a:p>
          <a:p>
            <a:r>
              <a:rPr lang="ru-RU" sz="2400" dirty="0" smtClean="0">
                <a:effectLst/>
                <a:ea typeface="Calibri" panose="020F0502020204030204" pitchFamily="34" charset="0"/>
              </a:rPr>
              <a:t>АДЕКВАТНУЮ СРЕДУ ЖИЗНЕДЕЯТЕЛЬНОСТИ</a:t>
            </a:r>
            <a:br>
              <a:rPr lang="ru-RU" sz="2400" dirty="0" smtClean="0">
                <a:effectLst/>
                <a:ea typeface="Calibri" panose="020F0502020204030204" pitchFamily="34" charset="0"/>
              </a:rPr>
            </a:br>
            <a:endParaRPr lang="ru-RU" sz="2400" dirty="0" smtClean="0">
              <a:effectLst/>
              <a:ea typeface="Calibri" panose="020F0502020204030204" pitchFamily="34" charset="0"/>
            </a:endParaRPr>
          </a:p>
          <a:p>
            <a:r>
              <a:rPr lang="ru-RU" sz="2400" dirty="0" smtClean="0">
                <a:effectLst/>
                <a:ea typeface="Calibri" panose="020F0502020204030204" pitchFamily="34" charset="0"/>
              </a:rPr>
              <a:t>ПРОВЕДЕНИЕ КОРРЕКЦИОННО-ПЕДАГОГИЧЕСКОГО ПРОЦЕССА СПЕЦИАЛЬНЫМИ ПЕДАГОГАМИ (ТИФЛОПЕДАГОГАМИ, СУРДОПЕДАГОГАМИ, ОЛИГОФРЕНОПЕДАГОГАМИ, ЛОГОПЕДАМИ) И </a:t>
            </a:r>
          </a:p>
          <a:p>
            <a:endParaRPr lang="ru-RU" sz="2400" dirty="0">
              <a:ea typeface="Calibri" panose="020F0502020204030204" pitchFamily="34" charset="0"/>
            </a:endParaRPr>
          </a:p>
          <a:p>
            <a:r>
              <a:rPr lang="ru-RU" sz="2400" dirty="0" smtClean="0">
                <a:effectLst/>
                <a:ea typeface="Calibri" panose="020F0502020204030204" pitchFamily="34" charset="0"/>
              </a:rPr>
              <a:t>ПСИХОЛОГИЧЕСКОЕ СОПРОВОЖДЕНИЕ ОБРАЗОВАТЕЛЬНОГО ПРОЦЕССА СПЕЦИАЛЬНЫМИ ПСИХОЛОГАМИ;</a:t>
            </a:r>
            <a:br>
              <a:rPr lang="ru-RU" sz="2400" dirty="0" smtClean="0">
                <a:effectLst/>
                <a:ea typeface="Calibri" panose="020F0502020204030204" pitchFamily="34" charset="0"/>
              </a:rPr>
            </a:br>
            <a:endParaRPr lang="ru-RU" sz="2400" dirty="0" smtClean="0">
              <a:effectLst/>
              <a:ea typeface="Calibri" panose="020F0502020204030204" pitchFamily="34" charset="0"/>
            </a:endParaRPr>
          </a:p>
          <a:p>
            <a:r>
              <a:rPr lang="ru-RU" sz="2400" dirty="0" smtClean="0">
                <a:effectLst/>
                <a:ea typeface="Calibri" panose="020F0502020204030204" pitchFamily="34" charset="0"/>
              </a:rPr>
              <a:t>ПРЕДОСТАВЛЕНИЕ МЕДИЦИНСКИХ, ПСИХОЛОГИЧЕСКИХ И СОЦИАЛЬНЫХ УСЛУГ</a:t>
            </a:r>
            <a:br>
              <a:rPr lang="ru-RU" sz="2400" dirty="0" smtClean="0">
                <a:effectLst/>
                <a:ea typeface="Calibri" panose="020F0502020204030204" pitchFamily="34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86220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5819" y="447868"/>
            <a:ext cx="1064622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ДЕТИ С ОГРАНИЧЕННЫМИ ВОЗМОЖНОСТЯМИ ЗДОРОВЬЯ:</a:t>
            </a:r>
            <a:endParaRPr lang="ru-R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 ТЯЖЕЛЫМИ НАРУШЕНИЯМИ РЕЧИ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ГЛУХИЕ, СЛАБОСЛЫШАЩИЕ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СЛЕПЫЕ, СЛАБОВИДЯЩИЕ, ДЕТИ С АМБЛИОПИЕЙ, КОСОГЛАЗИЕМ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 НАРУШЕНИЯМИ ОПОРНО-ДВИГАТЕЛЬНОГО АППАРАТА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 НАРУШЕНИЯМИ ИНТЕЛЛЕКТА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 ЗАДЕРЖКОЙ ПСИХИЧЕСКОГО РАЗВИТИЯ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 ТУБЕРКУЛЕЗНОЙ ИНТОКСИКАЦИЕЙ</a:t>
            </a:r>
            <a:endParaRPr lang="ru-RU" sz="2400" dirty="0" smtClean="0">
              <a:effectLst/>
              <a:ea typeface="Calibri" panose="020F0502020204030204" pitchFamily="34" charset="0"/>
            </a:endParaRPr>
          </a:p>
          <a:p>
            <a:r>
              <a:rPr lang="ru-RU" sz="2400">
                <a:ea typeface="Calibri" panose="020F0502020204030204" pitchFamily="34" charset="0"/>
              </a:rPr>
              <a:t> </a:t>
            </a:r>
            <a:r>
              <a:rPr lang="ru-RU" sz="2400" smtClean="0">
                <a:ea typeface="Calibri" panose="020F0502020204030204" pitchFamily="34" charset="0"/>
              </a:rPr>
              <a:t>      </a:t>
            </a:r>
            <a:r>
              <a:rPr lang="ru-RU" sz="2400" smtClean="0">
                <a:effectLst/>
                <a:ea typeface="Calibri" panose="020F0502020204030204" pitchFamily="34" charset="0"/>
              </a:rPr>
              <a:t>СО </a:t>
            </a:r>
            <a:r>
              <a:rPr lang="ru-RU" sz="2400" dirty="0" smtClean="0">
                <a:effectLst/>
                <a:ea typeface="Calibri" panose="020F0502020204030204" pitchFamily="34" charset="0"/>
              </a:rPr>
              <a:t>СЛОЖНЫМИ (КОМПЛЕКСНЫМИ) ДЕФЕКТАМИ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868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7159" y="494521"/>
            <a:ext cx="110287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ДЕТИ С ПСИХОПОДОБНЫМИ ФОРМАМИ ПОВЕДЕНИЯ (ПО ТИПУ АФФЕКТИВНОЙ ВОЗБУДИМОСТИ, ИСТЕРОИДНОСГИ, ПСИХАСТЕНИИ И ДР.);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ДЕТИ С НАРУШЕННЫМИ ФОРМАМИ ПОВЕДЕНИЯ ОРГАНИЧЕСКОГО ГЕНЕЗА (ГИПЕРАКТИВНОСТЬ, СИНДРОМ ДЕФИЦИТА ВНИМАНИЯ);</a:t>
            </a:r>
            <a:endParaRPr lang="ru-R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ДЕТИ С ПСИХОГЕНИЯМИ (НЕВРОЗАМИ);</a:t>
            </a:r>
            <a:endParaRPr lang="ru-R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ДЕТИ С НАЧАЛЬНЫМ ПРОЯВЛЕНИЕМ ПСИХИЧЕСКИХ ЗАБОЛЕВАНИЙ (ШИЗОФРЕНИЯ, РАННИЙ ДЕТСКИЙ АУТИЗМ, ЭПИЛЕПСИЯ);</a:t>
            </a:r>
            <a:endParaRPr lang="ru-R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ДЕТИ, ИМЕЮЩИЕ АСИНХРОНИЮ СОЗРЕВАНИЯ ОТДЕЛЬНЫХ СТРУКТУР ГОЛОВНОГО МОЗГА ИЛИ НАРУШЕНИЯ ИХ ФУНКЦИОНАЛЬНОГО ИЛИ ОРГАНИЧЕСКОГО ГЕНЕЗА (В ТОМ ЧИСЛЕ ПО ТИПУ МИНИМАЛЬНОЙ МОЗГОВОЙ ДИСФУНКЦИИ).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679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8335" y="569167"/>
            <a:ext cx="1026367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20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2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ОТКЛОНЕНИЯ В РАЗВИТИИ 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ПРИВОДЯТ К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НАРУШЕНИЮ УМСТВЕННОЙ РАБОТОСПОСОБНОСТИ                                                                                                                                                             </a:t>
            </a:r>
            <a:r>
              <a:rPr lang="ru-RU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НЕДОСТАТКАМ ОБЩЕЙ И МЕЛКОЙ МОТОРИКИ, 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ТРУДНОСТЯМ ВО ВЗАИМОДЕЙСТВИИ С ОКРУЖАЮЩИМ МИРОМ, 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ИЗМЕНЕНИЮ СПОСОБОВ КОММУНИКАЦИИ И СРЕДСТВ ОБЩЕНИЯ, 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НЕДОСТАТОЧНОСТИ СЛОВЕСНОГО ОПОСРЕДСТВОВАНИЯ ИСКАЖЕНИЮ ПОЗНАНИЯ ОКРУЖАЮЩЕГО МИРА, 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БЕД­НОСТИ СОЦИАЛЬНОГО ОПЫТА, 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ИЗМЕНЕНИЯМ В СТАНОВЛЕНИИ ЛИЧНОСТИ    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514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5819" y="345234"/>
            <a:ext cx="10888825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2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ПРОБЛЕМЫ ОБУЧЕНИЯ  И  ВОСПИТАНИЯ ДОШКОЛЬНИКОВ С ОВЗ 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НАХОЖДЕНИЕ ДЕТЕЙ В УСЛОВИЯХ СКРЫТОЙ ИНТЕГРАЦИИ В ОБЩЕРАЗВИВАЮЩИХ 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УЧРЕЖДЕНИЯХ (ИМЕЮЩЕЕСЯ 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ОТКЛОНЕНИЕ В РАЗВИТИИ ЕЩЕ НЕ ВЫЯВЛЕНО)                                                                                                                                                                       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ДЕТИ, РОДИТЕЛИ КОТОРЫХ, ЗНАЯ О НАРУШЕНИИ РАЗВИТИЯ РЕБЕНКА, ПО РАЗНЫМ ПРИЧИНАМ НАСТАИВАЮТ НА ОБУЧЕНИИ В МАССОВОМ ДЕТСКОМ САДУ                                                      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530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049" y="342900"/>
            <a:ext cx="11515725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СОПРОВОЖДЕНИЕ ШКОЛЬНИКОВ НА ЭТАПЕ ПЕРЕХОДА ИЗ ДОШКОЛЬНЫХ ОБРАЗОВАТЕЛЬНЫХ УЧРЕЖДЕНИЙ В НАЧАЛЬНУЮ ШКОЛУ ЯВЛЯЕТСЯ ОДНОЙ ИЗ АКТУАЛЬНЫХ ПРОБЛЕМ СЕГОДНЯШНЕГО ОБРАЗОВАНИЯ</a:t>
            </a:r>
            <a:endParaRPr lang="ru-RU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ВКЛЮЧАЕТ ТРИ ВЗАИМОСВЯЗАННЫХ КОМПОНЕНТА: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ЛИЧНОСТИ УЧАЩЕГОСЯ;</a:t>
            </a:r>
            <a:endParaRPr lang="ru-R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СОЦИАЛЬНО-ПЕДАГОГИЧЕСКИХ УСЛОВИЙ ДЛЯ РАЗВИТИЯ ЛИЧНОСТИ, УСПЕШНОСТИ ОБУЧЕНИЯ; </a:t>
            </a:r>
            <a:endParaRPr lang="ru-R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НЕПОСРЕДСТВЕННУЮ ПСИХОЛОГО-ПЕДАГОГИЧЕСКУЮ ПОМОЩЬ РЕБЕНКУ</a:t>
            </a: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                     </a:t>
            </a:r>
            <a:r>
              <a:rPr lang="ru-RU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5478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578</Words>
  <Application>Microsoft Office PowerPoint</Application>
  <PresentationFormat>Широкоэкранный</PresentationFormat>
  <Paragraphs>73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СПЕЦИАЛЬНОЕ ОБРАЗОВАНИЕ И ВОСПИТАНИЕ РЕБЕНКА  С ОГРАНИЧЕННЫМИ ВОЗМОЖНОСТЯМИ ЗДОРОВЬЯ </dc:title>
  <dc:creator>Даня</dc:creator>
  <cp:lastModifiedBy>Даня</cp:lastModifiedBy>
  <cp:revision>32</cp:revision>
  <dcterms:created xsi:type="dcterms:W3CDTF">2013-11-03T01:45:24Z</dcterms:created>
  <dcterms:modified xsi:type="dcterms:W3CDTF">2014-10-29T06:34:54Z</dcterms:modified>
</cp:coreProperties>
</file>