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1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108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ПРОФИЛАКТИКА НАРУШЕНИЙ 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ТЕХНИКИ ЧТЕНИЯ (СИСТЕМА РАБОТЫ)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b="1" dirty="0" smtClean="0"/>
              <a:t>                                                                                Подготовила</a:t>
            </a:r>
          </a:p>
          <a:p>
            <a:pPr algn="ctr"/>
            <a:r>
              <a:rPr lang="ru-RU" sz="1400" b="1" dirty="0" smtClean="0"/>
              <a:t>                                          </a:t>
            </a:r>
            <a:r>
              <a:rPr lang="ru-RU" sz="1400" b="1" dirty="0" smtClean="0"/>
              <a:t>                                     учитель-логопед                                    </a:t>
            </a:r>
            <a:endParaRPr lang="ru-RU" sz="1400" b="1" dirty="0" smtClean="0"/>
          </a:p>
          <a:p>
            <a:pPr algn="ctr"/>
            <a:r>
              <a:rPr lang="ru-RU" sz="1400" b="1" dirty="0" smtClean="0"/>
              <a:t>                                                                               </a:t>
            </a:r>
            <a:r>
              <a:rPr lang="ru-RU" sz="1400" b="1" dirty="0" smtClean="0"/>
              <a:t> </a:t>
            </a:r>
            <a:endParaRPr lang="ru-RU" sz="1400" b="1" dirty="0" smtClean="0"/>
          </a:p>
          <a:p>
            <a:pPr algn="ctr"/>
            <a:r>
              <a:rPr lang="ru-RU" sz="1400" b="1" dirty="0" smtClean="0"/>
              <a:t>                                                                                 СЕРЕДИНА Е.В.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8029604" cy="1143007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Работа с предложением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85926"/>
            <a:ext cx="7772400" cy="3357586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ru-RU" dirty="0" smtClean="0"/>
              <a:t> 1. Предложения сначала записывать так:</a:t>
            </a:r>
          </a:p>
          <a:p>
            <a:pPr marL="514350" indent="-514350" algn="just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Лара</a:t>
            </a:r>
          </a:p>
          <a:p>
            <a:pPr marL="514350" indent="-514350" algn="just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сама</a:t>
            </a:r>
          </a:p>
          <a:p>
            <a:pPr marL="514350" indent="-514350" algn="just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мыла</a:t>
            </a:r>
          </a:p>
          <a:p>
            <a:pPr marL="514350" indent="-514350" algn="just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раму.</a:t>
            </a:r>
          </a:p>
          <a:p>
            <a:pPr marL="514350" indent="-514350" algn="just"/>
            <a:r>
              <a:rPr lang="ru-RU" dirty="0" smtClean="0"/>
              <a:t>2. Потом записывать таким образом:</a:t>
            </a:r>
          </a:p>
          <a:p>
            <a:pPr marL="514350" indent="-514350" algn="just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Лара сама мыла раму.</a:t>
            </a:r>
          </a:p>
          <a:p>
            <a:pPr marL="514350" indent="-514350" algn="just">
              <a:buFont typeface="Arial" pitchFamily="34" charset="0"/>
              <a:buChar char="•"/>
            </a:pPr>
            <a:endParaRPr lang="ru-RU" dirty="0" smtClean="0"/>
          </a:p>
          <a:p>
            <a:pPr marL="514350" indent="-514350" algn="just"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8029604" cy="1143007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Артикуляционная гимнастика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85926"/>
            <a:ext cx="7772400" cy="3357586"/>
          </a:xfrm>
        </p:spPr>
        <p:txBody>
          <a:bodyPr>
            <a:normAutofit fontScale="92500" lnSpcReduction="10000"/>
          </a:bodyPr>
          <a:lstStyle/>
          <a:p>
            <a:pPr marL="514350" indent="-514350" algn="just"/>
            <a:r>
              <a:rPr lang="ru-RU" dirty="0" smtClean="0"/>
              <a:t> Упражнения проводятся в начале урока в течение 2-3 минут. </a:t>
            </a:r>
          </a:p>
          <a:p>
            <a:pPr marL="514350" indent="-514350"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1.  Чтение шепотом и медленно.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 algn="just">
              <a:buAutoNum type="arabicPeriod" startAt="2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Чтение тихо и умеренно.</a:t>
            </a:r>
          </a:p>
          <a:p>
            <a:pPr marL="514350" indent="-514350" algn="just">
              <a:buAutoNum type="arabicPeriod" startAt="2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Чтение громко и уверенно.</a:t>
            </a:r>
          </a:p>
          <a:p>
            <a:pPr marL="514350" indent="-514350" algn="just">
              <a:buAutoNum type="arabicPeriod" startAt="2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Игры на звукоподражание.</a:t>
            </a:r>
          </a:p>
          <a:p>
            <a:pPr marL="514350" indent="-514350" algn="just">
              <a:buAutoNum type="arabicPeriod" startAt="2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Скороговорки на проговаривание   </a:t>
            </a:r>
          </a:p>
          <a:p>
            <a:pPr marL="514350" indent="-514350"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согласных звуков.</a:t>
            </a:r>
          </a:p>
          <a:p>
            <a:pPr marL="514350" indent="-514350" algn="just"/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 algn="just">
              <a:buFont typeface="Arial" pitchFamily="34" charset="0"/>
              <a:buChar char="•"/>
            </a:pPr>
            <a:endParaRPr lang="ru-RU" dirty="0" smtClean="0"/>
          </a:p>
          <a:p>
            <a:pPr marL="514350" indent="-514350" algn="just"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8029604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Метод динамического чтения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071546"/>
            <a:ext cx="7772400" cy="4071966"/>
          </a:xfrm>
        </p:spPr>
        <p:txBody>
          <a:bodyPr>
            <a:normAutofit fontScale="92500" lnSpcReduction="10000"/>
          </a:bodyPr>
          <a:lstStyle/>
          <a:p>
            <a:pPr marL="514350" indent="-514350" algn="just"/>
            <a:r>
              <a:rPr lang="ru-RU" dirty="0" smtClean="0"/>
              <a:t> Упражнения  для развития «поля зрения» по таблицам:</a:t>
            </a:r>
          </a:p>
          <a:p>
            <a:pPr marL="514350" indent="-514350" algn="just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 algn="just"/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 algn="just">
              <a:buFont typeface="Arial" pitchFamily="34" charset="0"/>
              <a:buChar char="•"/>
            </a:pPr>
            <a:endParaRPr lang="ru-RU" dirty="0" smtClean="0"/>
          </a:p>
          <a:p>
            <a:pPr marL="514350" indent="-514350" algn="just">
              <a:buFont typeface="Arial" pitchFamily="34" charset="0"/>
              <a:buChar char="•"/>
            </a:pPr>
            <a:endParaRPr lang="ru-RU" dirty="0" smtClean="0"/>
          </a:p>
          <a:p>
            <a:pPr marL="514350" indent="-514350" algn="just">
              <a:buFont typeface="Arial" pitchFamily="34" charset="0"/>
              <a:buChar char="•"/>
            </a:pPr>
            <a:endParaRPr lang="ru-RU" dirty="0" smtClean="0"/>
          </a:p>
          <a:p>
            <a:pPr marL="514350" indent="-514350" algn="just">
              <a:buFont typeface="Arial" pitchFamily="34" charset="0"/>
              <a:buChar char="•"/>
            </a:pPr>
            <a:endParaRPr lang="ru-RU" dirty="0" smtClean="0"/>
          </a:p>
          <a:p>
            <a:pPr marL="514350" indent="-514350" algn="just">
              <a:buFont typeface="Arial" pitchFamily="34" charset="0"/>
              <a:buChar char="•"/>
            </a:pPr>
            <a:r>
              <a:rPr lang="ru-RU" dirty="0" smtClean="0"/>
              <a:t>Задание: прочитайте про себя, указывая буквы карандашом.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1857364"/>
          <a:ext cx="6096000" cy="22145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55364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Э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Ю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Ш</a:t>
                      </a:r>
                      <a:endParaRPr lang="ru-RU" b="1" dirty="0"/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Ш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Щ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Ж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Ц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Ю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Ь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8029604" cy="1143007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Упражнения на развитие антиципации ( смысловой догадки)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85926"/>
            <a:ext cx="7772400" cy="3357586"/>
          </a:xfrm>
        </p:spPr>
        <p:txBody>
          <a:bodyPr>
            <a:normAutofit fontScale="92500" lnSpcReduction="10000"/>
          </a:bodyPr>
          <a:lstStyle/>
          <a:p>
            <a:pPr marL="514350" indent="-514350" algn="just"/>
            <a:r>
              <a:rPr lang="ru-RU" dirty="0" smtClean="0"/>
              <a:t>  1. Закончи пословицу</a:t>
            </a:r>
          </a:p>
          <a:p>
            <a:pPr marL="514350" indent="-514350" algn="just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Век живи, _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_ .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 algn="just"/>
            <a:r>
              <a:rPr lang="ru-RU" dirty="0" smtClean="0"/>
              <a:t>2. Восстанови слово</a:t>
            </a:r>
          </a:p>
          <a:p>
            <a:pPr marL="514350" indent="-514350" algn="just"/>
            <a:endParaRPr lang="ru-RU" dirty="0" smtClean="0"/>
          </a:p>
          <a:p>
            <a:pPr marL="514350" indent="-514350" algn="just"/>
            <a:endParaRPr lang="ru-RU" dirty="0" smtClean="0"/>
          </a:p>
          <a:p>
            <a:pPr marL="514350" indent="-514350" algn="just"/>
            <a:r>
              <a:rPr lang="ru-RU" dirty="0" smtClean="0"/>
              <a:t>3. Чтение предложений текста с пропущенными словами.</a:t>
            </a:r>
          </a:p>
          <a:p>
            <a:pPr marL="514350" indent="-514350" algn="just"/>
            <a:r>
              <a:rPr lang="ru-RU" dirty="0" smtClean="0"/>
              <a:t>      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26" y="3286124"/>
          <a:ext cx="6191274" cy="42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879"/>
                <a:gridCol w="1031879"/>
                <a:gridCol w="1031879"/>
                <a:gridCol w="1031879"/>
                <a:gridCol w="1031879"/>
                <a:gridCol w="1031879"/>
              </a:tblGrid>
              <a:tr h="428628"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Чтение с закладкой</a:t>
            </a:r>
          </a:p>
          <a:p>
            <a:r>
              <a:rPr lang="ru-RU" dirty="0" smtClean="0"/>
              <a:t> Чтение слов, записанных разновеликим шрифтом: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ПЫлеСОС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/>
              <a:t> Деление слов на слоги вертикальными и горизонтальными линиями.</a:t>
            </a:r>
          </a:p>
          <a:p>
            <a:r>
              <a:rPr lang="ru-RU" dirty="0" smtClean="0"/>
              <a:t>Постоянное наращивание слова: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лес – лесок-перелесок</a:t>
            </a:r>
          </a:p>
          <a:p>
            <a:r>
              <a:rPr lang="ru-RU" dirty="0" smtClean="0"/>
              <a:t>Работа по таблицам, включающим в себя слоги таких структур, как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СГ, ССГ, СССГ (С -согласный, Г–Гласный).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Упражнение на развитие чтения без повторов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Чтение «Эхо»</a:t>
            </a:r>
          </a:p>
          <a:p>
            <a:r>
              <a:rPr lang="ru-RU" dirty="0" smtClean="0"/>
              <a:t>Чтение «канон»</a:t>
            </a:r>
          </a:p>
          <a:p>
            <a:r>
              <a:rPr lang="ru-RU" dirty="0" smtClean="0"/>
              <a:t>Чтение «спринт»</a:t>
            </a:r>
          </a:p>
          <a:p>
            <a:r>
              <a:rPr lang="ru-RU" dirty="0" smtClean="0"/>
              <a:t>Чтение со счетом слов</a:t>
            </a:r>
          </a:p>
          <a:p>
            <a:r>
              <a:rPr lang="ru-RU" dirty="0" smtClean="0"/>
              <a:t>Упражнение «Чтение – разводка»</a:t>
            </a:r>
          </a:p>
          <a:p>
            <a:r>
              <a:rPr lang="ru-RU" dirty="0" smtClean="0"/>
              <a:t>«Жужжащее чтение»</a:t>
            </a:r>
          </a:p>
          <a:p>
            <a:r>
              <a:rPr lang="ru-RU" dirty="0" smtClean="0"/>
              <a:t> Чтение с простукиванием ритма</a:t>
            </a:r>
          </a:p>
          <a:p>
            <a:r>
              <a:rPr lang="ru-RU" dirty="0" smtClean="0"/>
              <a:t> Чтение со звуковыми помехами ( при звучании музыки)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Упражнения для развития темпа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( скорости) чтения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Назови одним словом:</a:t>
            </a:r>
          </a:p>
          <a:p>
            <a:pPr>
              <a:buNone/>
            </a:pPr>
            <a:r>
              <a:rPr lang="ru-RU" dirty="0" smtClean="0"/>
              <a:t>Чиж, грач, сова, ласточка, стриж…… .</a:t>
            </a:r>
          </a:p>
          <a:p>
            <a:r>
              <a:rPr lang="ru-RU" dirty="0" smtClean="0"/>
              <a:t>Раздели слова на группы:</a:t>
            </a:r>
          </a:p>
          <a:p>
            <a:pPr>
              <a:buNone/>
            </a:pPr>
            <a:r>
              <a:rPr lang="ru-RU" dirty="0" smtClean="0"/>
              <a:t>а)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заяц           </a:t>
            </a:r>
            <a:r>
              <a:rPr lang="ru-RU" sz="2400" dirty="0" smtClean="0"/>
              <a:t>б)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корова         </a:t>
            </a:r>
            <a:r>
              <a:rPr lang="ru-RU" sz="2400" dirty="0" smtClean="0"/>
              <a:t> в)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апельсин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   горох            шкаф                автобус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   ёжик              стул                  абрикос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   медведь         коза                 яблоки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   капуста          диван              автомобиль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   волк               овца                трамвай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   огурец           стол</a:t>
            </a:r>
          </a:p>
          <a:p>
            <a:r>
              <a:rPr lang="ru-RU" dirty="0" smtClean="0"/>
              <a:t>К выделенному слову подбери нужные по смыслу слова.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Упражнения для развития  осознанности чтения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385765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ОСНОВНЫМ ПРИЕМОМ, ОБЕСПЕЧИВАЮЩИМ РАЗВИТИЕ НАВЫКА ЧТЕНИЯ, ЯВЛЯЕТСЯ МНОГОКРАТНОЕ ОБРАЩЕНИЕ К ТЕКСТУ, ПЕРЕЧИТЫВАНИЕ ЕГО  КАЖДЫЙ РАЗ С НОВЫМ ЗАДАНИЕМ.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357693"/>
            <a:ext cx="7772400" cy="45361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НАВЫК ЧТЕНИЯ – это комплекс умений и навыков.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50698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В целом навык чтения складывается из двух сторон:</a:t>
            </a:r>
          </a:p>
          <a:p>
            <a:r>
              <a:rPr lang="ru-RU" dirty="0" smtClean="0"/>
              <a:t> смысловой, которая обеспечивается процессом понимания читаемого;</a:t>
            </a:r>
          </a:p>
          <a:p>
            <a:r>
              <a:rPr lang="ru-RU" dirty="0" smtClean="0"/>
              <a:t>технической, подчиненной первой и обслуживающей её.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21444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Смысловая сторона чтения- это совокупное понимание читающим: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57364"/>
            <a:ext cx="7772400" cy="3500462"/>
          </a:xfrm>
        </p:spPr>
        <p:txBody>
          <a:bodyPr/>
          <a:lstStyle/>
          <a:p>
            <a:pPr marL="514350" indent="-514350" algn="l"/>
            <a:r>
              <a:rPr lang="ru-RU" dirty="0" smtClean="0"/>
              <a:t>1. Значений слов, употребленных в прямом  </a:t>
            </a:r>
          </a:p>
          <a:p>
            <a:pPr marL="514350" indent="-514350" algn="l"/>
            <a:r>
              <a:rPr lang="ru-RU" dirty="0" smtClean="0"/>
              <a:t>    и переносном смысле;</a:t>
            </a:r>
          </a:p>
          <a:p>
            <a:pPr marL="514350" indent="-514350" algn="l"/>
            <a:r>
              <a:rPr lang="ru-RU" dirty="0" smtClean="0"/>
              <a:t>2. Содержания каждого предложения;</a:t>
            </a:r>
          </a:p>
          <a:p>
            <a:pPr marL="514350" indent="-514350" algn="l"/>
            <a:r>
              <a:rPr lang="ru-RU" dirty="0" smtClean="0"/>
              <a:t>3. Содержания и смысла отдельных частей текста ( абзацев, глав);</a:t>
            </a:r>
          </a:p>
          <a:p>
            <a:pPr marL="514350" indent="-514350" algn="l"/>
            <a:r>
              <a:rPr lang="ru-RU" dirty="0" smtClean="0"/>
              <a:t>4. Основного смысла всего содержания текста.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Техническая сторона чтения  </a:t>
            </a:r>
            <a:b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( техника чтения) включает в себя все другие компоненты навыка чтения: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57364"/>
            <a:ext cx="7772400" cy="3500462"/>
          </a:xfrm>
        </p:spPr>
        <p:txBody>
          <a:bodyPr>
            <a:normAutofit/>
          </a:bodyPr>
          <a:lstStyle/>
          <a:p>
            <a:pPr marL="514350" indent="-514350" algn="l"/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 algn="l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1. Способ чтения;</a:t>
            </a:r>
          </a:p>
          <a:p>
            <a:pPr marL="514350" indent="-514350" algn="l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2. Правильность ;</a:t>
            </a:r>
          </a:p>
          <a:p>
            <a:pPr marL="514350" indent="-514350" algn="l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3. Выразительность;</a:t>
            </a:r>
          </a:p>
          <a:p>
            <a:pPr marL="514350" indent="-514350" algn="l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4. Скорость ( темп чтения).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500041"/>
          <a:ext cx="6096000" cy="507209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48000"/>
                <a:gridCol w="3048000"/>
              </a:tblGrid>
              <a:tr h="850912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СПОСОБЫ ЧТЕНИЯ</a:t>
                      </a:r>
                      <a:endParaRPr lang="ru-RU" sz="28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8985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Arial Black" pitchFamily="34" charset="0"/>
                        </a:rPr>
                        <a:t>НЕПРОДУКТИВНЫЕ</a:t>
                      </a:r>
                      <a:endParaRPr lang="ru-RU" b="1" i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Arial Black" pitchFamily="34" charset="0"/>
                        </a:rPr>
                        <a:t>ПРОДУКТИВНЫЕ</a:t>
                      </a:r>
                      <a:endParaRPr lang="ru-RU" b="1" i="1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60898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- побуквенное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- плавное слоговое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50160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-отрывистое слоговое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- плавное слоговое с целостным прочтением отдельных слов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501608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-чтение целыми словами и группами слов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500041"/>
          <a:ext cx="6096000" cy="585954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48000"/>
                <a:gridCol w="3048000"/>
              </a:tblGrid>
              <a:tr h="155841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ПРАВИЛЬНОСТЬ</a:t>
                      </a:r>
                      <a:r>
                        <a:rPr lang="ru-RU" sz="28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 ЧТЕНИЯ</a:t>
                      </a:r>
                    </a:p>
                    <a:p>
                      <a:pPr algn="ctr"/>
                      <a:r>
                        <a:rPr lang="ru-RU" sz="28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ВЫРАЖАЕТСЯ В ТОМ, ЧТО УЧЕНИК ИЗБЕГАЕТ ИЛИ НАОБОРОТ, ДОПУСКАЕТ:</a:t>
                      </a:r>
                      <a:endParaRPr lang="ru-RU" sz="28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4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замены</a:t>
                      </a:r>
                    </a:p>
                    <a:p>
                      <a:pPr algn="ctr"/>
                      <a:endParaRPr lang="ru-RU" b="1" i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пропуски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8689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перестановки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добавления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736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повтор букв (звуков), слогов, слов.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искажения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1736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правильно или ошибочно делает ударения в словах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ошибки в окончании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71635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ПРОФИЛАКТИКА НАРУШЕНИЙ ТЕХНИКИ ЧТЕНИЯ ВКЛЮЧАЕТ В СЕБЯ РЯД УПРАЖНЕНИЙ: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928802"/>
            <a:ext cx="7772400" cy="2882509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§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психологические упражнения</a:t>
            </a:r>
          </a:p>
          <a:p>
            <a:pPr algn="l">
              <a:buFont typeface="Wingdings" pitchFamily="2" charset="2"/>
              <a:buChar char="§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упражнения на развитие зоркости</a:t>
            </a:r>
          </a:p>
          <a:p>
            <a:pPr algn="l">
              <a:buFont typeface="Wingdings" pitchFamily="2" charset="2"/>
              <a:buChar char="§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артикуляционная гимнастика</a:t>
            </a:r>
          </a:p>
          <a:p>
            <a:pPr algn="l">
              <a:buFont typeface="Wingdings" pitchFamily="2" charset="2"/>
              <a:buChar char="§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метод динамического чтения</a:t>
            </a:r>
          </a:p>
          <a:p>
            <a:pPr algn="l">
              <a:buFont typeface="Wingdings" pitchFamily="2" charset="2"/>
              <a:buChar char="§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упражнения на развитие антиципации</a:t>
            </a:r>
          </a:p>
          <a:p>
            <a:pPr algn="l">
              <a:buFont typeface="Wingdings" pitchFamily="2" charset="2"/>
              <a:buChar char="§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упражнения на развитие речи без повторов</a:t>
            </a:r>
          </a:p>
          <a:p>
            <a:pPr algn="l">
              <a:buFont typeface="Wingdings" pitchFamily="2" charset="2"/>
              <a:buChar char="§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упражнения на развитие темпа (скорости) чтения</a:t>
            </a:r>
          </a:p>
          <a:p>
            <a:pPr algn="l">
              <a:buFont typeface="Wingdings" pitchFamily="2" charset="2"/>
              <a:buChar char="§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упражнения на развитие осознанности чтения</a:t>
            </a:r>
          </a:p>
          <a:p>
            <a:pPr algn="l">
              <a:buFont typeface="Wingdings" pitchFamily="2" charset="2"/>
              <a:buChar char="§"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8029604" cy="6429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Психологические  упражнения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571612"/>
            <a:ext cx="7772400" cy="3239699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ru-RU" dirty="0" smtClean="0"/>
              <a:t>«ПОЗА» – прививает умение правильно сидеть во время чтения, держать книгу, при усталости подпирать голову одной рукой;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«Расслабиться» - фаза расслабления обеспечивает максимальный отдых путём снятия напряжения всей мускулатуры.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8029604" cy="11430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Упражнения на развитие зоркости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85926"/>
            <a:ext cx="7772400" cy="3357586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ru-RU" dirty="0" smtClean="0"/>
              <a:t>Тренировочные упражнения:</a:t>
            </a:r>
          </a:p>
          <a:p>
            <a:pPr marL="514350" indent="-514350" algn="just"/>
            <a:r>
              <a:rPr lang="ru-RU" dirty="0" smtClean="0"/>
              <a:t>1.   Какая буква, слог, слово лишнее?</a:t>
            </a:r>
          </a:p>
          <a:p>
            <a:pPr marL="514350" indent="-514350" algn="just"/>
            <a:r>
              <a:rPr lang="ru-RU" dirty="0" smtClean="0"/>
              <a:t>2. Что общего в словах и чем они различаются?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ru-RU" dirty="0" smtClean="0"/>
              <a:t> мел- мель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ru-RU" dirty="0" smtClean="0"/>
              <a:t> мыл – мил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ru-RU" dirty="0" smtClean="0"/>
              <a:t> мал - мял</a:t>
            </a:r>
          </a:p>
          <a:p>
            <a:pPr marL="514350" indent="-514350" algn="just">
              <a:buFont typeface="Arial" pitchFamily="34" charset="0"/>
              <a:buChar char="•"/>
            </a:pPr>
            <a:endParaRPr lang="ru-RU" dirty="0" smtClean="0"/>
          </a:p>
          <a:p>
            <a:pPr marL="514350" indent="-514350" algn="just"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</TotalTime>
  <Words>651</Words>
  <Application>Microsoft Office PowerPoint</Application>
  <PresentationFormat>Экран (4:3)</PresentationFormat>
  <Paragraphs>166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ПРОФИЛАКТИКА НАРУШЕНИЙ  ТЕХНИКИ ЧТЕНИЯ (СИСТЕМА РАБОТЫ)</vt:lpstr>
      <vt:lpstr>НАВЫК ЧТЕНИЯ – это комплекс умений и навыков.</vt:lpstr>
      <vt:lpstr>Смысловая сторона чтения- это совокупное понимание читающим:</vt:lpstr>
      <vt:lpstr>Техническая сторона чтения   ( техника чтения) включает в себя все другие компоненты навыка чтения:</vt:lpstr>
      <vt:lpstr>Слайд 5</vt:lpstr>
      <vt:lpstr>Слайд 6</vt:lpstr>
      <vt:lpstr>ПРОФИЛАКТИКА НАРУШЕНИЙ ТЕХНИКИ ЧТЕНИЯ ВКЛЮЧАЕТ В СЕБЯ РЯД УПРАЖНЕНИЙ:</vt:lpstr>
      <vt:lpstr>Психологические  упражнения</vt:lpstr>
      <vt:lpstr>Упражнения на развитие зоркости</vt:lpstr>
      <vt:lpstr>Работа с предложением</vt:lpstr>
      <vt:lpstr>Артикуляционная гимнастика</vt:lpstr>
      <vt:lpstr>Метод динамического чтения</vt:lpstr>
      <vt:lpstr>Упражнения на развитие антиципации ( смысловой догадки)</vt:lpstr>
      <vt:lpstr>Упражнение на развитие чтения без повторов</vt:lpstr>
      <vt:lpstr>Упражнения для развития темпа  ( скорости) чтения</vt:lpstr>
      <vt:lpstr>Упражнения для развития  осознанности чтения</vt:lpstr>
      <vt:lpstr>ОСНОВНЫМ ПРИЕМОМ, ОБЕСПЕЧИВАЮЩИМ РАЗВИТИЕ НАВЫКА ЧТЕНИЯ, ЯВЛЯЕТСЯ МНОГОКРАТНОЕ ОБРАЩЕНИЕ К ТЕКСТУ, ПЕРЕЧИТЫВАНИЕ ЕГО  КАЖДЫЙ РАЗ С НОВЫМ ЗАДАНИЕМ.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НАРУШЕНИЙ  ТЕХНИКИ ЧТЕНИЯ (СИСТЕМА РАБОТЫ)</dc:title>
  <cp:lastModifiedBy>Admin</cp:lastModifiedBy>
  <cp:revision>23</cp:revision>
  <dcterms:modified xsi:type="dcterms:W3CDTF">2014-10-26T13:47:47Z</dcterms:modified>
</cp:coreProperties>
</file>