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3366FF"/>
    <a:srgbClr val="FF66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2;&#1072;&#1083;&#1077;&#1085;&#1100;&#1082;&#1072;&#1103;%20&#1089;&#1090;&#1088;&#1072;&#1085;&#1072;%20(-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7;&#1074;&#1091;&#1082;&#1080;%20&#1084;&#1077;&#1090;&#1072;&#1083;&#1083;&#1086;&#1092;&#1086;&#1085;&#1072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7;&#1074;&#1091;&#1082;%20&#1089;&#1082;&#1088;&#1080;&#1087;&#1082;&#1080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77;&#1090;&#1089;&#1082;&#1080;&#1077;%20&#1087;&#1077;&#1089;&#1085;&#1080;%20-%20&#1041;&#1091;&#1075;&#1080;-&#1042;&#1091;&#1075;&#1080;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llgrad.ru/_ph/25/2/305460125.jpg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4.jpeg"/><Relationship Id="rId7" Type="http://schemas.openxmlformats.org/officeDocument/2006/relationships/hyperlink" Target="http://www.clker.com/cliparts/4/b/a/d/1194986641588336893cello_ganson.svg.med.png" TargetMode="External"/><Relationship Id="rId12" Type="http://schemas.openxmlformats.org/officeDocument/2006/relationships/hyperlink" Target="http://www.zaycev.net/download.php?id=19155&amp;ass=%C4%E5%F2%F1%EA%E8%E5+%EF%E5%F1%ED%E8_-_%D2%E0%ED%E5%F6+%EC%E0%EB%E5%ED%FC%EA%E8%F5+%F3%F2%FF%F2.mp3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2;&#1072;&#1083;&#1077;&#1085;&#1100;&#1082;&#1072;&#1103;%20&#1089;&#1090;&#1088;&#1072;&#1085;&#1072;%20(-).mp3" TargetMode="External"/><Relationship Id="rId6" Type="http://schemas.openxmlformats.org/officeDocument/2006/relationships/hyperlink" Target="http://www.clker.com/cliparts/e/d/7/b/11949866441559771264harp1_ganson.svg.med.png" TargetMode="External"/><Relationship Id="rId11" Type="http://schemas.openxmlformats.org/officeDocument/2006/relationships/hyperlink" Target="http://dll1.muzofon.com/download.php?eq=YToxMDp7czoyOiJjcyI7czo0OiI0NzE2IjtzOjE6InUiO3M6NzoiMzE1MTYwOSI7czoxOiJuIjtzOjEyOiI0MWE5MWFmZjczZTEiO3M6MToiYSI7czoyMDoi0LzQtdGC0LDQu9C70L7RhNC%2B0L0iO3M6Mjoibm4iO3M6MzoiKioqIjtzOjE6ImsiO3M6NzoiMjEzMzMxNSI7czo0OiJoYXNoIjtzOjMyOiI4NTUzYjAxYWFhOGZkODUwODA3ZmJhNzY0NTI5ODM4NSI7czo4OiJpcHByb3RfcSI7czoyMzoiMTM1MjM0MzI0Nzo0MWE5MWFmZjczZTEiO3M6ODoiaXBwcm90X2EiO3M6MzI6ImIxOTM1NDZiMjczZjUwNzJmNGEyZmFhNjc2MzIxZWNjIjtzOjI6InNoIjtzOjIzOiJodHRwOi8vZGxsMS5tdXpvZm9uLmNvbSI7fQ%3D%3D" TargetMode="External"/><Relationship Id="rId5" Type="http://schemas.openxmlformats.org/officeDocument/2006/relationships/hyperlink" Target="http://img-fotki.yandex.ru/get/4113/mistina.28/0_39080_32376ad1_L" TargetMode="External"/><Relationship Id="rId10" Type="http://schemas.openxmlformats.org/officeDocument/2006/relationships/hyperlink" Target="http://data.iplayer.fm/slow/hmgbm6c/20368735/73540735/Vdohnovlennyj_Dram_i_zvuki_skripki_-_Dram_(iplayer.fm).mp3" TargetMode="External"/><Relationship Id="rId4" Type="http://schemas.openxmlformats.org/officeDocument/2006/relationships/hyperlink" Target="http://img-fotki.yandex.ru/get/4107/mistina.28/0_39083_822b223a_L" TargetMode="External"/><Relationship Id="rId9" Type="http://schemas.openxmlformats.org/officeDocument/2006/relationships/hyperlink" Target="http://minusovki.mptri.net/download.php?id=11464&amp;ass=natasha_koroleva_-_malenkaya_strana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3" y="3071810"/>
            <a:ext cx="7643865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isometricOffAxis1Right"/>
              <a:lightRig rig="glow" dir="tl">
                <a:rot lat="0" lon="0" rev="5400000"/>
              </a:lightRig>
            </a:scene3d>
            <a:sp3d extrusionH="57150" contourW="12700">
              <a:bevelT w="25400" h="25400" prst="divo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i="1" dirty="0" smtClean="0">
                <a:ln w="11430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Волшебный</a:t>
            </a:r>
            <a:r>
              <a:rPr lang="ru-RU" sz="5400" b="1" dirty="0" smtClean="0">
                <a:ln w="11430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8800" b="1" i="1" dirty="0" smtClean="0">
                <a:ln w="11430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оркестр</a:t>
            </a:r>
            <a:endParaRPr lang="ru-RU" sz="5400" b="1" i="1" cap="none" spc="0" dirty="0">
              <a:ln w="11430">
                <a:solidFill>
                  <a:srgbClr val="C00000"/>
                </a:solidFill>
              </a:ln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DSC_0956.JPG"/>
          <p:cNvPicPr>
            <a:picLocks noChangeAspect="1"/>
          </p:cNvPicPr>
          <p:nvPr/>
        </p:nvPicPr>
        <p:blipFill>
          <a:blip r:embed="rId4" cstate="print"/>
          <a:srcRect l="18182" r="20455"/>
          <a:stretch>
            <a:fillRect/>
          </a:stretch>
        </p:blipFill>
        <p:spPr>
          <a:xfrm>
            <a:off x="928662" y="0"/>
            <a:ext cx="1928826" cy="2170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857224" y="2143116"/>
            <a:ext cx="2728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Кунда Любовь Юрьевна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музыкальный руководитель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МБДОУ № 82, </a:t>
            </a:r>
            <a:r>
              <a:rPr lang="ru-RU" sz="1600" b="1" dirty="0" err="1" smtClean="0">
                <a:solidFill>
                  <a:srgbClr val="C00000"/>
                </a:solidFill>
              </a:rPr>
              <a:t>г.Ангарск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5" name="Маленькая страна 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285728"/>
            <a:ext cx="3459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Аннотация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357298"/>
            <a:ext cx="63579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</a:rPr>
              <a:t>Показана иллюстрация с изображением музыкального инструмента. </a:t>
            </a:r>
          </a:p>
          <a:p>
            <a:r>
              <a:rPr lang="ru-RU" sz="3200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</a:rPr>
              <a:t>Даны варианты ответов.  </a:t>
            </a:r>
          </a:p>
          <a:p>
            <a:endParaRPr lang="ru-RU" sz="3200" b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</a:endParaRPr>
          </a:p>
          <a:p>
            <a:endParaRPr lang="ru-RU" sz="3200" b="1" dirty="0" smtClean="0">
              <a:ln>
                <a:solidFill>
                  <a:srgbClr val="0070C0"/>
                </a:solidFill>
              </a:ln>
              <a:solidFill>
                <a:srgbClr val="00B050"/>
              </a:solidFill>
            </a:endParaRPr>
          </a:p>
          <a:p>
            <a:r>
              <a:rPr lang="ru-RU" sz="3200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</a:rPr>
              <a:t>Если ответ правильный, высветится слово «Молодец!»</a:t>
            </a:r>
            <a:endParaRPr lang="ru-RU" sz="3200" b="1" dirty="0">
              <a:ln>
                <a:solidFill>
                  <a:srgbClr val="0070C0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285720" y="428604"/>
            <a:ext cx="3429024" cy="100013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66FF"/>
                </a:solidFill>
              </a:rPr>
              <a:t>Барабан</a:t>
            </a:r>
            <a:endParaRPr lang="ru-RU" sz="2800" b="1" dirty="0">
              <a:solidFill>
                <a:srgbClr val="3366FF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285720" y="1714488"/>
            <a:ext cx="3429024" cy="100013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66FF"/>
                </a:solidFill>
              </a:rPr>
              <a:t>Гитара</a:t>
            </a:r>
            <a:endParaRPr lang="ru-RU" sz="2800" b="1" dirty="0">
              <a:solidFill>
                <a:srgbClr val="3366FF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28596" y="4643446"/>
            <a:ext cx="3357586" cy="100013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66FF"/>
                </a:solidFill>
              </a:rPr>
              <a:t>Погремушка</a:t>
            </a:r>
            <a:endParaRPr lang="ru-RU" sz="2800" b="1" dirty="0">
              <a:solidFill>
                <a:srgbClr val="3366FF"/>
              </a:solidFill>
            </a:endParaRPr>
          </a:p>
        </p:txBody>
      </p:sp>
      <p:pic>
        <p:nvPicPr>
          <p:cNvPr id="16" name="Рисунок 15" descr="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471703">
            <a:off x="4803108" y="1692000"/>
            <a:ext cx="3154617" cy="27970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2976" y="3286124"/>
            <a:ext cx="1539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Молодец!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214282" y="3000372"/>
            <a:ext cx="3714776" cy="100013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366FF"/>
                </a:solidFill>
              </a:rPr>
              <a:t>Металлофон</a:t>
            </a:r>
            <a:endParaRPr lang="ru-RU" sz="2800" b="1" dirty="0">
              <a:solidFill>
                <a:srgbClr val="3366FF"/>
              </a:solidFill>
            </a:endParaRPr>
          </a:p>
        </p:txBody>
      </p:sp>
      <p:pic>
        <p:nvPicPr>
          <p:cNvPr id="9" name="Звуки металлоф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574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  <p:bldP spid="13" grpId="0" animBg="1"/>
      <p:bldP spid="1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5357818" y="785794"/>
            <a:ext cx="3500462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Колокольчик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572132" y="1857364"/>
            <a:ext cx="3357586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Балалайка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5643570" y="4429132"/>
            <a:ext cx="3214710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Арфа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28495">
            <a:off x="1714480" y="928670"/>
            <a:ext cx="3219061" cy="45005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72264" y="3214686"/>
            <a:ext cx="1539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Молодец!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500694" y="3071810"/>
            <a:ext cx="3429024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Скрипка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2" name="Звук скрип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0869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4" grpId="0" animBg="1"/>
      <p:bldP spid="7" grpId="0" animBg="1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3054601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285858"/>
            <a:ext cx="6000792" cy="36433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500034" y="571481"/>
            <a:ext cx="842968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Кем является Микки Маус в оркестре?</a:t>
            </a:r>
            <a:endParaRPr lang="ru-RU" sz="2800" b="1" cap="none" spc="50" dirty="0">
              <a:ln w="11430">
                <a:solidFill>
                  <a:srgbClr val="C00000"/>
                </a:solidFill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357158" y="5214950"/>
            <a:ext cx="2571768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Певец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3428992" y="5429264"/>
            <a:ext cx="2571768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Танцор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15140" y="5286388"/>
            <a:ext cx="1539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Молодец!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6357950" y="5143512"/>
            <a:ext cx="2571768" cy="7858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Дирижёр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Детские песни - Буги-Вуг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7252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011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14480" y="285728"/>
            <a:ext cx="58538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hardEdg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>
                  <a:solidFill>
                    <a:srgbClr val="6600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Список используемых ресурсов</a:t>
            </a:r>
            <a:endParaRPr lang="ru-RU" sz="2800" b="1" cap="all" spc="0" dirty="0">
              <a:ln>
                <a:solidFill>
                  <a:srgbClr val="6600FF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857232"/>
            <a:ext cx="900115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4"/>
            </a:endParaRPr>
          </a:p>
          <a:p>
            <a:pPr marL="800100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4"/>
              </a:rPr>
              <a:t>http://img-fotki.yandex.ru/get/4107/mistina.28/0_39083_822b223a_L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hlinkClick r:id="rId5"/>
              </a:rPr>
              <a:t>http</a:t>
            </a:r>
            <a:r>
              <a:rPr lang="en-US" sz="1600" b="1" u="sng" dirty="0" smtClean="0">
                <a:solidFill>
                  <a:schemeClr val="accent3">
                    <a:lumMod val="75000"/>
                  </a:schemeClr>
                </a:solidFill>
                <a:hlinkClick r:id="rId5"/>
              </a:rPr>
              <a:t>://img-fotki.yandex.ru/get/4113/mistina.28/0_39080_32376ad1_L</a:t>
            </a:r>
            <a:endParaRPr lang="ru-RU" sz="16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u="sng" dirty="0" smtClean="0">
                <a:solidFill>
                  <a:schemeClr val="accent3">
                    <a:lumMod val="75000"/>
                  </a:schemeClr>
                </a:solidFill>
                <a:hlinkClick r:id="rId6"/>
              </a:rPr>
              <a:t>http</a:t>
            </a:r>
            <a:r>
              <a:rPr lang="ru-RU" sz="1600" b="1" u="sng" dirty="0" smtClean="0">
                <a:solidFill>
                  <a:schemeClr val="accent3">
                    <a:lumMod val="75000"/>
                  </a:schemeClr>
                </a:solidFill>
                <a:hlinkClick r:id="rId6"/>
              </a:rPr>
              <a:t>://www.clker.com/cliparts/e/d/7/b/11949866441559771264harp1_ganson.svg.med.png</a:t>
            </a:r>
            <a:endParaRPr lang="ru-RU" sz="16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u="sng" dirty="0" smtClean="0">
                <a:solidFill>
                  <a:schemeClr val="accent3">
                    <a:lumMod val="75000"/>
                  </a:schemeClr>
                </a:solidFill>
                <a:hlinkClick r:id="rId7"/>
              </a:rPr>
              <a:t>http</a:t>
            </a:r>
            <a:r>
              <a:rPr lang="ru-RU" sz="1600" b="1" u="sng" dirty="0" smtClean="0">
                <a:solidFill>
                  <a:schemeClr val="accent3">
                    <a:lumMod val="75000"/>
                  </a:schemeClr>
                </a:solidFill>
                <a:hlinkClick r:id="rId7"/>
              </a:rPr>
              <a:t>://www.clker.com/cliparts/4/b/a/d/1194986641588336893cello_ganson.svg.m     </a:t>
            </a:r>
            <a:r>
              <a:rPr lang="ru-RU" sz="1600" b="1" u="sng" dirty="0" err="1" smtClean="0">
                <a:solidFill>
                  <a:schemeClr val="accent3">
                    <a:lumMod val="75000"/>
                  </a:schemeClr>
                </a:solidFill>
                <a:hlinkClick r:id="rId7"/>
              </a:rPr>
              <a:t>ed.png</a:t>
            </a:r>
            <a:endParaRPr lang="ru-RU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hlinkClick r:id="rId8"/>
              </a:rPr>
              <a:t>http://www.wallgrad.ru/_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hlinkClick r:id="rId8"/>
              </a:rPr>
              <a:t>ph/25/2/305460125.jpg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b="1" u="sng" dirty="0" smtClean="0">
                <a:hlinkClick r:id="rId9"/>
              </a:rPr>
              <a:t>http://minusovki.mptri.net/download.php?id=11464&amp;ass=natasha_koroleva_-_malenkaya_strana.mp3</a:t>
            </a:r>
            <a:endParaRPr lang="ru-RU" sz="1600" b="1" dirty="0" smtClean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b="1" u="sng" dirty="0" smtClean="0">
                <a:hlinkClick r:id="rId10"/>
              </a:rPr>
              <a:t>http://data.iplayer.fm/slow/hmgbm6c/20368735/73540735/Vdohnovlennyj_Dram_i_zvuki_skripki_-_Dram_(iplayer.fm).mp3</a:t>
            </a:r>
            <a:endParaRPr lang="ru-RU" sz="1600" b="1" dirty="0" smtClean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b="1" u="sng" dirty="0" smtClean="0">
                <a:hlinkClick r:id="rId11"/>
              </a:rPr>
              <a:t>http://dll1.muzofon.com/download.php?</a:t>
            </a:r>
            <a:endParaRPr lang="ru-RU" sz="1600" b="1" dirty="0" smtClean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b="1" u="sng" dirty="0" smtClean="0">
                <a:hlinkClick r:id="rId12"/>
              </a:rPr>
              <a:t>http://www.zaycev.net/download.php?id=19155&amp;ass=%c4%e5%f2%f1%ea%e8%e5+%ef%e5%f1%ed%e8_-_%d2%e0%ed%e5%f6+%ec%e0%eb%e5%ed%fc%ea%e8%f5+%</a:t>
            </a:r>
            <a:r>
              <a:rPr lang="ru-RU" sz="1600" b="1" u="sng" dirty="0" smtClean="0">
                <a:hlinkClick r:id="rId12"/>
              </a:rPr>
              <a:t>f3%f2%ff%f2.mp3</a:t>
            </a:r>
            <a:endParaRPr lang="ru-RU" sz="1600" b="1" dirty="0" smtClean="0"/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Маленькая страна 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109</Words>
  <PresentationFormat>Экран (4:3)</PresentationFormat>
  <Paragraphs>36</Paragraphs>
  <Slides>6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28</cp:revision>
  <dcterms:modified xsi:type="dcterms:W3CDTF">2012-11-08T03:30:22Z</dcterms:modified>
</cp:coreProperties>
</file>