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6" r:id="rId1"/>
  </p:sldMasterIdLst>
  <p:sldIdLst>
    <p:sldId id="256" r:id="rId2"/>
    <p:sldId id="261" r:id="rId3"/>
    <p:sldId id="263" r:id="rId4"/>
    <p:sldId id="287" r:id="rId5"/>
    <p:sldId id="265" r:id="rId6"/>
    <p:sldId id="268" r:id="rId7"/>
    <p:sldId id="266" r:id="rId8"/>
    <p:sldId id="267" r:id="rId9"/>
    <p:sldId id="294" r:id="rId10"/>
    <p:sldId id="295" r:id="rId11"/>
    <p:sldId id="296" r:id="rId12"/>
    <p:sldId id="281" r:id="rId13"/>
    <p:sldId id="282" r:id="rId14"/>
    <p:sldId id="283" r:id="rId15"/>
    <p:sldId id="297" r:id="rId16"/>
    <p:sldId id="298" r:id="rId17"/>
    <p:sldId id="299" r:id="rId18"/>
    <p:sldId id="301" r:id="rId19"/>
    <p:sldId id="300" r:id="rId20"/>
    <p:sldId id="302" r:id="rId21"/>
    <p:sldId id="290" r:id="rId22"/>
    <p:sldId id="312" r:id="rId23"/>
    <p:sldId id="291" r:id="rId24"/>
    <p:sldId id="292" r:id="rId25"/>
    <p:sldId id="293" r:id="rId26"/>
    <p:sldId id="303" r:id="rId27"/>
    <p:sldId id="304" r:id="rId28"/>
    <p:sldId id="305" r:id="rId29"/>
    <p:sldId id="286" r:id="rId30"/>
    <p:sldId id="313" r:id="rId31"/>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146"/>
    <a:srgbClr val="232C12"/>
    <a:srgbClr val="9DBE62"/>
    <a:srgbClr val="29A60C"/>
    <a:srgbClr val="AA14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47" autoAdjust="0"/>
  </p:normalViewPr>
  <p:slideViewPr>
    <p:cSldViewPr>
      <p:cViewPr varScale="1">
        <p:scale>
          <a:sx n="98" d="100"/>
          <a:sy n="98" d="100"/>
        </p:scale>
        <p:origin x="3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683700BB-D2D6-4BD7-80EC-8D387BA7A165}" type="datetimeFigureOut">
              <a:rPr lang="ru-RU" smtClean="0"/>
              <a:pPr>
                <a:defRPr/>
              </a:pPr>
              <a:t>28.10.2014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E5C4A1B-D9D8-45FE-B6B0-17C2ED7849CF}" type="slidenum">
              <a:rPr lang="ru-RU" smtClean="0"/>
              <a:pPr>
                <a:defRPr/>
              </a:pPr>
              <a:t>‹#›</a:t>
            </a:fld>
            <a:endParaRPr lang="ru-RU"/>
          </a:p>
        </p:txBody>
      </p:sp>
    </p:spTree>
    <p:extLst>
      <p:ext uri="{BB962C8B-B14F-4D97-AF65-F5344CB8AC3E}">
        <p14:creationId xmlns:p14="http://schemas.microsoft.com/office/powerpoint/2010/main" val="215491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9F6A923B-4454-44FB-9651-526AE25B2379}" type="datetimeFigureOut">
              <a:rPr lang="ru-RU" smtClean="0"/>
              <a:pPr>
                <a:defRPr/>
              </a:pPr>
              <a:t>28.10.2014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0B4DDA07-149B-4082-8279-7A899E6BBFCB}" type="slidenum">
              <a:rPr lang="ru-RU" smtClean="0"/>
              <a:pPr>
                <a:defRPr/>
              </a:pPr>
              <a:t>‹#›</a:t>
            </a:fld>
            <a:endParaRPr lang="ru-RU"/>
          </a:p>
        </p:txBody>
      </p:sp>
    </p:spTree>
    <p:extLst>
      <p:ext uri="{BB962C8B-B14F-4D97-AF65-F5344CB8AC3E}">
        <p14:creationId xmlns:p14="http://schemas.microsoft.com/office/powerpoint/2010/main" val="145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52939EE8-D627-4288-BBB5-51B2656FC095}" type="datetimeFigureOut">
              <a:rPr lang="ru-RU" smtClean="0"/>
              <a:pPr>
                <a:defRPr/>
              </a:pPr>
              <a:t>28.10.2014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A826730-02FD-48C0-B615-35EF9E3EA185}" type="slidenum">
              <a:rPr lang="ru-RU" smtClean="0"/>
              <a:pPr>
                <a:defRPr/>
              </a:pPr>
              <a:t>‹#›</a:t>
            </a:fld>
            <a:endParaRPr lang="ru-RU"/>
          </a:p>
        </p:txBody>
      </p:sp>
    </p:spTree>
    <p:extLst>
      <p:ext uri="{BB962C8B-B14F-4D97-AF65-F5344CB8AC3E}">
        <p14:creationId xmlns:p14="http://schemas.microsoft.com/office/powerpoint/2010/main" val="107776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D20413CC-7AD5-4756-9322-28B5DC103C5C}" type="datetimeFigureOut">
              <a:rPr lang="ru-RU" smtClean="0"/>
              <a:pPr>
                <a:defRPr/>
              </a:pPr>
              <a:t>28.10.2014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FB9C36C-FFD8-4337-97DE-A2F8CFEB1BA0}" type="slidenum">
              <a:rPr lang="ru-RU" smtClean="0"/>
              <a:pPr>
                <a:defRPr/>
              </a:pPr>
              <a:t>‹#›</a:t>
            </a:fld>
            <a:endParaRPr lang="ru-RU"/>
          </a:p>
        </p:txBody>
      </p:sp>
    </p:spTree>
    <p:extLst>
      <p:ext uri="{BB962C8B-B14F-4D97-AF65-F5344CB8AC3E}">
        <p14:creationId xmlns:p14="http://schemas.microsoft.com/office/powerpoint/2010/main" val="271485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6FFF2DEF-3611-439E-9F40-5EBD5661A8F7}" type="datetimeFigureOut">
              <a:rPr lang="ru-RU" smtClean="0"/>
              <a:pPr>
                <a:defRPr/>
              </a:pPr>
              <a:t>28.10.2014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32CC034-F353-4702-BDE6-2F836DF0C1F6}" type="slidenum">
              <a:rPr lang="ru-RU" smtClean="0"/>
              <a:pPr>
                <a:defRPr/>
              </a:pPr>
              <a:t>‹#›</a:t>
            </a:fld>
            <a:endParaRPr lang="ru-RU"/>
          </a:p>
        </p:txBody>
      </p:sp>
    </p:spTree>
    <p:extLst>
      <p:ext uri="{BB962C8B-B14F-4D97-AF65-F5344CB8AC3E}">
        <p14:creationId xmlns:p14="http://schemas.microsoft.com/office/powerpoint/2010/main" val="845869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AC77369D-11E0-44DD-8C90-CA09BAB9D248}" type="datetimeFigureOut">
              <a:rPr lang="ru-RU" smtClean="0"/>
              <a:pPr>
                <a:defRPr/>
              </a:pPr>
              <a:t>28.10.2014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DD0E2531-2FE4-45FE-ABC1-2F143D98EF0F}" type="slidenum">
              <a:rPr lang="ru-RU" smtClean="0"/>
              <a:pPr>
                <a:defRPr/>
              </a:pPr>
              <a:t>‹#›</a:t>
            </a:fld>
            <a:endParaRPr lang="ru-RU"/>
          </a:p>
        </p:txBody>
      </p:sp>
    </p:spTree>
    <p:extLst>
      <p:ext uri="{BB962C8B-B14F-4D97-AF65-F5344CB8AC3E}">
        <p14:creationId xmlns:p14="http://schemas.microsoft.com/office/powerpoint/2010/main" val="400769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526ADCDE-717D-4D5B-A112-896615102AB5}" type="datetimeFigureOut">
              <a:rPr lang="ru-RU" smtClean="0"/>
              <a:pPr>
                <a:defRPr/>
              </a:pPr>
              <a:t>28.10.2014</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28B25B89-B892-4444-A29E-F3C5CE9E51B1}" type="slidenum">
              <a:rPr lang="ru-RU" smtClean="0"/>
              <a:pPr>
                <a:defRPr/>
              </a:pPr>
              <a:t>‹#›</a:t>
            </a:fld>
            <a:endParaRPr lang="ru-RU"/>
          </a:p>
        </p:txBody>
      </p:sp>
    </p:spTree>
    <p:extLst>
      <p:ext uri="{BB962C8B-B14F-4D97-AF65-F5344CB8AC3E}">
        <p14:creationId xmlns:p14="http://schemas.microsoft.com/office/powerpoint/2010/main" val="336852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1269E7DA-9D89-4E15-96FF-DA404A89E416}" type="datetimeFigureOut">
              <a:rPr lang="ru-RU" smtClean="0"/>
              <a:pPr>
                <a:defRPr/>
              </a:pPr>
              <a:t>28.10.2014</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FEF78BF-5DD4-4E4C-B0D4-8BF1E4372E19}" type="slidenum">
              <a:rPr lang="ru-RU" smtClean="0"/>
              <a:pPr>
                <a:defRPr/>
              </a:pPr>
              <a:t>‹#›</a:t>
            </a:fld>
            <a:endParaRPr lang="ru-RU"/>
          </a:p>
        </p:txBody>
      </p:sp>
    </p:spTree>
    <p:extLst>
      <p:ext uri="{BB962C8B-B14F-4D97-AF65-F5344CB8AC3E}">
        <p14:creationId xmlns:p14="http://schemas.microsoft.com/office/powerpoint/2010/main" val="49479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67C0B52E-A367-47FE-AF3E-4A8C88420BD5}" type="datetimeFigureOut">
              <a:rPr lang="ru-RU" smtClean="0"/>
              <a:pPr>
                <a:defRPr/>
              </a:pPr>
              <a:t>28.10.2014</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A44ECFFF-C073-45A0-BD94-2371622BA273}" type="slidenum">
              <a:rPr lang="ru-RU" smtClean="0"/>
              <a:pPr>
                <a:defRPr/>
              </a:pPr>
              <a:t>‹#›</a:t>
            </a:fld>
            <a:endParaRPr lang="ru-RU"/>
          </a:p>
        </p:txBody>
      </p:sp>
    </p:spTree>
    <p:extLst>
      <p:ext uri="{BB962C8B-B14F-4D97-AF65-F5344CB8AC3E}">
        <p14:creationId xmlns:p14="http://schemas.microsoft.com/office/powerpoint/2010/main" val="221498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1DCCB9D7-268E-4159-8B6E-BA74EB316574}" type="datetimeFigureOut">
              <a:rPr lang="ru-RU" smtClean="0"/>
              <a:pPr>
                <a:defRPr/>
              </a:pPr>
              <a:t>28.10.2014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B98A02D-5F83-4FED-9612-08A25CB6DA10}" type="slidenum">
              <a:rPr lang="ru-RU" smtClean="0"/>
              <a:pPr>
                <a:defRPr/>
              </a:pPr>
              <a:t>‹#›</a:t>
            </a:fld>
            <a:endParaRPr lang="ru-RU"/>
          </a:p>
        </p:txBody>
      </p:sp>
    </p:spTree>
    <p:extLst>
      <p:ext uri="{BB962C8B-B14F-4D97-AF65-F5344CB8AC3E}">
        <p14:creationId xmlns:p14="http://schemas.microsoft.com/office/powerpoint/2010/main" val="308082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341F8C9B-DC46-4525-BF90-130494122E1D}" type="datetimeFigureOut">
              <a:rPr lang="ru-RU" smtClean="0"/>
              <a:pPr>
                <a:defRPr/>
              </a:pPr>
              <a:t>28.10.2014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4F47BE0B-88D9-4293-B9C8-C5874CCD0234}" type="slidenum">
              <a:rPr lang="ru-RU" smtClean="0"/>
              <a:pPr>
                <a:defRPr/>
              </a:pPr>
              <a:t>‹#›</a:t>
            </a:fld>
            <a:endParaRPr lang="ru-RU"/>
          </a:p>
        </p:txBody>
      </p:sp>
    </p:spTree>
    <p:extLst>
      <p:ext uri="{BB962C8B-B14F-4D97-AF65-F5344CB8AC3E}">
        <p14:creationId xmlns:p14="http://schemas.microsoft.com/office/powerpoint/2010/main" val="40764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041A1AC-4DCC-4C86-8CE9-B8FB188A1EBB}" type="datetimeFigureOut">
              <a:rPr lang="ru-RU" smtClean="0"/>
              <a:pPr>
                <a:defRPr/>
              </a:pPr>
              <a:t>28.10.2014</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10DE6A4-1B31-493E-8B6A-E98999FE5386}" type="slidenum">
              <a:rPr lang="ru-RU" smtClean="0"/>
              <a:pPr>
                <a:defRPr/>
              </a:pPr>
              <a:t>‹#›</a:t>
            </a:fld>
            <a:endParaRPr lang="ru-RU"/>
          </a:p>
        </p:txBody>
      </p:sp>
    </p:spTree>
    <p:extLst>
      <p:ext uri="{BB962C8B-B14F-4D97-AF65-F5344CB8AC3E}">
        <p14:creationId xmlns:p14="http://schemas.microsoft.com/office/powerpoint/2010/main" val="4055207613"/>
      </p:ext>
    </p:extLst>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 id="2147484405" r:id="rId9"/>
    <p:sldLayoutId id="2147484406" r:id="rId10"/>
    <p:sldLayoutId id="21474844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5"/>
          <p:cNvSpPr>
            <a:spLocks noGrp="1"/>
          </p:cNvSpPr>
          <p:nvPr>
            <p:ph type="ctrTitle"/>
          </p:nvPr>
        </p:nvSpPr>
        <p:spPr bwMode="auto">
          <a:xfrm>
            <a:off x="179512" y="-891480"/>
            <a:ext cx="8574211" cy="3071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ru-RU" sz="4000" dirty="0" err="1" smtClean="0">
                <a:effectLst/>
                <a:latin typeface="Arial" panose="020B0604020202020204" pitchFamily="34" charset="0"/>
              </a:rPr>
              <a:t>Коррекционно</a:t>
            </a:r>
            <a:r>
              <a:rPr lang="ru-RU" sz="4000" dirty="0" smtClean="0">
                <a:effectLst/>
                <a:latin typeface="Arial" panose="020B0604020202020204" pitchFamily="34" charset="0"/>
              </a:rPr>
              <a:t> – развивающая работа, направленная на развитие дыхания  и голоса</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9503" y="2180333"/>
            <a:ext cx="4150251" cy="397304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p:cNvSpPr>
          <p:nvPr>
            <p:ph idx="1"/>
          </p:nvPr>
        </p:nvSpPr>
        <p:spPr>
          <a:xfrm>
            <a:off x="457200" y="333375"/>
            <a:ext cx="8218488" cy="6191250"/>
          </a:xfrm>
        </p:spPr>
        <p:txBody>
          <a:bodyPr>
            <a:normAutofit/>
          </a:bodyPr>
          <a:lstStyle/>
          <a:p>
            <a:pPr>
              <a:lnSpc>
                <a:spcPct val="90000"/>
              </a:lnSpc>
              <a:buFontTx/>
              <a:buNone/>
            </a:pPr>
            <a:r>
              <a:rPr lang="ru-RU" sz="2400" b="1" i="1" smtClean="0"/>
              <a:t>     1.Упражнение "Бегемотик".</a:t>
            </a:r>
          </a:p>
          <a:p>
            <a:pPr>
              <a:lnSpc>
                <a:spcPct val="90000"/>
              </a:lnSpc>
              <a:buFontTx/>
              <a:buNone/>
            </a:pPr>
            <a:r>
              <a:rPr lang="ru-RU" sz="2400" smtClean="0"/>
              <a:t>   Ребенок, находящийся в положении сидя, кладет ладонь на область диафрагмы. Логопед дает инструкцию: "Сядь, положи ладонь на живот и почувствуй, как он поднимается, когда ты вдыхаешь, и опускается, когда ты выдыхаешь" и сопровождает действия ребенка рифмовкой:</a:t>
            </a:r>
          </a:p>
          <a:p>
            <a:pPr>
              <a:lnSpc>
                <a:spcPct val="90000"/>
              </a:lnSpc>
              <a:buFontTx/>
              <a:buNone/>
            </a:pPr>
            <a:r>
              <a:rPr lang="ru-RU" sz="2400" smtClean="0"/>
              <a:t>  </a:t>
            </a:r>
            <a:r>
              <a:rPr lang="ru-RU" sz="2400" b="1" smtClean="0"/>
              <a:t>Сели бегемотики, потрогали животики,</a:t>
            </a:r>
          </a:p>
          <a:p>
            <a:pPr algn="ctr">
              <a:lnSpc>
                <a:spcPct val="90000"/>
              </a:lnSpc>
              <a:buFontTx/>
              <a:buNone/>
            </a:pPr>
            <a:r>
              <a:rPr lang="ru-RU" sz="2400" b="1" smtClean="0"/>
              <a:t> То животик поднимается, то животик опускается.</a:t>
            </a:r>
          </a:p>
          <a:p>
            <a:pPr>
              <a:lnSpc>
                <a:spcPct val="90000"/>
              </a:lnSpc>
              <a:buFontTx/>
              <a:buNone/>
            </a:pPr>
            <a:r>
              <a:rPr lang="ru-RU" sz="2400" smtClean="0"/>
              <a:t>2. Даем инструкцию: "Вдыхай через нос и выдыхай через нос" ,сопровождаем  действия ребенка рифмовкой: </a:t>
            </a:r>
          </a:p>
          <a:p>
            <a:pPr>
              <a:lnSpc>
                <a:spcPct val="90000"/>
              </a:lnSpc>
              <a:buFontTx/>
              <a:buNone/>
            </a:pPr>
            <a:r>
              <a:rPr lang="ru-RU" sz="2000" b="1" smtClean="0"/>
              <a:t> Носиком дышу свободно          </a:t>
            </a:r>
          </a:p>
          <a:p>
            <a:pPr>
              <a:lnSpc>
                <a:spcPct val="90000"/>
              </a:lnSpc>
              <a:buFontTx/>
              <a:buNone/>
            </a:pPr>
            <a:r>
              <a:rPr lang="ru-RU" sz="2000" b="1" smtClean="0"/>
              <a:t> Тише - громче, как угодно.</a:t>
            </a:r>
          </a:p>
          <a:p>
            <a:pPr>
              <a:lnSpc>
                <a:spcPct val="90000"/>
              </a:lnSpc>
              <a:buFontTx/>
              <a:buNone/>
            </a:pPr>
            <a:r>
              <a:rPr lang="ru-RU" sz="2000" b="1" smtClean="0"/>
              <a:t> Дышат птицы и цветы,</a:t>
            </a:r>
          </a:p>
          <a:p>
            <a:pPr>
              <a:lnSpc>
                <a:spcPct val="90000"/>
              </a:lnSpc>
              <a:buFontTx/>
              <a:buNone/>
            </a:pPr>
            <a:r>
              <a:rPr lang="ru-RU" sz="2000" b="1" smtClean="0"/>
              <a:t> Дышим он и я, и ты.</a:t>
            </a:r>
          </a:p>
          <a:p>
            <a:pPr>
              <a:lnSpc>
                <a:spcPct val="90000"/>
              </a:lnSpc>
              <a:buFontTx/>
              <a:buNone/>
            </a:pPr>
            <a:r>
              <a:rPr lang="ru-RU" sz="2400" smtClean="0"/>
              <a:t> </a:t>
            </a:r>
            <a:r>
              <a:rPr lang="ru-RU" sz="2000" smtClean="0"/>
              <a:t>Упражнения этого этапа выполняются столько, сколько необходимо для развития грудобрюшного типа дыхания.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p:cNvSpPr>
          <p:nvPr>
            <p:ph idx="1"/>
          </p:nvPr>
        </p:nvSpPr>
        <p:spPr>
          <a:xfrm>
            <a:off x="457200" y="404813"/>
            <a:ext cx="8229600" cy="5721350"/>
          </a:xfrm>
        </p:spPr>
        <p:txBody>
          <a:bodyPr>
            <a:normAutofit/>
          </a:bodyPr>
          <a:lstStyle/>
          <a:p>
            <a:pPr algn="ctr">
              <a:lnSpc>
                <a:spcPct val="90000"/>
              </a:lnSpc>
              <a:buFontTx/>
              <a:buNone/>
            </a:pPr>
            <a:r>
              <a:rPr lang="ru-RU" sz="2400" b="1" smtClean="0"/>
              <a:t>II этап.</a:t>
            </a:r>
          </a:p>
          <a:p>
            <a:pPr>
              <a:lnSpc>
                <a:spcPct val="90000"/>
              </a:lnSpc>
              <a:buFontTx/>
              <a:buNone/>
            </a:pPr>
            <a:r>
              <a:rPr lang="ru-RU" sz="2400" b="1" smtClean="0"/>
              <a:t>   Цель:</a:t>
            </a:r>
            <a:r>
              <a:rPr lang="ru-RU" sz="2400" smtClean="0"/>
              <a:t> выработать у детей более глубокий вдох и более длительный выдох.</a:t>
            </a:r>
          </a:p>
          <a:p>
            <a:pPr>
              <a:lnSpc>
                <a:spcPct val="90000"/>
              </a:lnSpc>
            </a:pPr>
            <a:r>
              <a:rPr lang="ru-RU" sz="2400" smtClean="0"/>
              <a:t> В процессе занятий дети получают знания об основных дыхательных процессах: вдох и выдох и о том, что силу выдоха можно тренировать.</a:t>
            </a:r>
          </a:p>
          <a:p>
            <a:pPr>
              <a:lnSpc>
                <a:spcPct val="90000"/>
              </a:lnSpc>
            </a:pPr>
            <a:r>
              <a:rPr lang="ru-RU" sz="2400" smtClean="0"/>
              <a:t> Дети приобретают навыки плавного и длительного выдоха через рот, тренируют силу выдоха.</a:t>
            </a:r>
          </a:p>
          <a:p>
            <a:pPr>
              <a:lnSpc>
                <a:spcPct val="90000"/>
              </a:lnSpc>
              <a:buFontTx/>
              <a:buNone/>
            </a:pPr>
            <a:r>
              <a:rPr lang="ru-RU" sz="2400" b="1" smtClean="0"/>
              <a:t>    Рекомендуемые игры и упражнения:</a:t>
            </a:r>
            <a:r>
              <a:rPr lang="ru-RU" sz="2400" smtClean="0"/>
              <a:t> </a:t>
            </a:r>
            <a:r>
              <a:rPr lang="ru-RU" sz="2400" i="1" smtClean="0"/>
              <a:t>надувание воздушного шарика, стрельба из воздушного ружья, игра на детских духовых инструментах (дудочка, свистулька, губная гармошка),</a:t>
            </a:r>
            <a:r>
              <a:rPr lang="ru-RU" sz="2400" b="1" i="1" smtClean="0"/>
              <a:t> "Воздушный футбол", "Листопад", "Снегопад", "Кораблик", "Лети, перышко", "Помоги герою сказки"</a:t>
            </a:r>
            <a:r>
              <a:rPr lang="ru-RU" sz="2400" smtClean="0"/>
              <a:t> и многие другие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457200" y="620713"/>
            <a:ext cx="8229600" cy="5113337"/>
          </a:xfrm>
        </p:spPr>
        <p:txBody>
          <a:bodyPr>
            <a:normAutofit/>
          </a:bodyPr>
          <a:lstStyle/>
          <a:p>
            <a:pPr algn="ctr">
              <a:buFontTx/>
              <a:buNone/>
            </a:pPr>
            <a:r>
              <a:rPr lang="ru-RU" smtClean="0">
                <a:solidFill>
                  <a:srgbClr val="FF0000"/>
                </a:solidFill>
              </a:rPr>
              <a:t>Упражнение «Самолетики»</a:t>
            </a:r>
            <a:r>
              <a:rPr lang="ru-RU" smtClean="0"/>
              <a:t> –</a:t>
            </a:r>
          </a:p>
          <a:p>
            <a:pPr algn="ctr">
              <a:buFontTx/>
              <a:buNone/>
            </a:pPr>
            <a:r>
              <a:rPr lang="ru-RU" sz="2000" smtClean="0"/>
              <a:t> </a:t>
            </a:r>
            <a:r>
              <a:rPr lang="ru-RU" sz="2800" smtClean="0"/>
              <a:t>Самолет построил я,</a:t>
            </a:r>
          </a:p>
          <a:p>
            <a:pPr algn="ctr">
              <a:buFontTx/>
              <a:buNone/>
            </a:pPr>
            <a:r>
              <a:rPr lang="ru-RU" sz="2800" smtClean="0"/>
              <a:t>Поиграть зову  вас я.</a:t>
            </a:r>
          </a:p>
          <a:p>
            <a:pPr algn="ctr">
              <a:buFontTx/>
              <a:buNone/>
            </a:pPr>
            <a:r>
              <a:rPr lang="ru-RU" sz="2800" smtClean="0"/>
              <a:t>Чей дальше улетит,</a:t>
            </a:r>
          </a:p>
          <a:p>
            <a:pPr algn="ctr">
              <a:buFontTx/>
              <a:buNone/>
            </a:pPr>
            <a:r>
              <a:rPr lang="ru-RU" sz="2800" smtClean="0"/>
              <a:t>Тот пилот и победит.</a:t>
            </a:r>
          </a:p>
          <a:p>
            <a:pPr>
              <a:buFontTx/>
              <a:buNone/>
            </a:pPr>
            <a:r>
              <a:rPr lang="ru-RU" sz="2800" smtClean="0">
                <a:solidFill>
                  <a:schemeClr val="tx1"/>
                </a:solidFill>
              </a:rPr>
              <a:t>Готовые бумажные самолётики </a:t>
            </a:r>
          </a:p>
          <a:p>
            <a:pPr>
              <a:buFontTx/>
              <a:buNone/>
            </a:pPr>
            <a:r>
              <a:rPr lang="ru-RU" sz="2800" smtClean="0">
                <a:solidFill>
                  <a:schemeClr val="tx1"/>
                </a:solidFill>
              </a:rPr>
              <a:t>выставить на старт на столе. </a:t>
            </a:r>
          </a:p>
          <a:p>
            <a:pPr>
              <a:buFontTx/>
              <a:buNone/>
            </a:pPr>
            <a:r>
              <a:rPr lang="ru-RU" sz="2800" smtClean="0">
                <a:solidFill>
                  <a:schemeClr val="tx1"/>
                </a:solidFill>
              </a:rPr>
              <a:t>Каждый пилот дует на свой самолёт. </a:t>
            </a:r>
          </a:p>
          <a:p>
            <a:pPr>
              <a:buFontTx/>
              <a:buNone/>
            </a:pPr>
            <a:r>
              <a:rPr lang="ru-RU" sz="2800" smtClean="0">
                <a:solidFill>
                  <a:schemeClr val="tx1"/>
                </a:solidFill>
              </a:rPr>
              <a:t>Чей самолет улетит дальше, </a:t>
            </a:r>
          </a:p>
          <a:p>
            <a:pPr>
              <a:buFontTx/>
              <a:buNone/>
            </a:pPr>
            <a:r>
              <a:rPr lang="ru-RU" sz="2800" smtClean="0">
                <a:solidFill>
                  <a:schemeClr val="tx1"/>
                </a:solidFill>
              </a:rPr>
              <a:t>тот и выиграл.</a:t>
            </a:r>
          </a:p>
        </p:txBody>
      </p:sp>
      <p:pic>
        <p:nvPicPr>
          <p:cNvPr id="35843" name="Picture 3" descr="C:\Documents and Settings\Наташа\Мои документы\Мои рисунки\Воздухоплавание\048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488" y="2008188"/>
            <a:ext cx="1223962"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with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0" fill="hold"/>
                                        <p:tgtEl>
                                          <p:spTgt spid="35843"/>
                                        </p:tgtEl>
                                        <p:attrNameLst>
                                          <p:attrName>ppt_x</p:attrName>
                                        </p:attrNameLst>
                                      </p:cBhvr>
                                      <p:tavLst>
                                        <p:tav tm="0">
                                          <p:val>
                                            <p:strVal val="#ppt_x"/>
                                          </p:val>
                                        </p:tav>
                                        <p:tav tm="100000">
                                          <p:val>
                                            <p:strVal val="#ppt_x"/>
                                          </p:val>
                                        </p:tav>
                                      </p:tavLst>
                                    </p:anim>
                                    <p:anim calcmode="lin" valueType="num">
                                      <p:cBhvr additive="base">
                                        <p:cTn id="8" dur="50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0" y="620713"/>
            <a:ext cx="9144000" cy="3673475"/>
          </a:xfrm>
        </p:spPr>
        <p:txBody>
          <a:bodyPr>
            <a:normAutofit/>
          </a:bodyPr>
          <a:lstStyle/>
          <a:p>
            <a:pPr algn="ctr">
              <a:buFontTx/>
              <a:buNone/>
            </a:pPr>
            <a:r>
              <a:rPr lang="ru-RU" smtClean="0">
                <a:solidFill>
                  <a:schemeClr val="bg1"/>
                </a:solidFill>
              </a:rPr>
              <a:t>Упражнение </a:t>
            </a:r>
            <a:r>
              <a:rPr lang="ru-RU" b="1" smtClean="0">
                <a:solidFill>
                  <a:schemeClr val="bg1"/>
                </a:solidFill>
              </a:rPr>
              <a:t>«Попутный ветер</a:t>
            </a:r>
            <a:r>
              <a:rPr lang="ru-RU" b="1" smtClean="0">
                <a:solidFill>
                  <a:srgbClr val="FF0000"/>
                </a:solidFill>
              </a:rPr>
              <a:t> </a:t>
            </a:r>
            <a:endParaRPr lang="ru-RU" b="1" smtClean="0">
              <a:solidFill>
                <a:srgbClr val="FF0000"/>
              </a:solidFill>
              <a:latin typeface="Arial" panose="020B0604020202020204" pitchFamily="34" charset="0"/>
            </a:endParaRPr>
          </a:p>
          <a:p>
            <a:pPr>
              <a:buFontTx/>
              <a:buNone/>
            </a:pPr>
            <a:endParaRPr lang="ru-RU" sz="2000" smtClean="0">
              <a:latin typeface="Arial" panose="020B0604020202020204" pitchFamily="34" charset="0"/>
            </a:endParaRPr>
          </a:p>
          <a:p>
            <a:pPr>
              <a:buFontTx/>
              <a:buNone/>
            </a:pPr>
            <a:r>
              <a:rPr lang="ru-RU" sz="2000" smtClean="0"/>
              <a:t>     Взрослый предлагает детям посоревноваться – чей бумажный кораблик «доплывет» до противоположного края стола. Взрослый демонстрирует детям различные приемы дутья. Можно дуть, не торопясь, сложив губы, как для произнесения звука «Ф», - тогда кораблик поплывет плавно спокойно. А можно изобразить резкий порыв ветра. Для этого губы следует сложить, как для произнесения звука «П», и подуть быстро и сильно – бумажный кораблик стремительно продвинется вперед или потерпит крушение в  «бурном» море.</a:t>
            </a:r>
          </a:p>
          <a:p>
            <a:pPr>
              <a:buFontTx/>
              <a:buNone/>
            </a:pPr>
            <a:endParaRPr lang="ru-RU" sz="2000" smtClean="0">
              <a:solidFill>
                <a:srgbClr val="FF0000"/>
              </a:solidFill>
            </a:endParaRPr>
          </a:p>
          <a:p>
            <a:pPr>
              <a:buFontTx/>
              <a:buNone/>
            </a:pPr>
            <a:endParaRPr lang="ru-RU" sz="2000" smtClean="0"/>
          </a:p>
        </p:txBody>
      </p:sp>
      <p:pic>
        <p:nvPicPr>
          <p:cNvPr id="36866" name="Рисунок 11" descr="C:\Users\Светлана\Pictures\кораб.jpg"/>
          <p:cNvPicPr>
            <a:picLocks noChangeAspect="1" noChangeArrowheads="1"/>
          </p:cNvPicPr>
          <p:nvPr/>
        </p:nvPicPr>
        <p:blipFill>
          <a:blip r:embed="rId2"/>
          <a:srcRect/>
          <a:stretch>
            <a:fillRect/>
          </a:stretch>
        </p:blipFill>
        <p:spPr bwMode="auto">
          <a:xfrm>
            <a:off x="239722" y="5108579"/>
            <a:ext cx="1466855" cy="1310806"/>
          </a:xfrm>
          <a:prstGeom prst="rect">
            <a:avLst/>
          </a:prstGeom>
          <a:noFill/>
          <a:ln w="9525">
            <a:noFill/>
            <a:miter lim="800000"/>
            <a:headEnd/>
            <a:tailEnd/>
          </a:ln>
          <a:effectLst>
            <a:glow rad="228600">
              <a:schemeClr val="accent1">
                <a:satMod val="175000"/>
                <a:alpha val="40000"/>
              </a:schemeClr>
            </a:glow>
          </a:effectLst>
        </p:spPr>
      </p:pic>
      <p:sp>
        <p:nvSpPr>
          <p:cNvPr id="15364" name="Прямоугольник 5"/>
          <p:cNvSpPr>
            <a:spLocks noChangeArrowheads="1"/>
          </p:cNvSpPr>
          <p:nvPr/>
        </p:nvSpPr>
        <p:spPr bwMode="auto">
          <a:xfrm>
            <a:off x="1979613" y="4724400"/>
            <a:ext cx="41767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3"/>
              </a:buBlip>
              <a:defRPr sz="3200">
                <a:solidFill>
                  <a:srgbClr val="7C354D"/>
                </a:solidFill>
                <a:latin typeface="Century Gothic" panose="020B0502020202020204" pitchFamily="34" charset="0"/>
              </a:defRPr>
            </a:lvl1pPr>
            <a:lvl2pPr marL="742950" indent="-285750">
              <a:spcBef>
                <a:spcPct val="20000"/>
              </a:spcBef>
              <a:buBlip>
                <a:blip r:embed="rId4"/>
              </a:buBlip>
              <a:defRPr sz="2800">
                <a:solidFill>
                  <a:srgbClr val="7C354D"/>
                </a:solidFill>
                <a:latin typeface="Century Gothic" panose="020B0502020202020204" pitchFamily="34" charset="0"/>
              </a:defRPr>
            </a:lvl2pPr>
            <a:lvl3pPr marL="1143000" indent="-228600">
              <a:spcBef>
                <a:spcPct val="20000"/>
              </a:spcBef>
              <a:buBlip>
                <a:blip r:embed="rId3"/>
              </a:buBlip>
              <a:defRPr sz="2400">
                <a:solidFill>
                  <a:srgbClr val="7C354D"/>
                </a:solidFill>
                <a:latin typeface="Century Gothic" panose="020B0502020202020204" pitchFamily="34" charset="0"/>
              </a:defRPr>
            </a:lvl3pPr>
            <a:lvl4pPr marL="1600200" indent="-228600">
              <a:spcBef>
                <a:spcPct val="20000"/>
              </a:spcBef>
              <a:buBlip>
                <a:blip r:embed="rId4"/>
              </a:buBlip>
              <a:defRPr sz="2000">
                <a:solidFill>
                  <a:srgbClr val="7C354D"/>
                </a:solidFill>
                <a:latin typeface="Century Gothic" panose="020B0502020202020204" pitchFamily="34" charset="0"/>
              </a:defRPr>
            </a:lvl4pPr>
            <a:lvl5pPr marL="2057400" indent="-228600">
              <a:spcBef>
                <a:spcPct val="20000"/>
              </a:spcBef>
              <a:buBlip>
                <a:blip r:embed="rId5"/>
              </a:buBlip>
              <a:defRPr sz="2000">
                <a:solidFill>
                  <a:srgbClr val="7C354D"/>
                </a:solidFill>
                <a:latin typeface="Century Gothic" panose="020B0502020202020204" pitchFamily="34" charset="0"/>
              </a:defRPr>
            </a:lvl5pPr>
            <a:lvl6pPr marL="2514600" indent="-228600" eaLnBrk="0" fontAlgn="base" hangingPunct="0">
              <a:spcBef>
                <a:spcPct val="20000"/>
              </a:spcBef>
              <a:spcAft>
                <a:spcPct val="0"/>
              </a:spcAft>
              <a:buBlip>
                <a:blip r:embed="rId5"/>
              </a:buBlip>
              <a:defRPr sz="2000">
                <a:solidFill>
                  <a:srgbClr val="7C354D"/>
                </a:solidFill>
                <a:latin typeface="Century Gothic" panose="020B0502020202020204" pitchFamily="34" charset="0"/>
              </a:defRPr>
            </a:lvl6pPr>
            <a:lvl7pPr marL="2971800" indent="-228600" eaLnBrk="0" fontAlgn="base" hangingPunct="0">
              <a:spcBef>
                <a:spcPct val="20000"/>
              </a:spcBef>
              <a:spcAft>
                <a:spcPct val="0"/>
              </a:spcAft>
              <a:buBlip>
                <a:blip r:embed="rId5"/>
              </a:buBlip>
              <a:defRPr sz="2000">
                <a:solidFill>
                  <a:srgbClr val="7C354D"/>
                </a:solidFill>
                <a:latin typeface="Century Gothic" panose="020B0502020202020204" pitchFamily="34" charset="0"/>
              </a:defRPr>
            </a:lvl7pPr>
            <a:lvl8pPr marL="3429000" indent="-228600" eaLnBrk="0" fontAlgn="base" hangingPunct="0">
              <a:spcBef>
                <a:spcPct val="20000"/>
              </a:spcBef>
              <a:spcAft>
                <a:spcPct val="0"/>
              </a:spcAft>
              <a:buBlip>
                <a:blip r:embed="rId5"/>
              </a:buBlip>
              <a:defRPr sz="2000">
                <a:solidFill>
                  <a:srgbClr val="7C354D"/>
                </a:solidFill>
                <a:latin typeface="Century Gothic" panose="020B0502020202020204" pitchFamily="34" charset="0"/>
              </a:defRPr>
            </a:lvl8pPr>
            <a:lvl9pPr marL="3886200" indent="-228600" eaLnBrk="0" fontAlgn="base" hangingPunct="0">
              <a:spcBef>
                <a:spcPct val="20000"/>
              </a:spcBef>
              <a:spcAft>
                <a:spcPct val="0"/>
              </a:spcAft>
              <a:buBlip>
                <a:blip r:embed="rId5"/>
              </a:buBlip>
              <a:defRPr sz="2000">
                <a:solidFill>
                  <a:srgbClr val="7C354D"/>
                </a:solidFill>
                <a:latin typeface="Century Gothic" panose="020B0502020202020204" pitchFamily="34" charset="0"/>
              </a:defRPr>
            </a:lvl9pPr>
          </a:lstStyle>
          <a:p>
            <a:pPr>
              <a:spcBef>
                <a:spcPct val="0"/>
              </a:spcBef>
              <a:buFontTx/>
              <a:buNone/>
            </a:pPr>
            <a:r>
              <a:rPr lang="ru-RU" sz="2400">
                <a:solidFill>
                  <a:srgbClr val="000000"/>
                </a:solidFill>
                <a:latin typeface="Arial" panose="020B0604020202020204" pitchFamily="34" charset="0"/>
                <a:cs typeface="Times New Roman" panose="02020603050405020304" pitchFamily="18" charset="0"/>
              </a:rPr>
              <a:t>По волнам корабль плывёт.               </a:t>
            </a:r>
            <a:endParaRPr lang="ru-RU" sz="2400">
              <a:solidFill>
                <a:schemeClr val="tx1"/>
              </a:solidFill>
              <a:latin typeface="Arial" panose="020B0604020202020204" pitchFamily="34" charset="0"/>
            </a:endParaRPr>
          </a:p>
          <a:p>
            <a:pPr>
              <a:spcBef>
                <a:spcPct val="0"/>
              </a:spcBef>
              <a:buFontTx/>
              <a:buNone/>
            </a:pPr>
            <a:r>
              <a:rPr lang="ru-RU" sz="2400">
                <a:solidFill>
                  <a:srgbClr val="000000"/>
                </a:solidFill>
                <a:latin typeface="Arial" panose="020B0604020202020204" pitchFamily="34" charset="0"/>
                <a:cs typeface="Times New Roman" panose="02020603050405020304" pitchFamily="18" charset="0"/>
              </a:rPr>
              <a:t>Ты вдохни, надуй живот.</a:t>
            </a:r>
            <a:endParaRPr lang="ru-RU" sz="2400">
              <a:solidFill>
                <a:schemeClr val="tx1"/>
              </a:solidFill>
              <a:latin typeface="Arial" panose="020B0604020202020204" pitchFamily="34" charset="0"/>
            </a:endParaRPr>
          </a:p>
          <a:p>
            <a:pPr>
              <a:spcBef>
                <a:spcPct val="0"/>
              </a:spcBef>
              <a:buFontTx/>
              <a:buNone/>
            </a:pPr>
            <a:r>
              <a:rPr lang="ru-RU" sz="2400">
                <a:solidFill>
                  <a:srgbClr val="000000"/>
                </a:solidFill>
                <a:latin typeface="Arial" panose="020B0604020202020204" pitchFamily="34" charset="0"/>
                <a:cs typeface="Times New Roman" panose="02020603050405020304" pitchFamily="18" charset="0"/>
              </a:rPr>
              <a:t>А теперь ты выдыхай                     </a:t>
            </a:r>
            <a:endParaRPr lang="ru-RU" sz="2400">
              <a:solidFill>
                <a:schemeClr val="tx1"/>
              </a:solidFill>
              <a:latin typeface="Arial" panose="020B0604020202020204" pitchFamily="34" charset="0"/>
            </a:endParaRPr>
          </a:p>
          <a:p>
            <a:pPr>
              <a:spcBef>
                <a:spcPct val="0"/>
              </a:spcBef>
              <a:buFontTx/>
              <a:buNone/>
            </a:pPr>
            <a:r>
              <a:rPr lang="ru-RU" sz="2400">
                <a:solidFill>
                  <a:srgbClr val="000000"/>
                </a:solidFill>
                <a:latin typeface="Arial" panose="020B0604020202020204" pitchFamily="34" charset="0"/>
                <a:cs typeface="Times New Roman" panose="02020603050405020304" pitchFamily="18" charset="0"/>
              </a:rPr>
              <a:t>И кораблик продвигай.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2000" fill="hold"/>
                                        <p:tgtEl>
                                          <p:spTgt spid="368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7" descr="C:\Users\Светлана\Pictures\снеж.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4437063"/>
            <a:ext cx="1257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3" descr="C:\Users\Светлана\Pictures\снеж.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5300663"/>
            <a:ext cx="1257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4" descr="C:\Users\Светлана\Pictures\снеж.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149725"/>
            <a:ext cx="1257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descr="C:\Users\Светлана\Pictures\снеж.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3573463"/>
            <a:ext cx="12573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Содержимое 2"/>
          <p:cNvSpPr>
            <a:spLocks noGrp="1"/>
          </p:cNvSpPr>
          <p:nvPr>
            <p:ph idx="1"/>
          </p:nvPr>
        </p:nvSpPr>
        <p:spPr>
          <a:xfrm>
            <a:off x="642938" y="428625"/>
            <a:ext cx="8229600" cy="2640013"/>
          </a:xfrm>
        </p:spPr>
        <p:txBody>
          <a:bodyPr/>
          <a:lstStyle/>
          <a:p>
            <a:pPr>
              <a:buFontTx/>
              <a:buNone/>
            </a:pPr>
            <a:r>
              <a:rPr lang="ru-RU" smtClean="0">
                <a:solidFill>
                  <a:schemeClr val="hlink"/>
                </a:solidFill>
              </a:rPr>
              <a:t>Упражнение </a:t>
            </a:r>
            <a:r>
              <a:rPr lang="ru-RU" b="1" smtClean="0">
                <a:solidFill>
                  <a:schemeClr val="hlink"/>
                </a:solidFill>
              </a:rPr>
              <a:t>«Снежинки летят»</a:t>
            </a:r>
            <a:r>
              <a:rPr lang="ru-RU" b="1" smtClean="0">
                <a:solidFill>
                  <a:srgbClr val="FF0000"/>
                </a:solidFill>
              </a:rPr>
              <a:t> </a:t>
            </a:r>
            <a:r>
              <a:rPr lang="ru-RU" sz="2000" b="1" smtClean="0">
                <a:solidFill>
                  <a:srgbClr val="FF0000"/>
                </a:solidFill>
              </a:rPr>
              <a:t> </a:t>
            </a:r>
          </a:p>
          <a:p>
            <a:pPr>
              <a:buFontTx/>
              <a:buNone/>
            </a:pPr>
            <a:r>
              <a:rPr lang="ru-RU" smtClean="0"/>
              <a:t>     На ниточки прикрепляются легкие кусочки ваты или вырезанные из тонкой бумаги снежинки. Детям предлагается длительно подуть на них по сигналу «снежинки летят».</a:t>
            </a:r>
            <a:endParaRPr lang="ru-RU"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0" fill="hold"/>
                                        <p:tgtEl>
                                          <p:spTgt spid="37890"/>
                                        </p:tgtEl>
                                        <p:attrNameLst>
                                          <p:attrName>ppt_x</p:attrName>
                                        </p:attrNameLst>
                                      </p:cBhvr>
                                      <p:tavLst>
                                        <p:tav tm="0">
                                          <p:val>
                                            <p:strVal val="#ppt_x"/>
                                          </p:val>
                                        </p:tav>
                                        <p:tav tm="100000">
                                          <p:val>
                                            <p:strVal val="#ppt_x"/>
                                          </p:val>
                                        </p:tav>
                                      </p:tavLst>
                                    </p:anim>
                                    <p:anim calcmode="lin" valueType="num">
                                      <p:cBhvr additive="base">
                                        <p:cTn id="8" dur="5000" fill="hold"/>
                                        <p:tgtEl>
                                          <p:spTgt spid="37890"/>
                                        </p:tgtEl>
                                        <p:attrNameLst>
                                          <p:attrName>ppt_y</p:attrName>
                                        </p:attrNameLst>
                                      </p:cBhvr>
                                      <p:tavLst>
                                        <p:tav tm="0">
                                          <p:val>
                                            <p:strVal val="0-#ppt_h/2"/>
                                          </p:val>
                                        </p:tav>
                                        <p:tav tm="100000">
                                          <p:val>
                                            <p:strVal val="#ppt_y"/>
                                          </p:val>
                                        </p:tav>
                                      </p:tavLst>
                                    </p:anim>
                                  </p:childTnLst>
                                </p:cTn>
                              </p:par>
                              <p:par>
                                <p:cTn id="9" presetID="7" presetClass="entr" presetSubtype="1" fill="hold" nodeType="withEffect">
                                  <p:stCondLst>
                                    <p:cond delay="0"/>
                                  </p:stCondLst>
                                  <p:childTnLst>
                                    <p:set>
                                      <p:cBhvr>
                                        <p:cTn id="10" dur="1" fill="hold">
                                          <p:stCondLst>
                                            <p:cond delay="0"/>
                                          </p:stCondLst>
                                        </p:cTn>
                                        <p:tgtEl>
                                          <p:spTgt spid="37892"/>
                                        </p:tgtEl>
                                        <p:attrNameLst>
                                          <p:attrName>style.visibility</p:attrName>
                                        </p:attrNameLst>
                                      </p:cBhvr>
                                      <p:to>
                                        <p:strVal val="visible"/>
                                      </p:to>
                                    </p:set>
                                    <p:anim calcmode="lin" valueType="num">
                                      <p:cBhvr additive="base">
                                        <p:cTn id="11" dur="5000" fill="hold"/>
                                        <p:tgtEl>
                                          <p:spTgt spid="37892"/>
                                        </p:tgtEl>
                                        <p:attrNameLst>
                                          <p:attrName>ppt_x</p:attrName>
                                        </p:attrNameLst>
                                      </p:cBhvr>
                                      <p:tavLst>
                                        <p:tav tm="0">
                                          <p:val>
                                            <p:strVal val="#ppt_x"/>
                                          </p:val>
                                        </p:tav>
                                        <p:tav tm="100000">
                                          <p:val>
                                            <p:strVal val="#ppt_x"/>
                                          </p:val>
                                        </p:tav>
                                      </p:tavLst>
                                    </p:anim>
                                    <p:anim calcmode="lin" valueType="num">
                                      <p:cBhvr additive="base">
                                        <p:cTn id="12" dur="5000" fill="hold"/>
                                        <p:tgtEl>
                                          <p:spTgt spid="37892"/>
                                        </p:tgtEl>
                                        <p:attrNameLst>
                                          <p:attrName>ppt_y</p:attrName>
                                        </p:attrNameLst>
                                      </p:cBhvr>
                                      <p:tavLst>
                                        <p:tav tm="0">
                                          <p:val>
                                            <p:strVal val="0-#ppt_h/2"/>
                                          </p:val>
                                        </p:tav>
                                        <p:tav tm="100000">
                                          <p:val>
                                            <p:strVal val="#ppt_y"/>
                                          </p:val>
                                        </p:tav>
                                      </p:tavLst>
                                    </p:anim>
                                  </p:childTnLst>
                                </p:cTn>
                              </p:par>
                              <p:par>
                                <p:cTn id="13" presetID="7" presetClass="entr" presetSubtype="1" fill="hold" nodeType="withEffect">
                                  <p:stCondLst>
                                    <p:cond delay="0"/>
                                  </p:stCondLst>
                                  <p:childTnLst>
                                    <p:set>
                                      <p:cBhvr>
                                        <p:cTn id="14" dur="1" fill="hold">
                                          <p:stCondLst>
                                            <p:cond delay="0"/>
                                          </p:stCondLst>
                                        </p:cTn>
                                        <p:tgtEl>
                                          <p:spTgt spid="37894"/>
                                        </p:tgtEl>
                                        <p:attrNameLst>
                                          <p:attrName>style.visibility</p:attrName>
                                        </p:attrNameLst>
                                      </p:cBhvr>
                                      <p:to>
                                        <p:strVal val="visible"/>
                                      </p:to>
                                    </p:set>
                                    <p:anim calcmode="lin" valueType="num">
                                      <p:cBhvr additive="base">
                                        <p:cTn id="15" dur="5000" fill="hold"/>
                                        <p:tgtEl>
                                          <p:spTgt spid="37894"/>
                                        </p:tgtEl>
                                        <p:attrNameLst>
                                          <p:attrName>ppt_x</p:attrName>
                                        </p:attrNameLst>
                                      </p:cBhvr>
                                      <p:tavLst>
                                        <p:tav tm="0">
                                          <p:val>
                                            <p:strVal val="#ppt_x"/>
                                          </p:val>
                                        </p:tav>
                                        <p:tav tm="100000">
                                          <p:val>
                                            <p:strVal val="#ppt_x"/>
                                          </p:val>
                                        </p:tav>
                                      </p:tavLst>
                                    </p:anim>
                                    <p:anim calcmode="lin" valueType="num">
                                      <p:cBhvr additive="base">
                                        <p:cTn id="16" dur="5000" fill="hold"/>
                                        <p:tgtEl>
                                          <p:spTgt spid="37894"/>
                                        </p:tgtEl>
                                        <p:attrNameLst>
                                          <p:attrName>ppt_y</p:attrName>
                                        </p:attrNameLst>
                                      </p:cBhvr>
                                      <p:tavLst>
                                        <p:tav tm="0">
                                          <p:val>
                                            <p:strVal val="0-#ppt_h/2"/>
                                          </p:val>
                                        </p:tav>
                                        <p:tav tm="100000">
                                          <p:val>
                                            <p:strVal val="#ppt_y"/>
                                          </p:val>
                                        </p:tav>
                                      </p:tavLst>
                                    </p:anim>
                                  </p:childTnLst>
                                </p:cTn>
                              </p:par>
                              <p:par>
                                <p:cTn id="17" presetID="7" presetClass="entr" presetSubtype="1" fill="hold" nodeType="withEffect">
                                  <p:stCondLst>
                                    <p:cond delay="0"/>
                                  </p:stCondLst>
                                  <p:childTnLst>
                                    <p:set>
                                      <p:cBhvr>
                                        <p:cTn id="18" dur="1" fill="hold">
                                          <p:stCondLst>
                                            <p:cond delay="0"/>
                                          </p:stCondLst>
                                        </p:cTn>
                                        <p:tgtEl>
                                          <p:spTgt spid="37895"/>
                                        </p:tgtEl>
                                        <p:attrNameLst>
                                          <p:attrName>style.visibility</p:attrName>
                                        </p:attrNameLst>
                                      </p:cBhvr>
                                      <p:to>
                                        <p:strVal val="visible"/>
                                      </p:to>
                                    </p:set>
                                    <p:anim calcmode="lin" valueType="num">
                                      <p:cBhvr additive="base">
                                        <p:cTn id="19" dur="5000" fill="hold"/>
                                        <p:tgtEl>
                                          <p:spTgt spid="37895"/>
                                        </p:tgtEl>
                                        <p:attrNameLst>
                                          <p:attrName>ppt_x</p:attrName>
                                        </p:attrNameLst>
                                      </p:cBhvr>
                                      <p:tavLst>
                                        <p:tav tm="0">
                                          <p:val>
                                            <p:strVal val="#ppt_x"/>
                                          </p:val>
                                        </p:tav>
                                        <p:tav tm="100000">
                                          <p:val>
                                            <p:strVal val="#ppt_x"/>
                                          </p:val>
                                        </p:tav>
                                      </p:tavLst>
                                    </p:anim>
                                    <p:anim calcmode="lin" valueType="num">
                                      <p:cBhvr additive="base">
                                        <p:cTn id="20" dur="5000" fill="hold"/>
                                        <p:tgtEl>
                                          <p:spTgt spid="3789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p:cNvSpPr>
          <p:nvPr>
            <p:ph idx="1"/>
          </p:nvPr>
        </p:nvSpPr>
        <p:spPr>
          <a:xfrm>
            <a:off x="457200" y="260350"/>
            <a:ext cx="8229600" cy="5865813"/>
          </a:xfrm>
        </p:spPr>
        <p:txBody>
          <a:bodyPr>
            <a:normAutofit/>
          </a:bodyPr>
          <a:lstStyle/>
          <a:p>
            <a:pPr algn="ctr">
              <a:lnSpc>
                <a:spcPct val="80000"/>
              </a:lnSpc>
              <a:buFontTx/>
              <a:buNone/>
            </a:pPr>
            <a:r>
              <a:rPr lang="ru-RU" sz="2400" b="1" smtClean="0"/>
              <a:t>III этап.</a:t>
            </a:r>
          </a:p>
          <a:p>
            <a:pPr>
              <a:lnSpc>
                <a:spcPct val="80000"/>
              </a:lnSpc>
              <a:buFontTx/>
              <a:buNone/>
            </a:pPr>
            <a:r>
              <a:rPr lang="ru-RU" sz="2400" b="1" smtClean="0"/>
              <a:t>    Цель:</a:t>
            </a:r>
            <a:r>
              <a:rPr lang="ru-RU" sz="2400" smtClean="0"/>
              <a:t> развитие фонационного (озвученного) выдоха.</a:t>
            </a:r>
          </a:p>
          <a:p>
            <a:pPr>
              <a:lnSpc>
                <a:spcPct val="80000"/>
              </a:lnSpc>
              <a:buFontTx/>
              <a:buNone/>
            </a:pPr>
            <a:r>
              <a:rPr lang="ru-RU" sz="2400" smtClean="0"/>
              <a:t>     Внимание детей направляется на звучание голоса в процессе выдоха.</a:t>
            </a:r>
          </a:p>
          <a:p>
            <a:pPr>
              <a:lnSpc>
                <a:spcPct val="80000"/>
              </a:lnSpc>
              <a:buFontTx/>
              <a:buNone/>
            </a:pPr>
            <a:r>
              <a:rPr lang="ru-RU" sz="2400" smtClean="0"/>
              <a:t>     На этом этапе дети знакомятся со звуковыми дыхательными играми. Ребенок тянет без голоса или с голосом звуки на выдохе, максимально долго. Сначала тянутся гласные звуки, с изменением силы голоса, с разной интонацией. Затем - согласные звуки. Сначала выдох делается на глухих проторных согласных: "Ф", "С", "Ш", "Х". Для упражнений берутся только те звуки, которые ребенок правильно произносит. Продолжительность выдоха регулируется самим ребенком.</a:t>
            </a:r>
          </a:p>
          <a:p>
            <a:pPr>
              <a:lnSpc>
                <a:spcPct val="80000"/>
              </a:lnSpc>
              <a:buFontTx/>
              <a:buNone/>
            </a:pPr>
            <a:r>
              <a:rPr lang="ru-RU" sz="2400" smtClean="0"/>
              <a:t>    Рекомендуемые игры и упражнения</a:t>
            </a:r>
            <a:r>
              <a:rPr lang="ru-RU" sz="2400" b="1" i="1" smtClean="0"/>
              <a:t>: "Лесная азбука", "Дует ветерок", "Комар", "Жуки", "Рычалка", "Мычалка", "Дирижер", "Варим кашу", "Семафор"</a:t>
            </a:r>
            <a:r>
              <a:rPr lang="ru-RU" sz="2400" smtClean="0"/>
              <a:t> и другие.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idx="1"/>
          </p:nvPr>
        </p:nvSpPr>
        <p:spPr>
          <a:xfrm>
            <a:off x="0" y="333375"/>
            <a:ext cx="8686800" cy="6191250"/>
          </a:xfrm>
        </p:spPr>
        <p:txBody>
          <a:bodyPr/>
          <a:lstStyle/>
          <a:p>
            <a:pPr algn="ctr">
              <a:buFontTx/>
              <a:buNone/>
            </a:pPr>
            <a:r>
              <a:rPr lang="ru-RU" b="1" smtClean="0">
                <a:solidFill>
                  <a:srgbClr val="AA1408"/>
                </a:solidFill>
              </a:rPr>
              <a:t>Игра "Обезьянка".</a:t>
            </a:r>
            <a:r>
              <a:rPr lang="ru-RU" smtClean="0"/>
              <a:t> </a:t>
            </a:r>
          </a:p>
          <a:p>
            <a:pPr>
              <a:buFontTx/>
              <a:buNone/>
            </a:pPr>
            <a:r>
              <a:rPr lang="ru-RU" smtClean="0"/>
              <a:t>   Проводится перед зеркалом. Взрослый говорит детям: "Представьте, что на вас смотрит обезьянка и все за вами повторяет". Можно мимикой изобразить радость, удивление, обиду и произносить на выдохе гласные звуки: </a:t>
            </a:r>
          </a:p>
          <a:p>
            <a:pPr>
              <a:buFontTx/>
              <a:buNone/>
            </a:pPr>
            <a:r>
              <a:rPr lang="ru-RU" smtClean="0"/>
              <a:t>                    "О" - удивились;              </a:t>
            </a:r>
          </a:p>
          <a:p>
            <a:pPr>
              <a:buFontTx/>
              <a:buNone/>
            </a:pPr>
            <a:r>
              <a:rPr lang="ru-RU" smtClean="0"/>
              <a:t>                    "У" - обиделись; </a:t>
            </a:r>
          </a:p>
          <a:p>
            <a:pPr>
              <a:buFontTx/>
              <a:buNone/>
            </a:pPr>
            <a:r>
              <a:rPr lang="ru-RU" smtClean="0"/>
              <a:t>                    "А" – обрадовались.</a:t>
            </a:r>
          </a:p>
          <a:p>
            <a:pPr>
              <a:buFontTx/>
              <a:buNone/>
            </a:pPr>
            <a:endParaRPr 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p:cNvSpPr>
          <p:nvPr>
            <p:ph idx="1"/>
          </p:nvPr>
        </p:nvSpPr>
        <p:spPr>
          <a:xfrm>
            <a:off x="457200" y="333375"/>
            <a:ext cx="8229600" cy="5792788"/>
          </a:xfrm>
        </p:spPr>
        <p:txBody>
          <a:bodyPr/>
          <a:lstStyle/>
          <a:p>
            <a:pPr algn="ctr">
              <a:lnSpc>
                <a:spcPct val="80000"/>
              </a:lnSpc>
              <a:buFontTx/>
              <a:buNone/>
            </a:pPr>
            <a:r>
              <a:rPr lang="ru-RU" sz="2800" b="1" smtClean="0"/>
              <a:t>IV этап.</a:t>
            </a:r>
          </a:p>
          <a:p>
            <a:pPr>
              <a:lnSpc>
                <a:spcPct val="80000"/>
              </a:lnSpc>
              <a:buFontTx/>
              <a:buNone/>
            </a:pPr>
            <a:r>
              <a:rPr lang="ru-RU" sz="2800" b="1" smtClean="0"/>
              <a:t>   Цель:</a:t>
            </a:r>
            <a:r>
              <a:rPr lang="ru-RU" sz="2800" smtClean="0"/>
              <a:t> развитие речевого дыхания.</a:t>
            </a:r>
          </a:p>
          <a:p>
            <a:pPr>
              <a:lnSpc>
                <a:spcPct val="80000"/>
              </a:lnSpc>
              <a:buFontTx/>
              <a:buNone/>
            </a:pPr>
            <a:r>
              <a:rPr lang="ru-RU" sz="2800" smtClean="0"/>
              <a:t>    Этот этап является базовым в логопедической работе по планированию и формированию речевого высказывания. Дети сначала обучаются в процессе выдоха произносить слоги и отдельные слова, затем фразы из двух, а далее из трех-, четырех слов, поговорки и скороговорки.</a:t>
            </a:r>
          </a:p>
          <a:p>
            <a:pPr>
              <a:lnSpc>
                <a:spcPct val="80000"/>
              </a:lnSpc>
              <a:buFontTx/>
              <a:buNone/>
            </a:pPr>
            <a:r>
              <a:rPr lang="ru-RU" sz="2800" smtClean="0"/>
              <a:t>   Рекомендуемые звуковые речевые игры: </a:t>
            </a:r>
            <a:r>
              <a:rPr lang="ru-RU" sz="2800" b="1" i="1" smtClean="0"/>
              <a:t>"Дразнилка", "Изобрази животное - сочетание речи с движением, "Эхо"</a:t>
            </a:r>
          </a:p>
          <a:p>
            <a:pPr>
              <a:lnSpc>
                <a:spcPct val="80000"/>
              </a:lnSpc>
              <a:buFontTx/>
              <a:buNone/>
            </a:pPr>
            <a:r>
              <a:rPr lang="ru-RU" sz="2800" smtClean="0"/>
              <a:t>   и другие.</a:t>
            </a:r>
          </a:p>
          <a:p>
            <a:pPr>
              <a:lnSpc>
                <a:spcPct val="80000"/>
              </a:lnSpc>
              <a:buFontTx/>
              <a:buNone/>
            </a:pPr>
            <a:endParaRPr lang="ru-RU"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idx="1"/>
          </p:nvPr>
        </p:nvSpPr>
        <p:spPr>
          <a:xfrm>
            <a:off x="457200" y="404813"/>
            <a:ext cx="8229600" cy="5721350"/>
          </a:xfrm>
        </p:spPr>
        <p:txBody>
          <a:bodyPr/>
          <a:lstStyle/>
          <a:p>
            <a:pPr algn="ctr">
              <a:buFontTx/>
              <a:buNone/>
            </a:pPr>
            <a:r>
              <a:rPr lang="ru-RU" sz="2800" b="1" smtClean="0">
                <a:solidFill>
                  <a:srgbClr val="AA1408"/>
                </a:solidFill>
              </a:rPr>
              <a:t>"Эхо".</a:t>
            </a:r>
            <a:endParaRPr lang="ru-RU" sz="2800" smtClean="0">
              <a:solidFill>
                <a:srgbClr val="AA1408"/>
              </a:solidFill>
            </a:endParaRPr>
          </a:p>
          <a:p>
            <a:pPr>
              <a:buFontTx/>
              <a:buNone/>
            </a:pPr>
            <a:r>
              <a:rPr lang="ru-RU" sz="2800" smtClean="0"/>
              <a:t>    </a:t>
            </a:r>
            <a:r>
              <a:rPr lang="ru-RU" sz="2800" b="1" smtClean="0"/>
              <a:t>Цель:</a:t>
            </a:r>
            <a:r>
              <a:rPr lang="ru-RU" sz="2800" smtClean="0"/>
              <a:t> развивать речевое дыхание через произнесение на выдохе звуков, слогов, слов.</a:t>
            </a:r>
          </a:p>
          <a:p>
            <a:pPr>
              <a:buFontTx/>
              <a:buNone/>
            </a:pPr>
            <a:r>
              <a:rPr lang="ru-RU" sz="2800" smtClean="0"/>
              <a:t>    Дети делятся на две команды и встают в два ряда лицом друг к другу. Одна группа детей громко произносит звук (слог, слово), а другая повторяет его тихо. </a:t>
            </a:r>
          </a:p>
          <a:p>
            <a:pPr>
              <a:buFontTx/>
              <a:buNone/>
            </a:pPr>
            <a:r>
              <a:rPr lang="ru-RU" sz="2800" smtClean="0"/>
              <a:t>   Рекомендуется употреблять гласные звуки и их сочетания, открытые слоги, двух- и трехсложные слова без стечения согласных: "А", "АУ", "МАМА", "КУБИКИ".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p:cNvSpPr>
          <p:nvPr>
            <p:ph idx="1"/>
          </p:nvPr>
        </p:nvSpPr>
        <p:spPr>
          <a:xfrm>
            <a:off x="457200" y="260350"/>
            <a:ext cx="8229600" cy="5865813"/>
          </a:xfrm>
        </p:spPr>
        <p:txBody>
          <a:bodyPr/>
          <a:lstStyle/>
          <a:p>
            <a:pPr algn="ctr">
              <a:buFontTx/>
              <a:buNone/>
            </a:pPr>
            <a:r>
              <a:rPr lang="ru-RU" b="1" smtClean="0"/>
              <a:t>V этап.</a:t>
            </a:r>
          </a:p>
          <a:p>
            <a:pPr>
              <a:buFontTx/>
              <a:buNone/>
            </a:pPr>
            <a:r>
              <a:rPr lang="ru-RU" b="1" smtClean="0"/>
              <a:t>   Цель:</a:t>
            </a:r>
            <a:r>
              <a:rPr lang="ru-RU" smtClean="0"/>
              <a:t> тренировка речевого дыхания в процессе произнесения текста.</a:t>
            </a:r>
          </a:p>
          <a:p>
            <a:pPr>
              <a:buFontTx/>
              <a:buNone/>
            </a:pPr>
            <a:r>
              <a:rPr lang="ru-RU" smtClean="0"/>
              <a:t>   Как звукоречевая гимнастика используется произнесение на выдохе стихотворных строк в сочетании с движением, пение песен. </a:t>
            </a:r>
          </a:p>
          <a:p>
            <a:pPr>
              <a:buFontTx/>
              <a:buNone/>
            </a:pPr>
            <a:r>
              <a:rPr lang="ru-RU" smtClean="0"/>
              <a:t>   Рекомендуемые игры: </a:t>
            </a:r>
            <a:r>
              <a:rPr lang="ru-RU" b="1" i="1" smtClean="0"/>
              <a:t>"Поезд", "Полет на шарике", "Веселые    движения", "Потягушеньки"</a:t>
            </a:r>
            <a:r>
              <a:rPr lang="ru-RU"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Содержимое 2"/>
          <p:cNvSpPr>
            <a:spLocks noGrp="1"/>
          </p:cNvSpPr>
          <p:nvPr>
            <p:ph idx="1"/>
          </p:nvPr>
        </p:nvSpPr>
        <p:spPr>
          <a:xfrm>
            <a:off x="467544" y="548680"/>
            <a:ext cx="8316913" cy="6524625"/>
          </a:xfrm>
        </p:spPr>
        <p:txBody>
          <a:bodyPr/>
          <a:lstStyle/>
          <a:p>
            <a:pPr eaLnBrk="1" hangingPunct="1">
              <a:buFontTx/>
              <a:buNone/>
            </a:pPr>
            <a:r>
              <a:rPr lang="ru-RU" sz="2400" dirty="0" smtClean="0"/>
              <a:t>                  </a:t>
            </a:r>
            <a:r>
              <a:rPr lang="ru-RU" sz="2400" b="1" dirty="0" smtClean="0">
                <a:solidFill>
                  <a:srgbClr val="318146"/>
                </a:solidFill>
              </a:rPr>
              <a:t>Основа любого звука это дыхание.</a:t>
            </a:r>
            <a:r>
              <a:rPr lang="ru-RU" sz="2400" dirty="0" smtClean="0"/>
              <a:t> </a:t>
            </a:r>
          </a:p>
          <a:p>
            <a:pPr eaLnBrk="1" hangingPunct="1">
              <a:buFontTx/>
              <a:buNone/>
            </a:pPr>
            <a:r>
              <a:rPr lang="ru-RU" sz="2400" dirty="0" smtClean="0"/>
              <a:t>     </a:t>
            </a:r>
            <a:endParaRPr lang="en-US" sz="2400" dirty="0" smtClean="0"/>
          </a:p>
          <a:p>
            <a:pPr eaLnBrk="1" hangingPunct="1">
              <a:buFontTx/>
              <a:buNone/>
            </a:pPr>
            <a:r>
              <a:rPr lang="ru-RU" sz="2400" dirty="0" smtClean="0">
                <a:solidFill>
                  <a:schemeClr val="folHlink"/>
                </a:solidFill>
              </a:rPr>
              <a:t>Можно </a:t>
            </a:r>
            <a:r>
              <a:rPr lang="ru-RU" sz="2400" dirty="0" smtClean="0">
                <a:solidFill>
                  <a:schemeClr val="folHlink"/>
                </a:solidFill>
              </a:rPr>
              <a:t>даже сказать, что голос – это озвученное дыхание.</a:t>
            </a:r>
          </a:p>
          <a:p>
            <a:pPr eaLnBrk="1" hangingPunct="1">
              <a:buFontTx/>
              <a:buNone/>
            </a:pPr>
            <a:r>
              <a:rPr lang="ru-RU" sz="2400" dirty="0" smtClean="0"/>
              <a:t>            </a:t>
            </a:r>
            <a:r>
              <a:rPr lang="ru-RU" sz="2400" dirty="0" smtClean="0">
                <a:solidFill>
                  <a:schemeClr val="folHlink"/>
                </a:solidFill>
              </a:rPr>
              <a:t>Конечно, звуки речи, просодемы образуются при известном положении артикуляционных органов, но при непременном условии: через артикуляционные органы должна проходить струя воздуха, идущая из легких. Струя воздуха предназначена прежде всего для дыхания; значит, ребенок должен научиться одновременно и дышать, и говорить. В норме, у ребенка одновременно с развитием речи вырабатывается правильное речевое дыхание.</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p:cNvSpPr>
          <p:nvPr>
            <p:ph idx="1"/>
          </p:nvPr>
        </p:nvSpPr>
        <p:spPr>
          <a:xfrm>
            <a:off x="179388" y="188913"/>
            <a:ext cx="8964612" cy="5937250"/>
          </a:xfrm>
        </p:spPr>
        <p:txBody>
          <a:bodyPr>
            <a:normAutofit/>
          </a:bodyPr>
          <a:lstStyle/>
          <a:p>
            <a:pPr algn="ctr">
              <a:buFontTx/>
              <a:buNone/>
            </a:pPr>
            <a:r>
              <a:rPr lang="ru-RU" sz="2800" b="1" smtClean="0"/>
              <a:t>  </a:t>
            </a:r>
            <a:r>
              <a:rPr lang="ru-RU" sz="2800" b="1" smtClean="0">
                <a:solidFill>
                  <a:srgbClr val="AA1408"/>
                </a:solidFill>
              </a:rPr>
              <a:t>"Веселые движения".</a:t>
            </a:r>
            <a:endParaRPr lang="ru-RU" sz="2800" smtClean="0">
              <a:solidFill>
                <a:srgbClr val="AA1408"/>
              </a:solidFill>
            </a:endParaRPr>
          </a:p>
          <a:p>
            <a:pPr>
              <a:buFontTx/>
              <a:buNone/>
            </a:pPr>
            <a:r>
              <a:rPr lang="ru-RU" sz="2800" smtClean="0"/>
              <a:t>    </a:t>
            </a:r>
            <a:r>
              <a:rPr lang="ru-RU" sz="2800" b="1" smtClean="0"/>
              <a:t>Цель:</a:t>
            </a:r>
            <a:r>
              <a:rPr lang="ru-RU" sz="2800" smtClean="0"/>
              <a:t> развивать речевое дыхание в процессе произнесения стихотворных строк, умение сочетать речь с движениями.</a:t>
            </a:r>
            <a:endParaRPr lang="ru-RU" sz="2800" i="1" smtClean="0"/>
          </a:p>
          <a:p>
            <a:pPr>
              <a:buFontTx/>
              <a:buNone/>
            </a:pPr>
            <a:r>
              <a:rPr lang="ru-RU" sz="2800" b="1" i="1" smtClean="0"/>
              <a:t>   Я люблю играть в футбол,</a:t>
            </a:r>
          </a:p>
          <a:p>
            <a:pPr>
              <a:buFontTx/>
              <a:buNone/>
            </a:pPr>
            <a:r>
              <a:rPr lang="ru-RU" sz="2800" b="1" i="1" smtClean="0"/>
              <a:t>   Забивать в ворота гол.</a:t>
            </a:r>
            <a:r>
              <a:rPr lang="ru-RU" sz="2400" smtClean="0"/>
              <a:t>(</a:t>
            </a:r>
            <a:r>
              <a:rPr lang="ru-RU" sz="2000" smtClean="0"/>
              <a:t>Имитация удара ногой по мячу).</a:t>
            </a:r>
            <a:endParaRPr lang="ru-RU" sz="2000" i="1" smtClean="0"/>
          </a:p>
          <a:p>
            <a:pPr>
              <a:buFontTx/>
              <a:buNone/>
            </a:pPr>
            <a:r>
              <a:rPr lang="ru-RU" sz="2000" b="1" i="1" smtClean="0"/>
              <a:t>   </a:t>
            </a:r>
            <a:r>
              <a:rPr lang="ru-RU" sz="2800" b="1" i="1" smtClean="0"/>
              <a:t>Я играю в баскетбол,</a:t>
            </a:r>
            <a:r>
              <a:rPr lang="ru-RU" sz="2000" i="1" smtClean="0"/>
              <a:t> </a:t>
            </a:r>
            <a:r>
              <a:rPr lang="ru-RU" sz="2000" smtClean="0"/>
              <a:t>(Имитация броска мяча в кольцо).</a:t>
            </a:r>
            <a:endParaRPr lang="ru-RU" sz="2000" i="1" smtClean="0"/>
          </a:p>
          <a:p>
            <a:pPr>
              <a:buFontTx/>
              <a:buNone/>
            </a:pPr>
            <a:r>
              <a:rPr lang="ru-RU" sz="2800" b="1" i="1" smtClean="0"/>
              <a:t>   И, конечно, в волейбол.</a:t>
            </a:r>
            <a:r>
              <a:rPr lang="ru-RU" sz="2800" i="1" smtClean="0"/>
              <a:t> </a:t>
            </a:r>
            <a:r>
              <a:rPr lang="ru-RU" sz="2000" smtClean="0"/>
              <a:t>(Имитация паса в волейбол).</a:t>
            </a:r>
          </a:p>
          <a:p>
            <a:pPr>
              <a:buFontTx/>
              <a:buNone/>
            </a:pPr>
            <a:r>
              <a:rPr lang="ru-RU" sz="2800" smtClean="0"/>
              <a:t>     </a:t>
            </a:r>
            <a:r>
              <a:rPr lang="ru-RU" sz="2800" b="1" i="1" smtClean="0"/>
              <a:t>Методические указания</a:t>
            </a:r>
            <a:r>
              <a:rPr lang="ru-RU" sz="2800" smtClean="0"/>
              <a:t>. </a:t>
            </a:r>
          </a:p>
          <a:p>
            <a:pPr>
              <a:buFontTx/>
              <a:buNone/>
            </a:pPr>
            <a:r>
              <a:rPr lang="ru-RU" sz="2800" smtClean="0"/>
              <a:t>   Каждая стихотворная строка произносится на выдохе, перед произнесением следующей строки делается вдох.</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bwMode="auto">
          <a:xfrm>
            <a:off x="539750" y="188913"/>
            <a:ext cx="8229600" cy="2087562"/>
          </a:xfrm>
          <a:noFill/>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algn="ctr"/>
            <a:r>
              <a:rPr lang="ru-RU" sz="4000" b="1" dirty="0" smtClean="0">
                <a:effectLst/>
              </a:rPr>
              <a:t> Работа над своим голосом –</a:t>
            </a:r>
            <a:br>
              <a:rPr lang="ru-RU" sz="4000" b="1" dirty="0" smtClean="0">
                <a:effectLst/>
              </a:rPr>
            </a:br>
            <a:r>
              <a:rPr lang="ru-RU" sz="4000" b="1" dirty="0" smtClean="0">
                <a:effectLst/>
              </a:rPr>
              <a:t> это работа над собой!</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550" y="2132856"/>
            <a:ext cx="7112000" cy="42799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457200" y="1125538"/>
            <a:ext cx="8229600" cy="5000625"/>
          </a:xfrm>
        </p:spPr>
        <p:txBody>
          <a:bodyPr/>
          <a:lstStyle/>
          <a:p>
            <a:pPr algn="ctr">
              <a:buFontTx/>
              <a:buNone/>
            </a:pPr>
            <a:r>
              <a:rPr lang="ru-RU" dirty="0" smtClean="0">
                <a:solidFill>
                  <a:srgbClr val="AA1408"/>
                </a:solidFill>
              </a:rPr>
              <a:t>Тест</a:t>
            </a:r>
          </a:p>
          <a:p>
            <a:pPr>
              <a:buFontTx/>
              <a:buNone/>
            </a:pPr>
            <a:r>
              <a:rPr lang="ru-RU" dirty="0" smtClean="0">
                <a:solidFill>
                  <a:srgbClr val="AA1408"/>
                </a:solidFill>
              </a:rPr>
              <a:t> </a:t>
            </a:r>
            <a:r>
              <a:rPr lang="en-US" dirty="0" smtClean="0">
                <a:solidFill>
                  <a:srgbClr val="AA1408"/>
                </a:solidFill>
              </a:rPr>
              <a:t>                                   </a:t>
            </a:r>
            <a:r>
              <a:rPr lang="ru-RU" dirty="0" smtClean="0">
                <a:solidFill>
                  <a:srgbClr val="AA1408"/>
                </a:solidFill>
              </a:rPr>
              <a:t>для </a:t>
            </a:r>
            <a:r>
              <a:rPr lang="ru-RU" dirty="0" smtClean="0">
                <a:solidFill>
                  <a:srgbClr val="AA1408"/>
                </a:solidFill>
              </a:rPr>
              <a:t>самоанализа состояния голоса</a:t>
            </a:r>
            <a:r>
              <a:rPr lang="ru-RU" dirty="0" smtClean="0"/>
              <a:t> </a:t>
            </a:r>
          </a:p>
          <a:p>
            <a:pPr>
              <a:buFontTx/>
              <a:buNone/>
            </a:pPr>
            <a:r>
              <a:rPr lang="ru-RU" dirty="0" smtClean="0"/>
              <a:t>(</a:t>
            </a:r>
            <a:r>
              <a:rPr lang="ru-RU" sz="2400" dirty="0" smtClean="0"/>
              <a:t>показателя его здоровья или степени нарушения)</a:t>
            </a:r>
          </a:p>
          <a:p>
            <a:pPr>
              <a:buFontTx/>
              <a:buNone/>
            </a:pPr>
            <a:r>
              <a:rPr lang="ru-RU" sz="2800" dirty="0" smtClean="0"/>
              <a:t>Этот тест содержит 20 утверждений, на </a:t>
            </a:r>
          </a:p>
          <a:p>
            <a:pPr>
              <a:buFontTx/>
              <a:buNone/>
            </a:pPr>
            <a:r>
              <a:rPr lang="ru-RU" sz="2800" dirty="0" smtClean="0"/>
              <a:t>которые следует ответить </a:t>
            </a:r>
          </a:p>
          <a:p>
            <a:pPr>
              <a:buFontTx/>
              <a:buNone/>
            </a:pPr>
            <a:r>
              <a:rPr lang="ru-RU" dirty="0" smtClean="0"/>
              <a:t>положительно (+) </a:t>
            </a:r>
            <a:endParaRPr lang="en-US" dirty="0" smtClean="0"/>
          </a:p>
          <a:p>
            <a:pPr>
              <a:buFontTx/>
              <a:buNone/>
            </a:pPr>
            <a:r>
              <a:rPr lang="ru-RU" dirty="0" smtClean="0"/>
              <a:t>или </a:t>
            </a:r>
            <a:r>
              <a:rPr lang="ru-RU" dirty="0" smtClean="0"/>
              <a:t>отрицательно (-) </a:t>
            </a:r>
          </a:p>
          <a:p>
            <a:pPr>
              <a:buFontTx/>
              <a:buNone/>
            </a:pPr>
            <a:r>
              <a:rPr lang="ru-RU" dirty="0" smtClean="0"/>
              <a:t>согласно собственным ощущениям.</a:t>
            </a:r>
          </a:p>
          <a:p>
            <a:pPr>
              <a:buFontTx/>
              <a:buNone/>
            </a:pPr>
            <a:endParaRPr lang="ru-RU"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idx="1"/>
          </p:nvPr>
        </p:nvSpPr>
        <p:spPr>
          <a:xfrm>
            <a:off x="457200" y="333375"/>
            <a:ext cx="8229600" cy="5792788"/>
          </a:xfrm>
        </p:spPr>
        <p:txBody>
          <a:bodyPr>
            <a:normAutofit/>
          </a:bodyPr>
          <a:lstStyle/>
          <a:p>
            <a:pPr>
              <a:lnSpc>
                <a:spcPct val="80000"/>
              </a:lnSpc>
            </a:pPr>
            <a:r>
              <a:rPr lang="ru-RU" sz="2400" smtClean="0"/>
              <a:t>1.Вы часто ощущаете, что Вам не хватает дыхания, когда Вы говорите.</a:t>
            </a:r>
          </a:p>
          <a:p>
            <a:pPr>
              <a:lnSpc>
                <a:spcPct val="80000"/>
              </a:lnSpc>
            </a:pPr>
            <a:r>
              <a:rPr lang="ru-RU" sz="2400" smtClean="0"/>
              <a:t>2.Вы не любите слушать свой голос в записи.</a:t>
            </a:r>
          </a:p>
          <a:p>
            <a:pPr>
              <a:lnSpc>
                <a:spcPct val="80000"/>
              </a:lnSpc>
            </a:pPr>
            <a:r>
              <a:rPr lang="ru-RU" sz="2400" smtClean="0"/>
              <a:t>3.Ваш голосовой аппарат устает от частого использования.</a:t>
            </a:r>
          </a:p>
          <a:p>
            <a:pPr>
              <a:lnSpc>
                <a:spcPct val="80000"/>
              </a:lnSpc>
            </a:pPr>
            <a:r>
              <a:rPr lang="ru-RU" sz="2400" smtClean="0"/>
              <a:t>4.Незнакомцы по телефону часто думают, что Вы моложе или старше своих лет.</a:t>
            </a:r>
          </a:p>
          <a:p>
            <a:pPr>
              <a:lnSpc>
                <a:spcPct val="80000"/>
              </a:lnSpc>
            </a:pPr>
            <a:r>
              <a:rPr lang="ru-RU" sz="2400" smtClean="0"/>
              <a:t>5.Когда Ваш голос устал, он становится глухим и слабым.</a:t>
            </a:r>
          </a:p>
          <a:p>
            <a:pPr>
              <a:lnSpc>
                <a:spcPct val="80000"/>
              </a:lnSpc>
            </a:pPr>
            <a:r>
              <a:rPr lang="ru-RU" sz="2400" smtClean="0"/>
              <a:t>6.Ваш голос утром и вечером разный.</a:t>
            </a:r>
          </a:p>
          <a:p>
            <a:pPr>
              <a:lnSpc>
                <a:spcPct val="80000"/>
              </a:lnSpc>
            </a:pPr>
            <a:r>
              <a:rPr lang="ru-RU" sz="2400" smtClean="0"/>
              <a:t>7.После того как Вы много говорите у Вас болит горло.</a:t>
            </a:r>
          </a:p>
          <a:p>
            <a:pPr>
              <a:lnSpc>
                <a:spcPct val="80000"/>
              </a:lnSpc>
            </a:pPr>
            <a:r>
              <a:rPr lang="ru-RU" sz="2400" smtClean="0"/>
              <a:t>8.В некоторых случаях Ваши собеседники Вас плохо слышат.</a:t>
            </a:r>
          </a:p>
          <a:p>
            <a:pPr>
              <a:lnSpc>
                <a:spcPct val="80000"/>
              </a:lnSpc>
            </a:pPr>
            <a:r>
              <a:rPr lang="ru-RU" sz="2400" smtClean="0"/>
              <a:t>9.Ваш голос не звучит так  хорошо, как звучал ранее.</a:t>
            </a:r>
          </a:p>
          <a:p>
            <a:pPr>
              <a:lnSpc>
                <a:spcPct val="80000"/>
              </a:lnSpc>
            </a:pPr>
            <a:r>
              <a:rPr lang="ru-RU" sz="2400" smtClean="0"/>
              <a:t>10.Ваш голос звучит слишком возбужденно.</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p:cNvSpPr>
          <p:nvPr>
            <p:ph idx="1"/>
          </p:nvPr>
        </p:nvSpPr>
        <p:spPr>
          <a:xfrm>
            <a:off x="457200" y="333375"/>
            <a:ext cx="8229600" cy="5792788"/>
          </a:xfrm>
        </p:spPr>
        <p:txBody>
          <a:bodyPr>
            <a:normAutofit/>
          </a:bodyPr>
          <a:lstStyle/>
          <a:p>
            <a:pPr>
              <a:lnSpc>
                <a:spcPct val="90000"/>
              </a:lnSpc>
            </a:pPr>
            <a:r>
              <a:rPr lang="ru-RU" sz="2400" smtClean="0"/>
              <a:t>11.Ваш голос имеет носовой оттенок.</a:t>
            </a:r>
          </a:p>
          <a:p>
            <a:pPr>
              <a:lnSpc>
                <a:spcPct val="90000"/>
              </a:lnSpc>
            </a:pPr>
            <a:r>
              <a:rPr lang="ru-RU" sz="2400" smtClean="0"/>
              <a:t>12.Иногда Ваш голос срывается.</a:t>
            </a:r>
          </a:p>
          <a:p>
            <a:pPr>
              <a:lnSpc>
                <a:spcPct val="90000"/>
              </a:lnSpc>
            </a:pPr>
            <a:r>
              <a:rPr lang="ru-RU" sz="2400" smtClean="0"/>
              <a:t>13.Вас не всегда устраивает Ваш голос.</a:t>
            </a:r>
          </a:p>
          <a:p>
            <a:pPr>
              <a:lnSpc>
                <a:spcPct val="90000"/>
              </a:lnSpc>
            </a:pPr>
            <a:r>
              <a:rPr lang="ru-RU" sz="2400" smtClean="0"/>
              <a:t>14.Вы хотели бы изменить свой голос.</a:t>
            </a:r>
          </a:p>
          <a:p>
            <a:pPr>
              <a:lnSpc>
                <a:spcPct val="90000"/>
              </a:lnSpc>
            </a:pPr>
            <a:r>
              <a:rPr lang="ru-RU" sz="2400" smtClean="0"/>
              <a:t>15.Вы говорите не своим голосом.</a:t>
            </a:r>
          </a:p>
          <a:p>
            <a:pPr>
              <a:lnSpc>
                <a:spcPct val="90000"/>
              </a:lnSpc>
            </a:pPr>
            <a:r>
              <a:rPr lang="ru-RU" sz="2400" smtClean="0"/>
              <a:t>16.Вы часто откашливаетесь.</a:t>
            </a:r>
          </a:p>
          <a:p>
            <a:pPr>
              <a:lnSpc>
                <a:spcPct val="90000"/>
              </a:lnSpc>
            </a:pPr>
            <a:r>
              <a:rPr lang="ru-RU" sz="2400" smtClean="0"/>
              <a:t>17.Люди часто неправильно понимают то, что Вы говорите.</a:t>
            </a:r>
          </a:p>
          <a:p>
            <a:pPr>
              <a:lnSpc>
                <a:spcPct val="90000"/>
              </a:lnSpc>
            </a:pPr>
            <a:r>
              <a:rPr lang="ru-RU" sz="2400" smtClean="0"/>
              <a:t>18.Незнакомцы по телефону принимают Вас за лицо противоположного пола.</a:t>
            </a:r>
          </a:p>
          <a:p>
            <a:pPr>
              <a:lnSpc>
                <a:spcPct val="90000"/>
              </a:lnSpc>
            </a:pPr>
            <a:r>
              <a:rPr lang="ru-RU" sz="2400" smtClean="0"/>
              <a:t>19.Когда у Вас аллергия или простуда Вы иногда теряете голос.</a:t>
            </a:r>
          </a:p>
          <a:p>
            <a:pPr>
              <a:lnSpc>
                <a:spcPct val="90000"/>
              </a:lnSpc>
            </a:pPr>
            <a:r>
              <a:rPr lang="ru-RU" sz="2400" smtClean="0"/>
              <a:t>20.После продолжительного разговора, Вы чувствуете сухость или першение в горле.</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a:xfrm>
            <a:off x="457200" y="274638"/>
            <a:ext cx="8229600" cy="2074862"/>
          </a:xfrm>
          <a:noFill/>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r>
              <a:rPr lang="ru-RU" sz="2400" smtClean="0">
                <a:effectLst/>
              </a:rPr>
              <a:t>Теперь, подсчитав число утвердительных ответов, можно оценить показатели здоровья собственного голоса и степень его нарушения:</a:t>
            </a:r>
          </a:p>
        </p:txBody>
      </p:sp>
      <p:sp>
        <p:nvSpPr>
          <p:cNvPr id="27651" name="Rectangle 3"/>
          <p:cNvSpPr>
            <a:spLocks noGrp="1"/>
          </p:cNvSpPr>
          <p:nvPr>
            <p:ph idx="1"/>
          </p:nvPr>
        </p:nvSpPr>
        <p:spPr>
          <a:xfrm>
            <a:off x="457200" y="2636838"/>
            <a:ext cx="8229600" cy="3489325"/>
          </a:xfrm>
        </p:spPr>
        <p:txBody>
          <a:bodyPr/>
          <a:lstStyle/>
          <a:p>
            <a:r>
              <a:rPr lang="ru-RU" smtClean="0"/>
              <a:t>0 - 2 – нет нарушений</a:t>
            </a:r>
          </a:p>
          <a:p>
            <a:r>
              <a:rPr lang="ru-RU" smtClean="0"/>
              <a:t>3 - 4  - низкая</a:t>
            </a:r>
          </a:p>
          <a:p>
            <a:r>
              <a:rPr lang="ru-RU" smtClean="0"/>
              <a:t>5 – 8  - средняя</a:t>
            </a:r>
          </a:p>
          <a:p>
            <a:r>
              <a:rPr lang="ru-RU" smtClean="0"/>
              <a:t>9 и более  - высокая</a:t>
            </a:r>
          </a:p>
          <a:p>
            <a:pPr>
              <a:buFontTx/>
              <a:buNone/>
            </a:pPr>
            <a:endParaRPr lang="ru-RU"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p:cNvSpPr>
          <p:nvPr>
            <p:ph idx="1"/>
          </p:nvPr>
        </p:nvSpPr>
        <p:spPr>
          <a:xfrm>
            <a:off x="457200" y="260350"/>
            <a:ext cx="8229600" cy="5865813"/>
          </a:xfrm>
        </p:spPr>
        <p:txBody>
          <a:bodyPr>
            <a:normAutofit/>
          </a:bodyPr>
          <a:lstStyle/>
          <a:p>
            <a:pPr algn="ctr">
              <a:lnSpc>
                <a:spcPct val="80000"/>
              </a:lnSpc>
              <a:buFontTx/>
              <a:buNone/>
            </a:pPr>
            <a:r>
              <a:rPr lang="ru-RU" sz="1800" b="1" smtClean="0">
                <a:solidFill>
                  <a:srgbClr val="AA1408"/>
                </a:solidFill>
              </a:rPr>
              <a:t>Психологические упражнения для развития голоса.</a:t>
            </a:r>
          </a:p>
          <a:p>
            <a:pPr>
              <a:lnSpc>
                <a:spcPct val="80000"/>
              </a:lnSpc>
              <a:buFontTx/>
              <a:buNone/>
            </a:pPr>
            <a:r>
              <a:rPr lang="ru-RU" sz="2000" smtClean="0"/>
              <a:t>    1. Встаньте перед зеркалом. Сделайте выдох, затем вдох и произносите каждый звук до тех пор, пока у вас хватит дыхания. Итак, вдохните и начинайте: </a:t>
            </a:r>
          </a:p>
          <a:p>
            <a:pPr>
              <a:lnSpc>
                <a:spcPct val="80000"/>
              </a:lnSpc>
            </a:pPr>
            <a:r>
              <a:rPr lang="ru-RU" sz="2000" smtClean="0"/>
              <a:t>      ииииииииии </a:t>
            </a:r>
          </a:p>
          <a:p>
            <a:pPr>
              <a:lnSpc>
                <a:spcPct val="80000"/>
              </a:lnSpc>
            </a:pPr>
            <a:r>
              <a:rPr lang="ru-RU" sz="2000" smtClean="0"/>
              <a:t>      эээээээээээ </a:t>
            </a:r>
          </a:p>
          <a:p>
            <a:pPr>
              <a:lnSpc>
                <a:spcPct val="80000"/>
              </a:lnSpc>
            </a:pPr>
            <a:r>
              <a:rPr lang="ru-RU" sz="2000" smtClean="0"/>
              <a:t>      аааааааааа </a:t>
            </a:r>
          </a:p>
          <a:p>
            <a:pPr>
              <a:lnSpc>
                <a:spcPct val="80000"/>
              </a:lnSpc>
            </a:pPr>
            <a:r>
              <a:rPr lang="ru-RU" sz="2000" smtClean="0"/>
              <a:t>      оооооооооо </a:t>
            </a:r>
          </a:p>
          <a:p>
            <a:pPr>
              <a:lnSpc>
                <a:spcPct val="80000"/>
              </a:lnSpc>
            </a:pPr>
            <a:r>
              <a:rPr lang="ru-RU" sz="2000" smtClean="0"/>
              <a:t>      ууууууууууу </a:t>
            </a:r>
          </a:p>
          <a:p>
            <a:pPr>
              <a:lnSpc>
                <a:spcPct val="80000"/>
              </a:lnSpc>
              <a:buFontTx/>
              <a:buNone/>
            </a:pPr>
            <a:r>
              <a:rPr lang="ru-RU" sz="1800" smtClean="0"/>
              <a:t>     Эта последовательность не случайна, Вы начинаете со звука самой высокой частоты - "и". Если Вы при этом положите ладонь на голову, то ощутите легкую вибрацию кожи. Это свидетельство более интенсивного кровообращения. Произнесение звука "э" активизирует область шеи и горла, Вы это можете почувствовать, приложив руки к шее. Произнесение звука "а" благотворно воздействует на область грудной клетки. При произнесении звука "о" усиливается кровоснабжение сердца, а упражнение со звуком "у" оказывает положительное воздействие на нижнюю часть живота. Произносите медленно один за другим все звуки три раза. Если Вы хотите, чтобы тембр голоса был более низким, а голос был более глубоким и выразительным, то в течение дня многократно произносите звук "у".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idx="1"/>
          </p:nvPr>
        </p:nvSpPr>
        <p:spPr>
          <a:xfrm>
            <a:off x="457200" y="404813"/>
            <a:ext cx="8229600" cy="5721350"/>
          </a:xfrm>
        </p:spPr>
        <p:txBody>
          <a:bodyPr/>
          <a:lstStyle/>
          <a:p>
            <a:pPr>
              <a:buFontTx/>
              <a:buNone/>
            </a:pPr>
            <a:r>
              <a:rPr lang="ru-RU" smtClean="0"/>
              <a:t>   2. Теперь нужно активизировать область груди и живота, а для этого надо произносить звук "м" </a:t>
            </a:r>
          </a:p>
          <a:p>
            <a:pPr>
              <a:buFontTx/>
              <a:buNone/>
            </a:pPr>
            <a:r>
              <a:rPr lang="ru-RU" smtClean="0"/>
              <a:t>  с закрытым ртом. Упражнения на звук "м" проделайте три раза. Один раз совсем тихо, второй раз - громче и в третий раз - как можно громче, чтобы голосовые связки напряглись. Положив ладонь на живот, Вы ощутите сильную вибрацию.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p:cNvSpPr>
          <p:nvPr>
            <p:ph idx="1"/>
          </p:nvPr>
        </p:nvSpPr>
        <p:spPr>
          <a:xfrm>
            <a:off x="457200" y="333375"/>
            <a:ext cx="8229600" cy="5792788"/>
          </a:xfrm>
        </p:spPr>
        <p:txBody>
          <a:bodyPr/>
          <a:lstStyle/>
          <a:p>
            <a:pPr>
              <a:lnSpc>
                <a:spcPct val="90000"/>
              </a:lnSpc>
              <a:buFontTx/>
              <a:buNone/>
            </a:pPr>
            <a:r>
              <a:rPr lang="ru-RU" sz="2400" smtClean="0"/>
              <a:t>   3. </a:t>
            </a:r>
            <a:r>
              <a:rPr lang="ru-RU" sz="2400" smtClean="0">
                <a:solidFill>
                  <a:srgbClr val="AA1408"/>
                </a:solidFill>
              </a:rPr>
              <a:t>"Упражнение Тарзана"</a:t>
            </a:r>
            <a:r>
              <a:rPr lang="ru-RU" sz="2400" smtClean="0"/>
              <a:t> помимо способа развития голоса представляет собой профилактическое средство против простудных заболеваний и инфаркта миокарда. Встаньте прямо, сделайте выдох, затем глубокий вдох. Сожмите руки в кулаки. Громко произносите звуки "ииииииииии" и одновременно колотите себя кулаками по груди, как это делал Тарзан в знаменитом фильме. </a:t>
            </a:r>
          </a:p>
          <a:p>
            <a:pPr>
              <a:lnSpc>
                <a:spcPct val="90000"/>
              </a:lnSpc>
              <a:buFontTx/>
              <a:buNone/>
            </a:pPr>
            <a:r>
              <a:rPr lang="ru-RU" sz="2400" smtClean="0"/>
              <a:t>    Теперь проделайте это же упражнение со звуками: </a:t>
            </a:r>
          </a:p>
          <a:p>
            <a:pPr>
              <a:lnSpc>
                <a:spcPct val="90000"/>
              </a:lnSpc>
            </a:pPr>
            <a:r>
              <a:rPr lang="ru-RU" sz="2400" smtClean="0"/>
              <a:t>      эээээээээээ </a:t>
            </a:r>
          </a:p>
          <a:p>
            <a:pPr>
              <a:lnSpc>
                <a:spcPct val="90000"/>
              </a:lnSpc>
            </a:pPr>
            <a:r>
              <a:rPr lang="ru-RU" sz="2400" smtClean="0"/>
              <a:t>      аааааааааа </a:t>
            </a:r>
          </a:p>
          <a:p>
            <a:pPr>
              <a:lnSpc>
                <a:spcPct val="90000"/>
              </a:lnSpc>
            </a:pPr>
            <a:r>
              <a:rPr lang="ru-RU" sz="2400" smtClean="0"/>
              <a:t>      оооооооооо </a:t>
            </a:r>
          </a:p>
          <a:p>
            <a:pPr>
              <a:lnSpc>
                <a:spcPct val="90000"/>
              </a:lnSpc>
            </a:pPr>
            <a:r>
              <a:rPr lang="ru-RU" sz="2400" smtClean="0"/>
              <a:t>      ууууууууууу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412776"/>
            <a:ext cx="8529514" cy="2677656"/>
          </a:xfrm>
          <a:prstGeom prst="rect">
            <a:avLst/>
          </a:prstGeom>
          <a:noFill/>
        </p:spPr>
        <p:txBody>
          <a:bodyPr wrap="none" rtlCol="0">
            <a:spAutoFit/>
          </a:bodyPr>
          <a:lstStyle/>
          <a:p>
            <a:pPr algn="ctr"/>
            <a:r>
              <a:rPr lang="ru-RU" sz="3000" dirty="0">
                <a:solidFill>
                  <a:prstClr val="black"/>
                </a:solidFill>
              </a:rPr>
              <a:t>Презентацию выполнила </a:t>
            </a:r>
            <a:br>
              <a:rPr lang="ru-RU" sz="3000" dirty="0">
                <a:solidFill>
                  <a:prstClr val="black"/>
                </a:solidFill>
              </a:rPr>
            </a:br>
            <a:r>
              <a:rPr lang="ru-RU" sz="3000" dirty="0">
                <a:solidFill>
                  <a:prstClr val="black"/>
                </a:solidFill>
              </a:rPr>
              <a:t>учитель-логопед МКДОУ БГО Борисоглебский </a:t>
            </a:r>
            <a:br>
              <a:rPr lang="ru-RU" sz="3000" dirty="0">
                <a:solidFill>
                  <a:prstClr val="black"/>
                </a:solidFill>
              </a:rPr>
            </a:br>
            <a:r>
              <a:rPr lang="ru-RU" sz="3000" dirty="0">
                <a:solidFill>
                  <a:prstClr val="black"/>
                </a:solidFill>
              </a:rPr>
              <a:t>детский сад № 12</a:t>
            </a:r>
            <a:br>
              <a:rPr lang="ru-RU" sz="3000" dirty="0">
                <a:solidFill>
                  <a:prstClr val="black"/>
                </a:solidFill>
              </a:rPr>
            </a:br>
            <a:r>
              <a:rPr lang="ru-RU" sz="3000" dirty="0">
                <a:solidFill>
                  <a:prstClr val="black"/>
                </a:solidFill>
              </a:rPr>
              <a:t>общеразвивающего вида</a:t>
            </a:r>
            <a:br>
              <a:rPr lang="ru-RU" sz="3000" dirty="0">
                <a:solidFill>
                  <a:prstClr val="black"/>
                </a:solidFill>
              </a:rPr>
            </a:br>
            <a:r>
              <a:rPr lang="ru-RU" sz="3000" dirty="0">
                <a:solidFill>
                  <a:prstClr val="black"/>
                </a:solidFill>
              </a:rPr>
              <a:t>Филиппова Светлана Анатольевна</a:t>
            </a:r>
            <a:r>
              <a:rPr lang="ru-RU" sz="3000" dirty="0">
                <a:solidFill>
                  <a:prstClr val="black"/>
                </a:solidFill>
                <a:latin typeface="Calibri Light" panose="020F0302020204030204"/>
              </a:rPr>
              <a:t/>
            </a:r>
            <a:br>
              <a:rPr lang="ru-RU" sz="3000" dirty="0">
                <a:solidFill>
                  <a:prstClr val="black"/>
                </a:solidFill>
                <a:latin typeface="Calibri Light" panose="020F0302020204030204"/>
              </a:rPr>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Содержимое 2"/>
          <p:cNvSpPr>
            <a:spLocks noGrp="1"/>
          </p:cNvSpPr>
          <p:nvPr>
            <p:ph idx="1"/>
          </p:nvPr>
        </p:nvSpPr>
        <p:spPr>
          <a:xfrm>
            <a:off x="827088" y="549275"/>
            <a:ext cx="7489825" cy="5576888"/>
          </a:xfrm>
        </p:spPr>
        <p:txBody>
          <a:bodyPr/>
          <a:lstStyle/>
          <a:p>
            <a:pPr eaLnBrk="1" hangingPunct="1"/>
            <a:r>
              <a:rPr lang="ru-RU" sz="2400" b="1" i="1" u="sng" smtClean="0"/>
              <a:t>Физиологическое дыхание</a:t>
            </a:r>
            <a:r>
              <a:rPr lang="ru-RU" sz="2400" i="1" smtClean="0"/>
              <a:t> </a:t>
            </a:r>
            <a:r>
              <a:rPr lang="ru-RU" sz="2400" smtClean="0"/>
              <a:t>непроизвольно,</a:t>
            </a:r>
          </a:p>
          <a:p>
            <a:pPr eaLnBrk="1" hangingPunct="1">
              <a:buFontTx/>
              <a:buNone/>
            </a:pPr>
            <a:r>
              <a:rPr lang="ru-RU" sz="2400" smtClean="0"/>
              <a:t>     т. е. не зависит от воли, сознания человека. Оно протекает рефлекторно и сопряжено с самим понятием «жизнь». Дыхание, кроме того, представляет собой основу процесса образования речи.</a:t>
            </a:r>
          </a:p>
          <a:p>
            <a:pPr eaLnBrk="1" hangingPunct="1"/>
            <a:r>
              <a:rPr lang="ru-RU" sz="2400" b="1" i="1" u="sng" smtClean="0"/>
              <a:t>Речевое дыхание</a:t>
            </a:r>
            <a:r>
              <a:rPr lang="ru-RU" sz="2400" smtClean="0"/>
              <a:t> — это короткий вдох через нос и длительный выдох через рот. В речи вдох и выдох взаимосвязаны и непрерывны, поэтому необходимо выработать в процессе занятий плавный и постепенный выдох, обеспечивающий длительное фонирование.</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7276031" cy="830997"/>
          </a:xfrm>
          <a:prstGeom prst="rect">
            <a:avLst/>
          </a:prstGeom>
          <a:noFill/>
        </p:spPr>
        <p:txBody>
          <a:bodyPr wrap="none" rtlCol="0">
            <a:spAutoFit/>
          </a:bodyPr>
          <a:lstStyle/>
          <a:p>
            <a:r>
              <a:rPr lang="en-US" sz="4800" dirty="0" err="1" smtClean="0">
                <a:ln w="0"/>
                <a:solidFill>
                  <a:schemeClr val="accent1"/>
                </a:solidFill>
                <a:effectLst>
                  <a:outerShdw blurRad="38100" dist="25400" dir="5400000" algn="ctr" rotWithShape="0">
                    <a:srgbClr val="6E747A">
                      <a:alpha val="43000"/>
                    </a:srgbClr>
                  </a:outerShdw>
                </a:effectLst>
              </a:rPr>
              <a:t>Благодарю</a:t>
            </a:r>
            <a:r>
              <a:rPr lang="en-US" sz="4800" dirty="0" smtClean="0">
                <a:ln w="0"/>
                <a:solidFill>
                  <a:schemeClr val="accent1"/>
                </a:solidFill>
                <a:effectLst>
                  <a:outerShdw blurRad="38100" dist="25400" dir="5400000" algn="ctr" rotWithShape="0">
                    <a:srgbClr val="6E747A">
                      <a:alpha val="43000"/>
                    </a:srgbClr>
                  </a:outerShdw>
                </a:effectLst>
              </a:rPr>
              <a:t> </a:t>
            </a:r>
            <a:r>
              <a:rPr lang="en-US" sz="4800" dirty="0" err="1" smtClean="0">
                <a:ln w="0"/>
                <a:solidFill>
                  <a:schemeClr val="accent1"/>
                </a:solidFill>
                <a:effectLst>
                  <a:outerShdw blurRad="38100" dist="25400" dir="5400000" algn="ctr" rotWithShape="0">
                    <a:srgbClr val="6E747A">
                      <a:alpha val="43000"/>
                    </a:srgbClr>
                  </a:outerShdw>
                </a:effectLst>
              </a:rPr>
              <a:t>за</a:t>
            </a:r>
            <a:r>
              <a:rPr lang="en-US" sz="4800" dirty="0" smtClean="0">
                <a:ln w="0"/>
                <a:solidFill>
                  <a:schemeClr val="accent1"/>
                </a:solidFill>
                <a:effectLst>
                  <a:outerShdw blurRad="38100" dist="25400" dir="5400000" algn="ctr" rotWithShape="0">
                    <a:srgbClr val="6E747A">
                      <a:alpha val="43000"/>
                    </a:srgbClr>
                  </a:outerShdw>
                </a:effectLst>
              </a:rPr>
              <a:t> </a:t>
            </a:r>
            <a:r>
              <a:rPr lang="en-US" sz="4800" dirty="0" err="1" smtClean="0">
                <a:ln w="0"/>
                <a:solidFill>
                  <a:schemeClr val="accent1"/>
                </a:solidFill>
                <a:effectLst>
                  <a:outerShdw blurRad="38100" dist="25400" dir="5400000" algn="ctr" rotWithShape="0">
                    <a:srgbClr val="6E747A">
                      <a:alpha val="43000"/>
                    </a:srgbClr>
                  </a:outerShdw>
                </a:effectLst>
              </a:rPr>
              <a:t>внимание</a:t>
            </a:r>
            <a:r>
              <a:rPr lang="en-US" sz="4800" dirty="0" smtClean="0">
                <a:ln w="0"/>
                <a:solidFill>
                  <a:schemeClr val="accent1"/>
                </a:solidFill>
                <a:effectLst>
                  <a:outerShdw blurRad="38100" dist="25400" dir="5400000" algn="ctr" rotWithShape="0">
                    <a:srgbClr val="6E747A">
                      <a:alpha val="43000"/>
                    </a:srgbClr>
                  </a:outerShdw>
                </a:effectLst>
              </a:rPr>
              <a:t>!</a:t>
            </a:r>
            <a:endParaRPr lang="ru-RU" sz="4800" dirty="0">
              <a:ln w="0"/>
              <a:solidFill>
                <a:schemeClr val="accent1"/>
              </a:solidFill>
              <a:effectLst>
                <a:outerShdw blurRad="38100" dist="25400" dir="5400000" algn="ctr" rotWithShape="0">
                  <a:srgbClr val="6E747A">
                    <a:alpha val="43000"/>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981" y="1412776"/>
            <a:ext cx="6557235" cy="4917926"/>
          </a:xfrm>
          <a:prstGeom prst="rect">
            <a:avLst/>
          </a:prstGeom>
        </p:spPr>
      </p:pic>
    </p:spTree>
    <p:extLst>
      <p:ext uri="{BB962C8B-B14F-4D97-AF65-F5344CB8AC3E}">
        <p14:creationId xmlns:p14="http://schemas.microsoft.com/office/powerpoint/2010/main" val="71886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p:cNvSpPr>
          <p:nvPr>
            <p:ph type="title"/>
          </p:nvPr>
        </p:nvSpPr>
        <p:spPr bwMode="auto">
          <a:xfrm>
            <a:off x="457200" y="274638"/>
            <a:ext cx="8229600" cy="1930400"/>
          </a:xfrm>
          <a:noFill/>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algn="l"/>
            <a:r>
              <a:rPr lang="ru-RU" sz="2800" b="1" smtClean="0">
                <a:solidFill>
                  <a:schemeClr val="folHlink"/>
                </a:solidFill>
                <a:effectLst/>
                <a:latin typeface="Arial" panose="020B0604020202020204" pitchFamily="34" charset="0"/>
              </a:rPr>
              <a:t>Различают 3 типа дыхания, </a:t>
            </a:r>
            <a:r>
              <a:rPr lang="ru-RU" sz="2800" smtClean="0">
                <a:solidFill>
                  <a:schemeClr val="folHlink"/>
                </a:solidFill>
                <a:effectLst/>
                <a:latin typeface="Arial" panose="020B0604020202020204" pitchFamily="34" charset="0"/>
              </a:rPr>
              <a:t>в</a:t>
            </a:r>
            <a:r>
              <a:rPr lang="ru-RU" sz="2800" smtClean="0">
                <a:solidFill>
                  <a:schemeClr val="folHlink"/>
                </a:solidFill>
                <a:effectLst/>
              </a:rPr>
              <a:t> зависимости от той области, где происходит основное мышечное движение, расширяющее и сжимающие легкие</a:t>
            </a:r>
          </a:p>
        </p:txBody>
      </p:sp>
      <p:sp>
        <p:nvSpPr>
          <p:cNvPr id="6148" name="Rectangle 3"/>
          <p:cNvSpPr>
            <a:spLocks noGrp="1"/>
          </p:cNvSpPr>
          <p:nvPr>
            <p:ph idx="1"/>
          </p:nvPr>
        </p:nvSpPr>
        <p:spPr>
          <a:xfrm>
            <a:off x="395288" y="2349500"/>
            <a:ext cx="8229600" cy="1728788"/>
          </a:xfrm>
        </p:spPr>
        <p:txBody>
          <a:bodyPr/>
          <a:lstStyle/>
          <a:p>
            <a:r>
              <a:rPr lang="ru-RU" sz="2800" b="1" smtClean="0"/>
              <a:t>ключичное</a:t>
            </a:r>
            <a:r>
              <a:rPr lang="ru-RU" sz="2800" smtClean="0"/>
              <a:t> (плечевое),</a:t>
            </a:r>
            <a:endParaRPr lang="ru-RU" sz="2800" smtClean="0">
              <a:latin typeface="Arial" panose="020B0604020202020204" pitchFamily="34" charset="0"/>
            </a:endParaRPr>
          </a:p>
          <a:p>
            <a:r>
              <a:rPr lang="ru-RU" sz="2800" b="1" smtClean="0"/>
              <a:t>грудное</a:t>
            </a:r>
            <a:r>
              <a:rPr lang="ru-RU" sz="2800" smtClean="0"/>
              <a:t> (реберное),</a:t>
            </a:r>
            <a:endParaRPr lang="ru-RU" sz="2800" smtClean="0">
              <a:latin typeface="Arial" panose="020B0604020202020204" pitchFamily="34" charset="0"/>
            </a:endParaRPr>
          </a:p>
          <a:p>
            <a:r>
              <a:rPr lang="ru-RU" sz="2800" b="1" smtClean="0"/>
              <a:t>диафрагм</a:t>
            </a:r>
            <a:r>
              <a:rPr lang="ru-RU" sz="2800" b="1" smtClean="0">
                <a:latin typeface="Arial" panose="020B0604020202020204" pitchFamily="34" charset="0"/>
              </a:rPr>
              <a:t>альн</a:t>
            </a:r>
            <a:r>
              <a:rPr lang="ru-RU" sz="2800" b="1" smtClean="0"/>
              <a:t>ое</a:t>
            </a:r>
            <a:r>
              <a:rPr lang="ru-RU" sz="2800" smtClean="0"/>
              <a:t> (брюшное)</a:t>
            </a:r>
            <a:endParaRPr lang="ru-RU" sz="2800" smtClean="0">
              <a:latin typeface="Arial" panose="020B0604020202020204" pitchFamily="34" charset="0"/>
            </a:endParaRPr>
          </a:p>
          <a:p>
            <a:pPr>
              <a:buFontTx/>
              <a:buNone/>
            </a:pPr>
            <a:endParaRPr lang="ru-RU" sz="2000" smtClean="0">
              <a:latin typeface="Arial" panose="020B0604020202020204" pitchFamily="34" charset="0"/>
            </a:endParaRPr>
          </a:p>
        </p:txBody>
      </p:sp>
      <p:sp>
        <p:nvSpPr>
          <p:cNvPr id="6149" name="Rectangle 4"/>
          <p:cNvSpPr>
            <a:spLocks noChangeArrowheads="1"/>
          </p:cNvSpPr>
          <p:nvPr/>
        </p:nvSpPr>
        <p:spPr bwMode="auto">
          <a:xfrm>
            <a:off x="611188" y="4508500"/>
            <a:ext cx="81121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7C354D"/>
                </a:solidFill>
                <a:latin typeface="Century Gothic" panose="020B0502020202020204" pitchFamily="34" charset="0"/>
              </a:defRPr>
            </a:lvl1pPr>
            <a:lvl2pPr marL="742950" indent="-285750">
              <a:spcBef>
                <a:spcPct val="20000"/>
              </a:spcBef>
              <a:buBlip>
                <a:blip r:embed="rId3"/>
              </a:buBlip>
              <a:defRPr sz="2800">
                <a:solidFill>
                  <a:srgbClr val="7C354D"/>
                </a:solidFill>
                <a:latin typeface="Century Gothic" panose="020B0502020202020204" pitchFamily="34" charset="0"/>
              </a:defRPr>
            </a:lvl2pPr>
            <a:lvl3pPr marL="1143000" indent="-228600">
              <a:spcBef>
                <a:spcPct val="20000"/>
              </a:spcBef>
              <a:buBlip>
                <a:blip r:embed="rId2"/>
              </a:buBlip>
              <a:defRPr sz="2400">
                <a:solidFill>
                  <a:srgbClr val="7C354D"/>
                </a:solidFill>
                <a:latin typeface="Century Gothic" panose="020B0502020202020204" pitchFamily="34" charset="0"/>
              </a:defRPr>
            </a:lvl3pPr>
            <a:lvl4pPr marL="1600200" indent="-228600">
              <a:spcBef>
                <a:spcPct val="20000"/>
              </a:spcBef>
              <a:buBlip>
                <a:blip r:embed="rId3"/>
              </a:buBlip>
              <a:defRPr sz="2000">
                <a:solidFill>
                  <a:srgbClr val="7C354D"/>
                </a:solidFill>
                <a:latin typeface="Century Gothic" panose="020B0502020202020204" pitchFamily="34" charset="0"/>
              </a:defRPr>
            </a:lvl4pPr>
            <a:lvl5pPr marL="2057400" indent="-228600">
              <a:spcBef>
                <a:spcPct val="20000"/>
              </a:spcBef>
              <a:buBlip>
                <a:blip r:embed="rId4"/>
              </a:buBlip>
              <a:defRPr sz="2000">
                <a:solidFill>
                  <a:srgbClr val="7C354D"/>
                </a:solidFill>
                <a:latin typeface="Century Gothic" panose="020B0502020202020204" pitchFamily="34" charset="0"/>
              </a:defRPr>
            </a:lvl5pPr>
            <a:lvl6pPr marL="2514600" indent="-228600" eaLnBrk="0" fontAlgn="base" hangingPunct="0">
              <a:spcBef>
                <a:spcPct val="20000"/>
              </a:spcBef>
              <a:spcAft>
                <a:spcPct val="0"/>
              </a:spcAft>
              <a:buBlip>
                <a:blip r:embed="rId4"/>
              </a:buBlip>
              <a:defRPr sz="2000">
                <a:solidFill>
                  <a:srgbClr val="7C354D"/>
                </a:solidFill>
                <a:latin typeface="Century Gothic" panose="020B0502020202020204" pitchFamily="34" charset="0"/>
              </a:defRPr>
            </a:lvl6pPr>
            <a:lvl7pPr marL="2971800" indent="-228600" eaLnBrk="0" fontAlgn="base" hangingPunct="0">
              <a:spcBef>
                <a:spcPct val="20000"/>
              </a:spcBef>
              <a:spcAft>
                <a:spcPct val="0"/>
              </a:spcAft>
              <a:buBlip>
                <a:blip r:embed="rId4"/>
              </a:buBlip>
              <a:defRPr sz="2000">
                <a:solidFill>
                  <a:srgbClr val="7C354D"/>
                </a:solidFill>
                <a:latin typeface="Century Gothic" panose="020B0502020202020204" pitchFamily="34" charset="0"/>
              </a:defRPr>
            </a:lvl7pPr>
            <a:lvl8pPr marL="3429000" indent="-228600" eaLnBrk="0" fontAlgn="base" hangingPunct="0">
              <a:spcBef>
                <a:spcPct val="20000"/>
              </a:spcBef>
              <a:spcAft>
                <a:spcPct val="0"/>
              </a:spcAft>
              <a:buBlip>
                <a:blip r:embed="rId4"/>
              </a:buBlip>
              <a:defRPr sz="2000">
                <a:solidFill>
                  <a:srgbClr val="7C354D"/>
                </a:solidFill>
                <a:latin typeface="Century Gothic" panose="020B0502020202020204" pitchFamily="34" charset="0"/>
              </a:defRPr>
            </a:lvl8pPr>
            <a:lvl9pPr marL="3886200" indent="-228600" eaLnBrk="0" fontAlgn="base" hangingPunct="0">
              <a:spcBef>
                <a:spcPct val="20000"/>
              </a:spcBef>
              <a:spcAft>
                <a:spcPct val="0"/>
              </a:spcAft>
              <a:buBlip>
                <a:blip r:embed="rId4"/>
              </a:buBlip>
              <a:defRPr sz="2000">
                <a:solidFill>
                  <a:srgbClr val="7C354D"/>
                </a:solidFill>
                <a:latin typeface="Century Gothic" panose="020B0502020202020204" pitchFamily="34" charset="0"/>
              </a:defRPr>
            </a:lvl9pPr>
          </a:lstStyle>
          <a:p>
            <a:pPr eaLnBrk="1" hangingPunct="1">
              <a:spcBef>
                <a:spcPct val="0"/>
              </a:spcBef>
              <a:buFontTx/>
              <a:buNone/>
            </a:pPr>
            <a:r>
              <a:rPr lang="ru-RU" sz="2400">
                <a:solidFill>
                  <a:schemeClr val="folHlink"/>
                </a:solidFill>
                <a:latin typeface="Arial" panose="020B0604020202020204" pitchFamily="34" charset="0"/>
              </a:rPr>
              <a:t>Наиболее полезным для речевого процесса является </a:t>
            </a:r>
            <a:r>
              <a:rPr lang="ru-RU" sz="2400" b="1">
                <a:solidFill>
                  <a:schemeClr val="folHlink"/>
                </a:solidFill>
                <a:latin typeface="Arial" panose="020B0604020202020204" pitchFamily="34" charset="0"/>
              </a:rPr>
              <a:t>реберно-диафрагмальный тип</a:t>
            </a:r>
            <a:r>
              <a:rPr lang="ru-RU" sz="2400">
                <a:solidFill>
                  <a:schemeClr val="folHlink"/>
                </a:solidFill>
                <a:latin typeface="Arial" panose="020B0604020202020204" pitchFamily="34" charset="0"/>
              </a:rPr>
              <a:t> дыхания.</a:t>
            </a:r>
          </a:p>
          <a:p>
            <a:pPr eaLnBrk="1" hangingPunct="1">
              <a:spcBef>
                <a:spcPct val="0"/>
              </a:spcBef>
              <a:buFontTx/>
              <a:buNone/>
            </a:pPr>
            <a:r>
              <a:rPr lang="ru-RU" sz="2400">
                <a:solidFill>
                  <a:schemeClr val="folHlink"/>
                </a:solidFill>
                <a:latin typeface="Arial" panose="020B0604020202020204" pitchFamily="34" charset="0"/>
              </a:rPr>
              <a:t> При нем работают межреберные мышцы, диафрагма, косые мышцы живота. Этот тип дыхания называют еще </a:t>
            </a:r>
            <a:r>
              <a:rPr lang="ru-RU" sz="2400" b="1">
                <a:solidFill>
                  <a:schemeClr val="folHlink"/>
                </a:solidFill>
                <a:latin typeface="Arial" panose="020B0604020202020204" pitchFamily="34" charset="0"/>
              </a:rPr>
              <a:t>фонационным.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2000" dirty="0" smtClean="0"/>
              <a:t>Виды речевых нарушений, в симптоматике которых имеется синдром нарушения физиологического и речевого дыхания</a:t>
            </a:r>
            <a:endParaRPr lang="ru-RU" sz="2000" dirty="0"/>
          </a:p>
        </p:txBody>
      </p:sp>
      <p:sp>
        <p:nvSpPr>
          <p:cNvPr id="7172" name="Содержимое 2"/>
          <p:cNvSpPr>
            <a:spLocks noGrp="1"/>
          </p:cNvSpPr>
          <p:nvPr>
            <p:ph idx="1"/>
          </p:nvPr>
        </p:nvSpPr>
        <p:spPr>
          <a:xfrm>
            <a:off x="500063" y="1214438"/>
            <a:ext cx="8229600" cy="4929187"/>
          </a:xfrm>
        </p:spPr>
        <p:txBody>
          <a:bodyPr>
            <a:normAutofit/>
          </a:bodyPr>
          <a:lstStyle/>
          <a:p>
            <a:pPr>
              <a:buFontTx/>
              <a:buNone/>
            </a:pPr>
            <a:endParaRPr lang="ru-RU" sz="2000" smtClean="0"/>
          </a:p>
          <a:p>
            <a:r>
              <a:rPr lang="ru-RU" sz="1400" b="1" smtClean="0">
                <a:solidFill>
                  <a:schemeClr val="folHlink"/>
                </a:solidFill>
              </a:rPr>
              <a:t>Дисфония </a:t>
            </a:r>
            <a:r>
              <a:rPr lang="ru-RU" sz="1400" smtClean="0">
                <a:solidFill>
                  <a:schemeClr val="folHlink"/>
                </a:solidFill>
              </a:rPr>
              <a:t>(расстройство голосообразования, при котором голос сохраняется, но становится слабым, хриплым, вибрирующим)</a:t>
            </a:r>
            <a:r>
              <a:rPr lang="ru-RU" sz="1400" b="1" smtClean="0">
                <a:solidFill>
                  <a:schemeClr val="folHlink"/>
                </a:solidFill>
              </a:rPr>
              <a:t> и афония </a:t>
            </a:r>
            <a:r>
              <a:rPr lang="ru-RU" sz="1400" smtClean="0">
                <a:solidFill>
                  <a:schemeClr val="folHlink"/>
                </a:solidFill>
              </a:rPr>
              <a:t>(отсутствие голоса)</a:t>
            </a:r>
            <a:r>
              <a:rPr lang="ru-RU" sz="1400" b="1" smtClean="0">
                <a:solidFill>
                  <a:schemeClr val="folHlink"/>
                </a:solidFill>
              </a:rPr>
              <a:t> </a:t>
            </a:r>
            <a:r>
              <a:rPr lang="ru-RU" sz="1400" smtClean="0">
                <a:solidFill>
                  <a:schemeClr val="folHlink"/>
                </a:solidFill>
              </a:rPr>
              <a:t>- органические нарушения голоса при хронических ларингитах, парезах и параличах гортани, состояниях после удаления опухолей. Проявляется в нарушениях дыхания и голоса, вследствие дискоординации рефлекторных механизмов дыхания и голосообразования.</a:t>
            </a:r>
          </a:p>
          <a:p>
            <a:r>
              <a:rPr lang="ru-RU" sz="1400" b="1" smtClean="0">
                <a:solidFill>
                  <a:schemeClr val="folHlink"/>
                </a:solidFill>
              </a:rPr>
              <a:t>Фонастения  </a:t>
            </a:r>
            <a:r>
              <a:rPr lang="ru-RU" sz="1400" smtClean="0">
                <a:solidFill>
                  <a:schemeClr val="folHlink"/>
                </a:solidFill>
              </a:rPr>
              <a:t>- функциональное нарушение голоса, на начальных стадиях не сопровождаемое видимыми изменениями в голосовом аппарате. Проявляется в нарушении координации дыхания и фонации, невозможности владения голосом - усиливать и ослаблять звучание, в появлении детонации и ряда субъективных ощущений. Острые формы могут сопровождаться афонией - полным отсутствием голоса.</a:t>
            </a:r>
          </a:p>
          <a:p>
            <a:r>
              <a:rPr lang="ru-RU" sz="1400" b="1" smtClean="0">
                <a:solidFill>
                  <a:schemeClr val="folHlink"/>
                </a:solidFill>
              </a:rPr>
              <a:t>Ринолалия </a:t>
            </a:r>
            <a:r>
              <a:rPr lang="ru-RU" sz="1400" smtClean="0">
                <a:solidFill>
                  <a:schemeClr val="folHlink"/>
                </a:solidFill>
              </a:rPr>
              <a:t>- нарушение тембра голоса и звукопроизношения, обусловленное анатомо-физиологическими дефектами речевого аппарата. При ринолалии артикуляция звуков, фонация существенно отличаются от нормы наличием измененного назализованного тембра голоса. Возникает от неправильного направления голосовыдыхательной струи вследствие либо органических дефектов носоглотки, носовой полости, мягкого и твердого неба, либо расстройств функции мягкого неба. Физиологическое дыхание осуществляется через рот, а не через нос. Ротовой выдох в речевом акте затруднен из-за чрезмерно поднятого корня языка.</a:t>
            </a:r>
          </a:p>
          <a:p>
            <a:endParaRPr lang="ru-RU" sz="1400" smtClean="0">
              <a:solidFill>
                <a:schemeClr val="folHlin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Содержимое 2"/>
          <p:cNvSpPr>
            <a:spLocks noGrp="1"/>
          </p:cNvSpPr>
          <p:nvPr>
            <p:ph idx="1"/>
          </p:nvPr>
        </p:nvSpPr>
        <p:spPr>
          <a:xfrm>
            <a:off x="457200" y="404813"/>
            <a:ext cx="8229600" cy="5903912"/>
          </a:xfrm>
        </p:spPr>
        <p:txBody>
          <a:bodyPr>
            <a:normAutofit/>
          </a:bodyPr>
          <a:lstStyle/>
          <a:p>
            <a:r>
              <a:rPr lang="ru-RU" sz="1800" b="1" smtClean="0">
                <a:solidFill>
                  <a:schemeClr val="folHlink"/>
                </a:solidFill>
              </a:rPr>
              <a:t>Тахилалия </a:t>
            </a:r>
            <a:r>
              <a:rPr lang="ru-RU" sz="1800" smtClean="0">
                <a:solidFill>
                  <a:schemeClr val="folHlink"/>
                </a:solidFill>
              </a:rPr>
              <a:t>- патологически ускоренный темп речи, вследствие преобладания процессов возбуждения, а также ослаблением тормозных процессов, играющих роль в каждом движении, при котором сокращение одной группы мышц сменяется сокращением другой группы. Проявляется в преимущественном нарушении дыхания</a:t>
            </a:r>
          </a:p>
          <a:p>
            <a:r>
              <a:rPr lang="ru-RU" sz="1800" b="1" smtClean="0">
                <a:solidFill>
                  <a:schemeClr val="folHlink"/>
                </a:solidFill>
              </a:rPr>
              <a:t>Заикание </a:t>
            </a:r>
            <a:r>
              <a:rPr lang="ru-RU" sz="1800" smtClean="0">
                <a:solidFill>
                  <a:schemeClr val="folHlink"/>
                </a:solidFill>
              </a:rPr>
              <a:t>- нарушение темпоритмической организации речи, обусловленное судорожным состоянием мышц речевого аппарата. При заикании наблюдаются разнообразные изменения со стороны дыхания, касающиеся пути воздуха, расходования речевого дыхания и дыхательных движений.Дыхание у заикающихся является одновременно и грудным и брюшным. Клонические и тонические нарушения в речи проявляются и в характерной прерывистости дыхания. Речевое дыхание нарушается различно: начало речи бывает с шумным выдохом и коротким вдохом или выдохом, не рассчитанным на фразу, иногда появляется озвученное дыхание, часто заикающиеся говорят на вдохе.</a:t>
            </a:r>
          </a:p>
          <a:p>
            <a:r>
              <a:rPr lang="ru-RU" sz="1800" b="1" smtClean="0">
                <a:solidFill>
                  <a:schemeClr val="folHlink"/>
                </a:solidFill>
              </a:rPr>
              <a:t>Дизартрия </a:t>
            </a:r>
            <a:r>
              <a:rPr lang="ru-RU" sz="1800" smtClean="0">
                <a:solidFill>
                  <a:schemeClr val="folHlink"/>
                </a:solidFill>
              </a:rPr>
              <a:t>- нарушение произносительной стороны речи, обусловленное недостаточностью иннервации речевого аппарата.</a:t>
            </a:r>
          </a:p>
          <a:p>
            <a:pPr>
              <a:buFontTx/>
              <a:buNone/>
            </a:pPr>
            <a:endParaRPr lang="ru-RU" sz="1800" smtClean="0">
              <a:solidFill>
                <a:schemeClr val="folHlink"/>
              </a:solidFill>
            </a:endParaRPr>
          </a:p>
          <a:p>
            <a:pPr>
              <a:buFontTx/>
              <a:buNone/>
            </a:pPr>
            <a:endParaRPr lang="ru-RU"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Задачи работы над дыханием</a:t>
            </a:r>
            <a:r>
              <a:rPr lang="ru-RU" dirty="0" smtClean="0"/>
              <a:t>                                                                   </a:t>
            </a:r>
            <a:endParaRPr lang="ru-RU" dirty="0"/>
          </a:p>
        </p:txBody>
      </p:sp>
      <p:sp>
        <p:nvSpPr>
          <p:cNvPr id="9220" name="Содержимое 2"/>
          <p:cNvSpPr>
            <a:spLocks noGrp="1"/>
          </p:cNvSpPr>
          <p:nvPr>
            <p:ph idx="1"/>
          </p:nvPr>
        </p:nvSpPr>
        <p:spPr>
          <a:xfrm>
            <a:off x="457200" y="1600200"/>
            <a:ext cx="8229600" cy="3400425"/>
          </a:xfrm>
        </p:spPr>
        <p:txBody>
          <a:bodyPr/>
          <a:lstStyle/>
          <a:p>
            <a:pPr>
              <a:buFontTx/>
              <a:buNone/>
            </a:pPr>
            <a:endParaRPr lang="ru-RU" sz="2000" smtClean="0"/>
          </a:p>
          <a:p>
            <a:r>
              <a:rPr lang="ru-RU" sz="2000" smtClean="0"/>
              <a:t>Улучшить функцию внешнего (носового) дыхания.</a:t>
            </a:r>
          </a:p>
          <a:p>
            <a:r>
              <a:rPr lang="ru-RU" sz="2000" smtClean="0"/>
              <a:t>Вырабатывать более глубокий вдох и более длительный выдох.</a:t>
            </a:r>
          </a:p>
          <a:p>
            <a:r>
              <a:rPr lang="ru-RU" sz="2000" smtClean="0"/>
              <a:t>Развивать фонационный (озвученный) выдох.</a:t>
            </a:r>
          </a:p>
          <a:p>
            <a:r>
              <a:rPr lang="ru-RU" sz="2000" smtClean="0"/>
              <a:t>Развивать речевое дыхание.</a:t>
            </a:r>
          </a:p>
          <a:p>
            <a:r>
              <a:rPr lang="ru-RU" sz="2000" smtClean="0"/>
              <a:t>Тренировать речевое дыхание в процессе произнесения текста.</a:t>
            </a:r>
          </a:p>
          <a:p>
            <a:endParaRPr lang="ru-RU"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ru-RU" sz="3600" b="1" dirty="0" smtClean="0"/>
              <a:t>Требования к проведению занятий:</a:t>
            </a:r>
            <a:r>
              <a:rPr lang="ru-RU" b="1" dirty="0" smtClean="0"/>
              <a:t>                                  </a:t>
            </a:r>
            <a:r>
              <a:rPr lang="ru-RU" dirty="0" smtClean="0"/>
              <a:t/>
            </a:r>
            <a:br>
              <a:rPr lang="ru-RU" dirty="0" smtClean="0"/>
            </a:br>
            <a:r>
              <a:rPr lang="ru-RU" dirty="0" smtClean="0"/>
              <a:t>                                    </a:t>
            </a:r>
            <a:endParaRPr lang="ru-RU" dirty="0"/>
          </a:p>
        </p:txBody>
      </p:sp>
      <p:sp>
        <p:nvSpPr>
          <p:cNvPr id="10244" name="Содержимое 2"/>
          <p:cNvSpPr>
            <a:spLocks noGrp="1"/>
          </p:cNvSpPr>
          <p:nvPr>
            <p:ph idx="1"/>
          </p:nvPr>
        </p:nvSpPr>
        <p:spPr/>
        <p:txBody>
          <a:bodyPr>
            <a:normAutofit/>
          </a:bodyPr>
          <a:lstStyle/>
          <a:p>
            <a:pPr lvl="1"/>
            <a:r>
              <a:rPr lang="ru-RU" sz="2400" smtClean="0"/>
              <a:t>не заниматься в пыльном, непроветренном, или сыром помещении;</a:t>
            </a:r>
          </a:p>
          <a:p>
            <a:pPr lvl="1"/>
            <a:r>
              <a:rPr lang="ru-RU" sz="2400" smtClean="0"/>
              <a:t>температура воздуха должна быть на уровне 18-20 С;</a:t>
            </a:r>
          </a:p>
          <a:p>
            <a:pPr lvl="1"/>
            <a:r>
              <a:rPr lang="ru-RU" sz="2400" smtClean="0"/>
              <a:t>одежда не должна стеснять движений;</a:t>
            </a:r>
          </a:p>
          <a:p>
            <a:pPr lvl="1"/>
            <a:r>
              <a:rPr lang="ru-RU" sz="2400" smtClean="0"/>
              <a:t>не заниматься сразу после приема пищи;</a:t>
            </a:r>
          </a:p>
          <a:p>
            <a:pPr lvl="1"/>
            <a:r>
              <a:rPr lang="ru-RU" sz="2400" smtClean="0"/>
              <a:t>не заниматься с ребенком, если у него заболевание органов дыхания в острой стадии.</a:t>
            </a:r>
          </a:p>
          <a:p>
            <a:endParaRPr lang="ru-RU"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xfrm>
            <a:off x="457200" y="274638"/>
            <a:ext cx="8362950" cy="1498600"/>
          </a:xfrm>
        </p:spPr>
        <p:txBody>
          <a:bodyPr wrap="square" numCol="1" anchorCtr="0" compatLnSpc="1">
            <a:prstTxWarp prst="textNoShape">
              <a:avLst/>
            </a:prstTxWarp>
            <a:normAutofit/>
          </a:bodyPr>
          <a:lstStyle/>
          <a:p>
            <a:pPr>
              <a:defRPr/>
            </a:pPr>
            <a:r>
              <a:rPr lang="ru-RU" sz="2800" smtClean="0">
                <a:effectLst/>
              </a:rPr>
              <a:t> Этапы работы по формированию правильного физиологического и речевого дыхания у детей с речевой патологией</a:t>
            </a:r>
            <a:r>
              <a:rPr lang="ru-RU" sz="4000" smtClean="0">
                <a:effectLst/>
              </a:rPr>
              <a:t> </a:t>
            </a:r>
          </a:p>
        </p:txBody>
      </p:sp>
      <p:sp>
        <p:nvSpPr>
          <p:cNvPr id="11268" name="Rectangle 3"/>
          <p:cNvSpPr>
            <a:spLocks noGrp="1"/>
          </p:cNvSpPr>
          <p:nvPr>
            <p:ph idx="1"/>
          </p:nvPr>
        </p:nvSpPr>
        <p:spPr>
          <a:xfrm>
            <a:off x="457200" y="2060575"/>
            <a:ext cx="8229600" cy="4464050"/>
          </a:xfrm>
        </p:spPr>
        <p:txBody>
          <a:bodyPr>
            <a:normAutofit/>
          </a:bodyPr>
          <a:lstStyle/>
          <a:p>
            <a:pPr>
              <a:lnSpc>
                <a:spcPct val="90000"/>
              </a:lnSpc>
              <a:buFontTx/>
              <a:buNone/>
            </a:pPr>
            <a:r>
              <a:rPr lang="ru-RU" sz="2400" b="1" smtClean="0"/>
              <a:t>I этап.</a:t>
            </a:r>
          </a:p>
          <a:p>
            <a:pPr>
              <a:lnSpc>
                <a:spcPct val="90000"/>
              </a:lnSpc>
              <a:buFontTx/>
              <a:buNone/>
            </a:pPr>
            <a:r>
              <a:rPr lang="ru-RU" sz="2400" b="1" smtClean="0"/>
              <a:t>Цель:</a:t>
            </a:r>
            <a:r>
              <a:rPr lang="ru-RU" sz="2400" smtClean="0"/>
              <a:t> улучшить функцию внешнего дыхания ребенка.</a:t>
            </a:r>
          </a:p>
          <a:p>
            <a:pPr>
              <a:lnSpc>
                <a:spcPct val="90000"/>
              </a:lnSpc>
              <a:buFontTx/>
              <a:buNone/>
            </a:pPr>
            <a:r>
              <a:rPr lang="ru-RU" sz="2400" smtClean="0"/>
              <a:t>В процессе занятий дети получают знания о том, что:</a:t>
            </a:r>
          </a:p>
          <a:p>
            <a:pPr>
              <a:lnSpc>
                <a:spcPct val="90000"/>
              </a:lnSpc>
            </a:pPr>
            <a:r>
              <a:rPr lang="ru-RU" sz="2400" smtClean="0"/>
              <a:t>дышать надо носом;</a:t>
            </a:r>
          </a:p>
          <a:p>
            <a:pPr>
              <a:lnSpc>
                <a:spcPct val="90000"/>
              </a:lnSpc>
            </a:pPr>
            <a:r>
              <a:rPr lang="ru-RU" sz="2400" smtClean="0"/>
              <a:t>нельзя поднимать плечи при вдохе;</a:t>
            </a:r>
          </a:p>
          <a:p>
            <a:pPr>
              <a:lnSpc>
                <a:spcPct val="90000"/>
              </a:lnSpc>
            </a:pPr>
            <a:r>
              <a:rPr lang="ru-RU" sz="2400" smtClean="0"/>
              <a:t>в дыхании должен активно участвовать живот.</a:t>
            </a:r>
          </a:p>
          <a:p>
            <a:pPr>
              <a:lnSpc>
                <a:spcPct val="90000"/>
              </a:lnSpc>
              <a:buFontTx/>
              <a:buNone/>
            </a:pPr>
            <a:r>
              <a:rPr lang="ru-RU" sz="2400" smtClean="0"/>
              <a:t> На этом этапе проводятся следующие упражнения и игры: </a:t>
            </a:r>
            <a:r>
              <a:rPr lang="ru-RU" sz="2400" b="1" i="1" smtClean="0"/>
              <a:t>"Бегемотик", "Качели", "Ныряльщики за жемчугом"</a:t>
            </a:r>
            <a:r>
              <a:rPr lang="ru-RU"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983</TotalTime>
  <Words>2149</Words>
  <Application>Microsoft Office PowerPoint</Application>
  <PresentationFormat>Экран (4:3)</PresentationFormat>
  <Paragraphs>160</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Calibri</vt:lpstr>
      <vt:lpstr>Calibri Light</vt:lpstr>
      <vt:lpstr>Times New Roman</vt:lpstr>
      <vt:lpstr>Тема Office</vt:lpstr>
      <vt:lpstr>Коррекционно – развивающая работа, направленная на развитие дыхания  и голоса</vt:lpstr>
      <vt:lpstr>Презентация PowerPoint</vt:lpstr>
      <vt:lpstr>Презентация PowerPoint</vt:lpstr>
      <vt:lpstr>Различают 3 типа дыхания, в зависимости от той области, где происходит основное мышечное движение, расширяющее и сжимающие легкие</vt:lpstr>
      <vt:lpstr>Виды речевых нарушений, в симптоматике которых имеется синдром нарушения физиологического и речевого дыхания</vt:lpstr>
      <vt:lpstr>Презентация PowerPoint</vt:lpstr>
      <vt:lpstr>Задачи работы над дыханием                                                                   </vt:lpstr>
      <vt:lpstr>Требования к проведению занятий:                                                                       </vt:lpstr>
      <vt:lpstr> Этапы работы по формированию правильного физиологического и речевого дыхания у детей с речевой патологией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Работа над своим голосом –  это работа над собой!</vt:lpstr>
      <vt:lpstr>Презентация PowerPoint</vt:lpstr>
      <vt:lpstr>Презентация PowerPoint</vt:lpstr>
      <vt:lpstr>Презентация PowerPoint</vt:lpstr>
      <vt:lpstr>Теперь, подсчитав число утвердительных ответов, можно оценить показатели здоровья собственного голоса и степень его нарушения:</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Света</dc:creator>
  <cp:lastModifiedBy>Света</cp:lastModifiedBy>
  <cp:revision>81</cp:revision>
  <dcterms:created xsi:type="dcterms:W3CDTF">2011-03-06T04:50:00Z</dcterms:created>
  <dcterms:modified xsi:type="dcterms:W3CDTF">2014-10-28T17:20:54Z</dcterms:modified>
</cp:coreProperties>
</file>