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
  </p:notesMasterIdLst>
  <p:sldIdLst>
    <p:sldId id="256" r:id="rId6"/>
    <p:sldId id="295" r:id="rId7"/>
    <p:sldId id="296" r:id="rId8"/>
    <p:sldId id="297" r:id="rId9"/>
    <p:sldId id="299" r:id="rId10"/>
    <p:sldId id="300" r:id="rId11"/>
    <p:sldId id="291" r:id="rId12"/>
    <p:sldId id="301" r:id="rId13"/>
    <p:sldId id="302" r:id="rId14"/>
    <p:sldId id="303" r:id="rId15"/>
    <p:sldId id="304" r:id="rId16"/>
    <p:sldId id="305" r:id="rId17"/>
    <p:sldId id="306" r:id="rId18"/>
    <p:sldId id="298" r:id="rId19"/>
    <p:sldId id="287" r:id="rId20"/>
    <p:sldId id="307" r:id="rId21"/>
    <p:sldId id="308"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C6CB9-04C8-423B-8A16-51D5146CB9C3}" type="datetimeFigureOut">
              <a:rPr lang="ru-RU" smtClean="0"/>
              <a:t>18.11.2014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CE4A7-E32A-4533-800A-D89F443F1BE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3CE4A7-E32A-4533-800A-D89F443F1BE2}"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11/17/2014</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11/17/2014</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11/17/2014</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11/17/2014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11/17/2014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11/17/2014</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11/17/2014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11/17/2014</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11/17/2014</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11/17/2014</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228600"/>
            <a:ext cx="8610600" cy="2209800"/>
          </a:xfrm>
        </p:spPr>
        <p:txBody>
          <a:bodyPr>
            <a:normAutofit/>
          </a:bodyPr>
          <a:lstStyle/>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РОЛЬ ИГРЫ</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 жизни детей дошкольного возраста</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304800" y="3276600"/>
            <a:ext cx="3429000" cy="2895600"/>
          </a:xfrm>
          <a:prstGeom prst="rect">
            <a:avLst/>
          </a:prstGeom>
          <a:noFill/>
          <a:ln w="9525">
            <a:noFill/>
            <a:miter lim="800000"/>
            <a:headEnd/>
            <a:tailEnd/>
          </a:ln>
        </p:spPr>
      </p:pic>
      <p:pic>
        <p:nvPicPr>
          <p:cNvPr id="6" name="Рисунок 5"/>
          <p:cNvPicPr/>
          <p:nvPr/>
        </p:nvPicPr>
        <p:blipFill>
          <a:blip r:embed="rId3" cstate="print">
            <a:lum contrast="20000"/>
          </a:blip>
          <a:srcRect/>
          <a:stretch>
            <a:fillRect/>
          </a:stretch>
        </p:blipFill>
        <p:spPr bwMode="auto">
          <a:xfrm>
            <a:off x="4114800" y="2133600"/>
            <a:ext cx="2743200" cy="2971800"/>
          </a:xfrm>
          <a:prstGeom prst="rect">
            <a:avLst/>
          </a:prstGeom>
          <a:noFill/>
          <a:ln w="9525">
            <a:noFill/>
            <a:miter lim="800000"/>
            <a:headEnd/>
            <a:tailEnd/>
          </a:ln>
        </p:spPr>
      </p:pic>
      <p:pic>
        <p:nvPicPr>
          <p:cNvPr id="1029" name="Picture 5" descr="H:\родительский университет.jpg"/>
          <p:cNvPicPr>
            <a:picLocks noChangeAspect="1" noChangeArrowheads="1"/>
          </p:cNvPicPr>
          <p:nvPr/>
        </p:nvPicPr>
        <p:blipFill>
          <a:blip r:embed="rId4" cstate="print"/>
          <a:srcRect/>
          <a:stretch>
            <a:fillRect/>
          </a:stretch>
        </p:blipFill>
        <p:spPr bwMode="auto">
          <a:xfrm>
            <a:off x="6400800" y="4114800"/>
            <a:ext cx="2743200" cy="2743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304800"/>
            <a:ext cx="7924800" cy="2554545"/>
          </a:xfrm>
          <a:prstGeom prst="rect">
            <a:avLst/>
          </a:prstGeom>
        </p:spPr>
        <p:txBody>
          <a:bodyPr wrap="square">
            <a:spAutoFit/>
          </a:bodyPr>
          <a:lstStyle/>
          <a:p>
            <a:pPr algn="just"/>
            <a:r>
              <a:rPr lang="ru-RU" sz="2000" b="1" dirty="0" smtClean="0">
                <a:solidFill>
                  <a:schemeClr val="accent3"/>
                </a:solidFill>
                <a:latin typeface="Times New Roman" pitchFamily="18" charset="0"/>
                <a:cs typeface="Times New Roman" pitchFamily="18" charset="0"/>
              </a:rPr>
              <a:t>ПОДВИЖНЫЕ ИГРЫ. </a:t>
            </a:r>
            <a:r>
              <a:rPr lang="ru-RU" sz="2000" dirty="0" smtClean="0">
                <a:latin typeface="Times New Roman" pitchFamily="18" charset="0"/>
                <a:cs typeface="Times New Roman" pitchFamily="18" charset="0"/>
              </a:rPr>
              <a:t>У </a:t>
            </a:r>
            <a:r>
              <a:rPr lang="ru-RU" sz="2000" dirty="0" smtClean="0">
                <a:latin typeface="Times New Roman" pitchFamily="18" charset="0"/>
                <a:cs typeface="Times New Roman" pitchFamily="18" charset="0"/>
              </a:rPr>
              <a:t>детей огромное количество энергии, им необходимо постоянно двигаться . Малыши развиваются, познавая мир, приобретая двигательные навыки и рефлексы. Для того чтобы выплеснуть накопившуюся энергию , детям дошкольного и младшего школьного возраста необходимы подвижные игры, которые, помимо прочего, стимулируют кровообращение, укрепляют сердечно- сосудистую  систему, повышают активность головного мозга, снимают нервное напряжение, повышают способность к концентрации и т.д.</a:t>
            </a:r>
            <a:endParaRPr lang="ru-RU" sz="2000" dirty="0">
              <a:latin typeface="Times New Roman" pitchFamily="18" charset="0"/>
              <a:cs typeface="Times New Roman" pitchFamily="18" charset="0"/>
            </a:endParaRPr>
          </a:p>
        </p:txBody>
      </p:sp>
      <p:pic>
        <p:nvPicPr>
          <p:cNvPr id="3" name="Picture 5" descr="H:\родительский университет.jpg"/>
          <p:cNvPicPr>
            <a:picLocks noChangeAspect="1" noChangeArrowheads="1"/>
          </p:cNvPicPr>
          <p:nvPr/>
        </p:nvPicPr>
        <p:blipFill>
          <a:blip r:embed="rId2" cstate="print"/>
          <a:srcRect/>
          <a:stretch>
            <a:fillRect/>
          </a:stretch>
        </p:blipFill>
        <p:spPr bwMode="auto">
          <a:xfrm>
            <a:off x="7010400" y="5029200"/>
            <a:ext cx="1600200" cy="1600200"/>
          </a:xfrm>
          <a:prstGeom prst="rect">
            <a:avLst/>
          </a:prstGeom>
          <a:noFill/>
        </p:spPr>
      </p:pic>
      <p:pic>
        <p:nvPicPr>
          <p:cNvPr id="56322" name="Picture 2" descr="http://kidslife.ru/images/stories/deti_3.jpg"/>
          <p:cNvPicPr>
            <a:picLocks noChangeAspect="1" noChangeArrowheads="1"/>
          </p:cNvPicPr>
          <p:nvPr/>
        </p:nvPicPr>
        <p:blipFill>
          <a:blip r:embed="rId3" cstate="print"/>
          <a:srcRect/>
          <a:stretch>
            <a:fillRect/>
          </a:stretch>
        </p:blipFill>
        <p:spPr bwMode="auto">
          <a:xfrm>
            <a:off x="228600" y="2971800"/>
            <a:ext cx="3282264" cy="3238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E:\ДЕТСКИЙ САД ФОТО+ПРЕЗЕНТАЦИИ\ЗАНЯТИЯ В САДУ\DSC01235.JPG"/>
          <p:cNvPicPr>
            <a:picLocks noChangeAspect="1" noChangeArrowheads="1"/>
          </p:cNvPicPr>
          <p:nvPr/>
        </p:nvPicPr>
        <p:blipFill>
          <a:blip r:embed="rId4" cstate="print"/>
          <a:srcRect/>
          <a:stretch>
            <a:fillRect/>
          </a:stretch>
        </p:blipFill>
        <p:spPr bwMode="auto">
          <a:xfrm>
            <a:off x="3886200" y="3200400"/>
            <a:ext cx="3389428"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172200" y="4267200"/>
            <a:ext cx="2590800" cy="2590800"/>
          </a:xfrm>
          <a:prstGeom prst="rect">
            <a:avLst/>
          </a:prstGeom>
          <a:noFill/>
        </p:spPr>
      </p:pic>
      <p:sp>
        <p:nvSpPr>
          <p:cNvPr id="3" name="Прямоугольник 2"/>
          <p:cNvSpPr/>
          <p:nvPr/>
        </p:nvSpPr>
        <p:spPr>
          <a:xfrm>
            <a:off x="304800" y="304800"/>
            <a:ext cx="8001000" cy="1323439"/>
          </a:xfrm>
          <a:prstGeom prst="rect">
            <a:avLst/>
          </a:prstGeom>
        </p:spPr>
        <p:txBody>
          <a:bodyPr wrap="square">
            <a:spAutoFit/>
          </a:bodyPr>
          <a:lstStyle/>
          <a:p>
            <a:pPr algn="just"/>
            <a:r>
              <a:rPr lang="ru-RU" sz="2000" b="1" dirty="0" smtClean="0">
                <a:solidFill>
                  <a:schemeClr val="accent3"/>
                </a:solidFill>
                <a:latin typeface="Times New Roman" pitchFamily="18" charset="0"/>
                <a:cs typeface="Times New Roman" pitchFamily="18" charset="0"/>
              </a:rPr>
              <a:t>ДИДАКТИЧЕСКИЕ ИГРЫ. </a:t>
            </a:r>
            <a:r>
              <a:rPr lang="ru-RU" sz="2000" dirty="0" smtClean="0">
                <a:latin typeface="Times New Roman" pitchFamily="18" charset="0"/>
                <a:cs typeface="Times New Roman" pitchFamily="18" charset="0"/>
              </a:rPr>
              <a:t>Развивающие </a:t>
            </a:r>
            <a:r>
              <a:rPr lang="ru-RU" sz="2000" dirty="0" smtClean="0">
                <a:latin typeface="Times New Roman" pitchFamily="18" charset="0"/>
                <a:cs typeface="Times New Roman" pitchFamily="18" charset="0"/>
              </a:rPr>
              <a:t>(дидактические) игры помогают детям  с помощью взрослого  или самостоятельно развивать свои интеллектуальные  и творческие способности , а также уже имеющиеся коммуникативные навыки.</a:t>
            </a:r>
            <a:endParaRPr lang="ru-RU" sz="2000" dirty="0">
              <a:latin typeface="Times New Roman" pitchFamily="18" charset="0"/>
              <a:cs typeface="Times New Roman" pitchFamily="18" charset="0"/>
            </a:endParaRPr>
          </a:p>
        </p:txBody>
      </p:sp>
      <p:pic>
        <p:nvPicPr>
          <p:cNvPr id="57346" name="Picture 2" descr="http://detinashi.ru/images/wings/P1010015.jpg"/>
          <p:cNvPicPr>
            <a:picLocks noChangeAspect="1" noChangeArrowheads="1"/>
          </p:cNvPicPr>
          <p:nvPr/>
        </p:nvPicPr>
        <p:blipFill>
          <a:blip r:embed="rId3" cstate="print"/>
          <a:srcRect/>
          <a:stretch>
            <a:fillRect/>
          </a:stretch>
        </p:blipFill>
        <p:spPr bwMode="auto">
          <a:xfrm>
            <a:off x="457200" y="1676400"/>
            <a:ext cx="32512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348" name="Picture 4" descr="http://apruo.ru/images/stories/food/rol-didakticheskich-igr-v-formirovanii-pravilnoy-rechi-rebenka.jpg"/>
          <p:cNvPicPr>
            <a:picLocks noChangeAspect="1" noChangeArrowheads="1"/>
          </p:cNvPicPr>
          <p:nvPr/>
        </p:nvPicPr>
        <p:blipFill>
          <a:blip r:embed="rId4" cstate="print"/>
          <a:srcRect/>
          <a:stretch>
            <a:fillRect/>
          </a:stretch>
        </p:blipFill>
        <p:spPr bwMode="auto">
          <a:xfrm>
            <a:off x="5105400" y="1905000"/>
            <a:ext cx="3048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350" name="Picture 6" descr="http://educator.su/images/stories/006/image040.jpg"/>
          <p:cNvPicPr>
            <a:picLocks noChangeAspect="1" noChangeArrowheads="1"/>
          </p:cNvPicPr>
          <p:nvPr/>
        </p:nvPicPr>
        <p:blipFill>
          <a:blip r:embed="rId5" cstate="print"/>
          <a:srcRect/>
          <a:stretch>
            <a:fillRect/>
          </a:stretch>
        </p:blipFill>
        <p:spPr bwMode="auto">
          <a:xfrm>
            <a:off x="2667000" y="4267200"/>
            <a:ext cx="23622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172200" y="4267200"/>
            <a:ext cx="2590800" cy="2590800"/>
          </a:xfrm>
          <a:prstGeom prst="rect">
            <a:avLst/>
          </a:prstGeom>
          <a:noFill/>
        </p:spPr>
      </p:pic>
      <p:sp>
        <p:nvSpPr>
          <p:cNvPr id="3" name="Прямоугольник 2"/>
          <p:cNvSpPr/>
          <p:nvPr/>
        </p:nvSpPr>
        <p:spPr>
          <a:xfrm>
            <a:off x="457200" y="152400"/>
            <a:ext cx="8153400" cy="1323439"/>
          </a:xfrm>
          <a:prstGeom prst="rect">
            <a:avLst/>
          </a:prstGeom>
        </p:spPr>
        <p:txBody>
          <a:bodyPr wrap="square">
            <a:spAutoFit/>
          </a:bodyPr>
          <a:lstStyle/>
          <a:p>
            <a:pPr algn="just"/>
            <a:r>
              <a:rPr lang="ru-RU" sz="2000" b="1" dirty="0" smtClean="0">
                <a:solidFill>
                  <a:schemeClr val="accent3"/>
                </a:solidFill>
                <a:latin typeface="Times New Roman" pitchFamily="18" charset="0"/>
                <a:cs typeface="Times New Roman" pitchFamily="18" charset="0"/>
              </a:rPr>
              <a:t>КОНСТРУКТОРСКИЕ ТВОРЧЕСКИЕ ИГРЫ  </a:t>
            </a:r>
            <a:r>
              <a:rPr lang="ru-RU" sz="2000" dirty="0" smtClean="0">
                <a:latin typeface="Times New Roman" pitchFamily="18" charset="0"/>
                <a:cs typeface="Times New Roman" pitchFamily="18" charset="0"/>
              </a:rPr>
              <a:t>направляют </a:t>
            </a:r>
            <a:r>
              <a:rPr lang="ru-RU" sz="2000" dirty="0" smtClean="0">
                <a:latin typeface="Times New Roman" pitchFamily="18" charset="0"/>
                <a:cs typeface="Times New Roman" pitchFamily="18" charset="0"/>
              </a:rPr>
              <a:t>внимание ребёнка на разные виды строительства, содействуют приобретению конструкторских навыков  организации, привлечению их к трудовой деятельности. </a:t>
            </a:r>
            <a:endParaRPr lang="ru-RU" sz="2000" dirty="0">
              <a:latin typeface="Times New Roman" pitchFamily="18" charset="0"/>
              <a:cs typeface="Times New Roman" pitchFamily="18" charset="0"/>
            </a:endParaRPr>
          </a:p>
        </p:txBody>
      </p:sp>
      <p:pic>
        <p:nvPicPr>
          <p:cNvPr id="4" name="Рисунок 3"/>
          <p:cNvPicPr/>
          <p:nvPr/>
        </p:nvPicPr>
        <p:blipFill>
          <a:blip r:embed="rId3" cstate="print"/>
          <a:srcRect t="23164" b="21099"/>
          <a:stretch>
            <a:fillRect/>
          </a:stretch>
        </p:blipFill>
        <p:spPr bwMode="auto">
          <a:xfrm>
            <a:off x="381000" y="5029200"/>
            <a:ext cx="1752600" cy="1371600"/>
          </a:xfrm>
          <a:prstGeom prst="rect">
            <a:avLst/>
          </a:prstGeom>
          <a:noFill/>
          <a:ln w="9525">
            <a:noFill/>
            <a:miter lim="800000"/>
            <a:headEnd/>
            <a:tailEnd/>
          </a:ln>
        </p:spPr>
      </p:pic>
      <p:pic>
        <p:nvPicPr>
          <p:cNvPr id="58370" name="Picture 2" descr="http://rumama.ru/wp-content/uploads/2011/08/02-b.jpg"/>
          <p:cNvPicPr>
            <a:picLocks noChangeAspect="1" noChangeArrowheads="1"/>
          </p:cNvPicPr>
          <p:nvPr/>
        </p:nvPicPr>
        <p:blipFill>
          <a:blip r:embed="rId4" cstate="print"/>
          <a:srcRect/>
          <a:stretch>
            <a:fillRect/>
          </a:stretch>
        </p:blipFill>
        <p:spPr bwMode="auto">
          <a:xfrm>
            <a:off x="457200" y="1600200"/>
            <a:ext cx="3657600" cy="2436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2" name="Picture 4" descr="http://game4kid.ru/sites/default/files/images/1_1.jpg"/>
          <p:cNvPicPr>
            <a:picLocks noChangeAspect="1" noChangeArrowheads="1"/>
          </p:cNvPicPr>
          <p:nvPr/>
        </p:nvPicPr>
        <p:blipFill>
          <a:blip r:embed="rId5" cstate="print"/>
          <a:srcRect/>
          <a:stretch>
            <a:fillRect/>
          </a:stretch>
        </p:blipFill>
        <p:spPr bwMode="auto">
          <a:xfrm>
            <a:off x="4419600" y="1524000"/>
            <a:ext cx="401574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4" name="Picture 6" descr="http://modistka.info/uploads/posts/2013-10/1382122840_sadik.jpg"/>
          <p:cNvPicPr>
            <a:picLocks noChangeAspect="1" noChangeArrowheads="1"/>
          </p:cNvPicPr>
          <p:nvPr/>
        </p:nvPicPr>
        <p:blipFill>
          <a:blip r:embed="rId6" cstate="print"/>
          <a:srcRect/>
          <a:stretch>
            <a:fillRect/>
          </a:stretch>
        </p:blipFill>
        <p:spPr bwMode="auto">
          <a:xfrm>
            <a:off x="2514600" y="4191000"/>
            <a:ext cx="3276600" cy="2457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172200" y="4267200"/>
            <a:ext cx="2590800" cy="2590800"/>
          </a:xfrm>
          <a:prstGeom prst="rect">
            <a:avLst/>
          </a:prstGeom>
          <a:noFill/>
        </p:spPr>
      </p:pic>
      <p:sp>
        <p:nvSpPr>
          <p:cNvPr id="3" name="Прямоугольник 2"/>
          <p:cNvSpPr/>
          <p:nvPr/>
        </p:nvSpPr>
        <p:spPr>
          <a:xfrm>
            <a:off x="533400" y="228600"/>
            <a:ext cx="8077200" cy="2246769"/>
          </a:xfrm>
          <a:prstGeom prst="rect">
            <a:avLst/>
          </a:prstGeom>
        </p:spPr>
        <p:txBody>
          <a:bodyPr wrap="square">
            <a:spAutoFit/>
          </a:bodyPr>
          <a:lstStyle/>
          <a:p>
            <a:pPr lvl="0" algn="just" fontAlgn="base">
              <a:spcBef>
                <a:spcPct val="0"/>
              </a:spcBef>
              <a:spcAft>
                <a:spcPct val="0"/>
              </a:spcAft>
            </a:pPr>
            <a:r>
              <a:rPr lang="ru-RU" sz="2000" b="1" dirty="0" smtClean="0">
                <a:solidFill>
                  <a:schemeClr val="accent3"/>
                </a:solidFill>
                <a:effectLst>
                  <a:outerShdw blurRad="38100" dist="38100" dir="2700000" algn="tl">
                    <a:srgbClr val="C0C0C0"/>
                  </a:outerShdw>
                </a:effectLst>
                <a:latin typeface="Times New Roman" pitchFamily="18" charset="0"/>
                <a:ea typeface="Calibri" pitchFamily="34" charset="0"/>
                <a:cs typeface="Times New Roman" pitchFamily="18" charset="0"/>
              </a:rPr>
              <a:t>НАРОДНЫЕ ИГРЫ</a:t>
            </a:r>
            <a:r>
              <a:rPr lang="ru-RU" sz="2000" dirty="0" smtClean="0">
                <a:solidFill>
                  <a:schemeClr val="accent3"/>
                </a:solidFill>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это игры,  пришедшие к нам из очень давних времён и   построенные с  учетом этнических особенностей. Они – неотъемлемая часть жизни ребенка в современном обществе, дающая возможность усвоить общечеловеческие ценности. Развивающий потенциал этих игр обеспечивается не только наличием соответствующих игрушек, но и особой творческой аурой, которую должен создать взрослый.</a:t>
            </a:r>
            <a:endParaRPr lang="ru-RU" sz="2000" dirty="0" smtClean="0">
              <a:latin typeface="Times New Roman" pitchFamily="18" charset="0"/>
              <a:cs typeface="Times New Roman" pitchFamily="18" charset="0"/>
            </a:endParaRPr>
          </a:p>
        </p:txBody>
      </p:sp>
      <p:pic>
        <p:nvPicPr>
          <p:cNvPr id="59394" name="Picture 2" descr="http://smdetsad8.rusedu.net/gallery/1735/SAM_1892.JPG"/>
          <p:cNvPicPr>
            <a:picLocks noChangeAspect="1" noChangeArrowheads="1"/>
          </p:cNvPicPr>
          <p:nvPr/>
        </p:nvPicPr>
        <p:blipFill>
          <a:blip r:embed="rId3" cstate="print"/>
          <a:srcRect/>
          <a:stretch>
            <a:fillRect/>
          </a:stretch>
        </p:blipFill>
        <p:spPr bwMode="auto">
          <a:xfrm>
            <a:off x="4191000" y="2209800"/>
            <a:ext cx="32512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396" name="Picture 4" descr="http://nachinanie.org/uploads/images/00/04/77/2012/09/12/5b5619.jpg"/>
          <p:cNvPicPr>
            <a:picLocks noChangeAspect="1" noChangeArrowheads="1"/>
          </p:cNvPicPr>
          <p:nvPr/>
        </p:nvPicPr>
        <p:blipFill>
          <a:blip r:embed="rId4" cstate="print"/>
          <a:srcRect/>
          <a:stretch>
            <a:fillRect/>
          </a:stretch>
        </p:blipFill>
        <p:spPr bwMode="auto">
          <a:xfrm>
            <a:off x="228600" y="3352800"/>
            <a:ext cx="3862828"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родительский университет.jpg"/>
          <p:cNvPicPr>
            <a:picLocks noChangeAspect="1" noChangeArrowheads="1"/>
          </p:cNvPicPr>
          <p:nvPr/>
        </p:nvPicPr>
        <p:blipFill>
          <a:blip r:embed="rId3" cstate="print"/>
          <a:srcRect/>
          <a:stretch>
            <a:fillRect/>
          </a:stretch>
        </p:blipFill>
        <p:spPr bwMode="auto">
          <a:xfrm>
            <a:off x="5943600" y="4114800"/>
            <a:ext cx="2743200" cy="2743200"/>
          </a:xfrm>
          <a:prstGeom prst="rect">
            <a:avLst/>
          </a:prstGeom>
          <a:noFill/>
        </p:spPr>
      </p:pic>
      <p:sp>
        <p:nvSpPr>
          <p:cNvPr id="3" name="Rectangle 1"/>
          <p:cNvSpPr>
            <a:spLocks noChangeArrowheads="1"/>
          </p:cNvSpPr>
          <p:nvPr/>
        </p:nvSpPr>
        <p:spPr bwMode="auto">
          <a:xfrm>
            <a:off x="457200" y="381000"/>
            <a:ext cx="7924800" cy="3046988"/>
          </a:xfrm>
          <a:prstGeom prst="rect">
            <a:avLst/>
          </a:prstGeom>
          <a:noFill/>
          <a:ln w="9525">
            <a:noFill/>
            <a:miter lim="800000"/>
            <a:headEnd/>
            <a:tailEnd/>
          </a:ln>
          <a:effectLst/>
        </p:spPr>
        <p:txBody>
          <a:bodyPr wrap="square" anchor="ctr">
            <a:spAutoFit/>
          </a:bodyPr>
          <a:lstStyle/>
          <a:p>
            <a:pPr algn="just">
              <a:defRPr/>
            </a:pPr>
            <a:r>
              <a:rPr lang="ru-RU" sz="2400" dirty="0" smtClean="0">
                <a:solidFill>
                  <a:schemeClr val="tx1">
                    <a:lumMod val="95000"/>
                    <a:lumOff val="5000"/>
                  </a:schemeClr>
                </a:solidFill>
                <a:latin typeface="Times New Roman" pitchFamily="18" charset="0"/>
                <a:ea typeface="Times New Roman" pitchFamily="18" charset="0"/>
                <a:cs typeface="Times New Roman" pitchFamily="18" charset="0"/>
              </a:rPr>
              <a:t>К</a:t>
            </a:r>
            <a:r>
              <a:rPr lang="ru-RU" sz="2400" dirty="0" smtClean="0">
                <a:solidFill>
                  <a:schemeClr val="tx1">
                    <a:lumMod val="95000"/>
                    <a:lumOff val="5000"/>
                  </a:schemeClr>
                </a:solidFill>
                <a:latin typeface="Times New Roman" pitchFamily="18" charset="0"/>
                <a:ea typeface="Times New Roman" pitchFamily="18" charset="0"/>
                <a:cs typeface="Times New Roman" pitchFamily="18" charset="0"/>
              </a:rPr>
              <a:t> </a:t>
            </a:r>
            <a:r>
              <a:rPr lang="ru-RU" sz="2400" dirty="0">
                <a:solidFill>
                  <a:schemeClr val="tx1">
                    <a:lumMod val="95000"/>
                    <a:lumOff val="5000"/>
                  </a:schemeClr>
                </a:solidFill>
                <a:latin typeface="Times New Roman" pitchFamily="18" charset="0"/>
                <a:ea typeface="Times New Roman" pitchFamily="18" charset="0"/>
                <a:cs typeface="Times New Roman" pitchFamily="18" charset="0"/>
              </a:rPr>
              <a:t>феномену игры стоит относиться как к уникальному явлению детства. Игра – это не только имитация жизни, это очень серьезная деятельность, которая позволяет </a:t>
            </a:r>
            <a:r>
              <a:rPr lang="ru-RU" sz="2400" dirty="0" smtClean="0">
                <a:solidFill>
                  <a:schemeClr val="tx1">
                    <a:lumMod val="95000"/>
                    <a:lumOff val="5000"/>
                  </a:schemeClr>
                </a:solidFill>
                <a:latin typeface="Times New Roman" pitchFamily="18" charset="0"/>
                <a:ea typeface="Times New Roman" pitchFamily="18" charset="0"/>
                <a:cs typeface="Times New Roman" pitchFamily="18" charset="0"/>
              </a:rPr>
              <a:t>ребенку самоутвердиться </a:t>
            </a:r>
            <a:r>
              <a:rPr lang="ru-RU" sz="2400" dirty="0" err="1" smtClean="0">
                <a:solidFill>
                  <a:schemeClr val="tx1">
                    <a:lumMod val="95000"/>
                    <a:lumOff val="5000"/>
                  </a:schemeClr>
                </a:solidFill>
                <a:latin typeface="Times New Roman" pitchFamily="18" charset="0"/>
                <a:ea typeface="Times New Roman" pitchFamily="18" charset="0"/>
                <a:cs typeface="Times New Roman" pitchFamily="18" charset="0"/>
              </a:rPr>
              <a:t>самореализоваться</a:t>
            </a:r>
            <a:r>
              <a:rPr lang="ru-RU" sz="2400" dirty="0">
                <a:solidFill>
                  <a:schemeClr val="tx1">
                    <a:lumMod val="95000"/>
                    <a:lumOff val="5000"/>
                  </a:schemeClr>
                </a:solidFill>
                <a:latin typeface="Times New Roman" pitchFamily="18" charset="0"/>
                <a:ea typeface="Times New Roman" pitchFamily="18" charset="0"/>
                <a:cs typeface="Times New Roman" pitchFamily="18" charset="0"/>
              </a:rPr>
              <a:t>. Участвуя в различных играх, ребенок выбирает для себя персонажи, которые наиболее близки ему, соответствуют его нравственным ценностям и социальным установкам. Игра становится фактором социального развития личности</a:t>
            </a:r>
            <a:r>
              <a:rPr lang="ru-RU" sz="2400" dirty="0">
                <a:solidFill>
                  <a:schemeClr val="tx1">
                    <a:lumMod val="95000"/>
                    <a:lumOff val="5000"/>
                  </a:schemeClr>
                </a:solidFill>
                <a:effectLst>
                  <a:outerShdw blurRad="50800" dist="38100" dir="2700000" algn="tl" rotWithShape="0">
                    <a:prstClr val="black">
                      <a:alpha val="40000"/>
                    </a:prstClr>
                  </a:outerShdw>
                </a:effectLst>
                <a:latin typeface="Times New Roman" pitchFamily="18" charset="0"/>
                <a:ea typeface="Times New Roman" pitchFamily="18" charset="0"/>
                <a:cs typeface="Times New Roman" pitchFamily="18" charset="0"/>
              </a:rPr>
              <a:t>.</a:t>
            </a:r>
            <a:endParaRPr lang="ru-RU" sz="2400" dirty="0">
              <a:solidFill>
                <a:schemeClr val="tx1">
                  <a:lumMod val="95000"/>
                  <a:lumOff val="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pic>
        <p:nvPicPr>
          <p:cNvPr id="50180" name="Picture 4" descr="http://go1.imgsmail.ru/imgpreview?key=30f2c330bae4d349&amp;mb=imgdb_preview_87"/>
          <p:cNvPicPr>
            <a:picLocks noChangeAspect="1" noChangeArrowheads="1"/>
          </p:cNvPicPr>
          <p:nvPr/>
        </p:nvPicPr>
        <p:blipFill>
          <a:blip r:embed="rId4" cstate="print"/>
          <a:srcRect/>
          <a:stretch>
            <a:fillRect/>
          </a:stretch>
        </p:blipFill>
        <p:spPr bwMode="auto">
          <a:xfrm>
            <a:off x="1676400" y="3581400"/>
            <a:ext cx="3886200" cy="2952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38200" y="18288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057" name="Rectangle 1"/>
          <p:cNvSpPr>
            <a:spLocks noChangeArrowheads="1"/>
          </p:cNvSpPr>
          <p:nvPr/>
        </p:nvSpPr>
        <p:spPr bwMode="auto">
          <a:xfrm>
            <a:off x="533400" y="304800"/>
            <a:ext cx="7696200" cy="1569660"/>
          </a:xfrm>
          <a:prstGeom prst="rect">
            <a:avLst/>
          </a:prstGeom>
          <a:ln>
            <a:noFill/>
            <a:headEnd/>
            <a:tailEnd/>
          </a:ln>
        </p:spPr>
        <p:style>
          <a:lnRef idx="2">
            <a:schemeClr val="accent2"/>
          </a:lnRef>
          <a:fillRef idx="100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Ребёнок живет в игре. </a:t>
            </a:r>
          </a:p>
          <a:p>
            <a:pPr marR="0" lvl="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задача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взрослых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стать направляющим  и связующим звеном  в  цепи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ребёнок - игра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тактично поддерживая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руководство,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обогащать  игровой опыт детей.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914400" y="43434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467600" y="42672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162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5" descr="H:\родительский университет.jpg"/>
          <p:cNvPicPr>
            <a:picLocks noChangeAspect="1" noChangeArrowheads="1"/>
          </p:cNvPicPr>
          <p:nvPr/>
        </p:nvPicPr>
        <p:blipFill>
          <a:blip r:embed="rId2" cstate="print"/>
          <a:srcRect/>
          <a:stretch>
            <a:fillRect/>
          </a:stretch>
        </p:blipFill>
        <p:spPr bwMode="auto">
          <a:xfrm>
            <a:off x="6858000" y="4648200"/>
            <a:ext cx="1828800" cy="1828800"/>
          </a:xfrm>
          <a:prstGeom prst="rect">
            <a:avLst/>
          </a:prstGeom>
          <a:noFill/>
        </p:spPr>
      </p:pic>
      <p:pic>
        <p:nvPicPr>
          <p:cNvPr id="17410" name="Picture 2" descr="http://towarich.ru/file/towarich_ru/detsad.jpg"/>
          <p:cNvPicPr>
            <a:picLocks noChangeAspect="1" noChangeArrowheads="1"/>
          </p:cNvPicPr>
          <p:nvPr/>
        </p:nvPicPr>
        <p:blipFill>
          <a:blip r:embed="rId3" cstate="print"/>
          <a:srcRect/>
          <a:stretch>
            <a:fillRect/>
          </a:stretch>
        </p:blipFill>
        <p:spPr bwMode="auto">
          <a:xfrm>
            <a:off x="5486400" y="1828800"/>
            <a:ext cx="28575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2" name="Picture 4" descr="http://womenparadise.ru/uploads/posts/1325865033_deti-igrayut.jpg"/>
          <p:cNvPicPr>
            <a:picLocks noChangeAspect="1" noChangeArrowheads="1"/>
          </p:cNvPicPr>
          <p:nvPr/>
        </p:nvPicPr>
        <p:blipFill>
          <a:blip r:embed="rId4" cstate="print"/>
          <a:srcRect/>
          <a:stretch>
            <a:fillRect/>
          </a:stretch>
        </p:blipFill>
        <p:spPr bwMode="auto">
          <a:xfrm>
            <a:off x="304799" y="3124200"/>
            <a:ext cx="5208661"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019800" y="4114800"/>
            <a:ext cx="2743200" cy="2743200"/>
          </a:xfrm>
          <a:prstGeom prst="rect">
            <a:avLst/>
          </a:prstGeom>
          <a:noFill/>
        </p:spPr>
      </p:pic>
      <p:sp>
        <p:nvSpPr>
          <p:cNvPr id="4" name="Заголовок 2"/>
          <p:cNvSpPr txBox="1">
            <a:spLocks/>
          </p:cNvSpPr>
          <p:nvPr/>
        </p:nvSpPr>
        <p:spPr>
          <a:xfrm>
            <a:off x="304800" y="762000"/>
            <a:ext cx="8305800" cy="373380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«У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реб</a:t>
            </a:r>
            <a: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ё</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нка</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есть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страсть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к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игре</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и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надо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е</a:t>
            </a:r>
            <a: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ё</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удовлетворять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Надо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не</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только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дать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ему</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время</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поиграть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надо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пропитать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этой</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игрой</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всю</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его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жизнь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Вся</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его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жизнь</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это</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игра</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a:t>
            </a:r>
            <a: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r>
            <a:b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br>
            <a: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                      </a:t>
            </a:r>
            <a:r>
              <a:rPr kumimoji="0" lang="en-US" sz="3200" b="1" i="0" u="none" strike="noStrike" kern="1200" cap="small" spc="0" normalizeH="0" baseline="0" noProof="0" dirty="0" err="1" smtClean="0">
                <a:ln>
                  <a:noFill/>
                </a:ln>
                <a:solidFill>
                  <a:schemeClr val="accent3"/>
                </a:solidFill>
                <a:effectLst/>
                <a:uLnTx/>
                <a:uFillTx/>
                <a:latin typeface="Times New Roman" pitchFamily="18" charset="0"/>
                <a:ea typeface="+mj-ea"/>
                <a:cs typeface="Times New Roman" pitchFamily="18" charset="0"/>
              </a:rPr>
              <a:t>А.С.Макаренко</a:t>
            </a:r>
            <a:endParaRPr kumimoji="0" lang="ru-RU" sz="3200" b="1" i="0"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endParaRPr>
          </a:p>
        </p:txBody>
      </p:sp>
      <p:pic>
        <p:nvPicPr>
          <p:cNvPr id="63490" name="Picture 2" descr="http://detsad-kitty.ru/uploads/posts/2010-06/1276100814_rrrr-rrrrrr.jpg"/>
          <p:cNvPicPr>
            <a:picLocks noChangeAspect="1" noChangeArrowheads="1"/>
          </p:cNvPicPr>
          <p:nvPr/>
        </p:nvPicPr>
        <p:blipFill>
          <a:blip r:embed="rId3" cstate="print"/>
          <a:srcRect/>
          <a:stretch>
            <a:fillRect/>
          </a:stretch>
        </p:blipFill>
        <p:spPr bwMode="auto">
          <a:xfrm>
            <a:off x="304800" y="3352800"/>
            <a:ext cx="4805346"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553200" y="4648200"/>
            <a:ext cx="2209800" cy="2209800"/>
          </a:xfrm>
          <a:prstGeom prst="rect">
            <a:avLst/>
          </a:prstGeom>
          <a:noFill/>
        </p:spPr>
      </p:pic>
      <p:pic>
        <p:nvPicPr>
          <p:cNvPr id="3" name="Picture 2" descr="&amp;Vcy;&amp;ocy;&amp;tcy; &amp;tcy;&amp;acy;&amp;kcy;&amp;ocy;&amp;iecy; &amp;Bcy;&amp;Ocy;&amp;Lcy;&amp;SOFTcy;&amp;SHcy;&amp;Ocy;&amp;IEcy; &amp;scy;&amp;pcy;&amp;acy;&amp;scy;&amp;icy;&amp;bcy;&amp;ocy;!"/>
          <p:cNvPicPr>
            <a:picLocks noChangeAspect="1" noChangeArrowheads="1" noCrop="1"/>
          </p:cNvPicPr>
          <p:nvPr/>
        </p:nvPicPr>
        <p:blipFill>
          <a:blip r:embed="rId3" cstate="print"/>
          <a:srcRect/>
          <a:stretch>
            <a:fillRect/>
          </a:stretch>
        </p:blipFill>
        <p:spPr bwMode="auto">
          <a:xfrm>
            <a:off x="457200" y="228600"/>
            <a:ext cx="6191250"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5943600" y="3886200"/>
            <a:ext cx="2743200" cy="2743200"/>
          </a:xfrm>
          <a:prstGeom prst="rect">
            <a:avLst/>
          </a:prstGeom>
          <a:noFill/>
        </p:spPr>
      </p:pic>
      <p:sp>
        <p:nvSpPr>
          <p:cNvPr id="3" name="TextBox 5"/>
          <p:cNvSpPr txBox="1">
            <a:spLocks noChangeArrowheads="1"/>
          </p:cNvSpPr>
          <p:nvPr/>
        </p:nvSpPr>
        <p:spPr bwMode="auto">
          <a:xfrm>
            <a:off x="304800" y="4343400"/>
            <a:ext cx="5562600" cy="2092881"/>
          </a:xfrm>
          <a:prstGeom prst="rect">
            <a:avLst/>
          </a:prstGeom>
          <a:noFill/>
          <a:ln w="9525">
            <a:noFill/>
            <a:miter lim="800000"/>
            <a:headEnd/>
            <a:tailEnd/>
          </a:ln>
        </p:spPr>
        <p:txBody>
          <a:bodyPr wrap="square">
            <a:spAutoFit/>
          </a:bodyPr>
          <a:lstStyle/>
          <a:p>
            <a:r>
              <a:rPr lang="ru-RU" sz="2800" dirty="0">
                <a:solidFill>
                  <a:srgbClr val="002060"/>
                </a:solidFill>
                <a:latin typeface="Times New Roman" pitchFamily="18" charset="0"/>
                <a:ea typeface="Geneva CY"/>
                <a:cs typeface="Times New Roman" pitchFamily="18" charset="0"/>
              </a:rPr>
              <a:t>«Игра порождает радость,</a:t>
            </a:r>
          </a:p>
          <a:p>
            <a:r>
              <a:rPr lang="ru-RU" sz="2800" dirty="0">
                <a:solidFill>
                  <a:srgbClr val="002060"/>
                </a:solidFill>
                <a:latin typeface="Times New Roman" pitchFamily="18" charset="0"/>
                <a:ea typeface="Geneva CY"/>
                <a:cs typeface="Times New Roman" pitchFamily="18" charset="0"/>
              </a:rPr>
              <a:t>свободу, довольство, покой в себе</a:t>
            </a:r>
          </a:p>
          <a:p>
            <a:r>
              <a:rPr lang="ru-RU" sz="2800" dirty="0">
                <a:solidFill>
                  <a:srgbClr val="002060"/>
                </a:solidFill>
                <a:latin typeface="Times New Roman" pitchFamily="18" charset="0"/>
                <a:ea typeface="Geneva CY"/>
                <a:cs typeface="Times New Roman" pitchFamily="18" charset="0"/>
              </a:rPr>
              <a:t>и около себя, мир с миром»</a:t>
            </a:r>
          </a:p>
          <a:p>
            <a:r>
              <a:rPr lang="ru-RU" sz="2800" dirty="0">
                <a:solidFill>
                  <a:srgbClr val="002060"/>
                </a:solidFill>
                <a:latin typeface="Times New Roman" pitchFamily="18" charset="0"/>
                <a:ea typeface="Geneva CY"/>
                <a:cs typeface="Times New Roman" pitchFamily="18" charset="0"/>
              </a:rPr>
              <a:t>Фридрих </a:t>
            </a:r>
            <a:r>
              <a:rPr lang="ru-RU" sz="2800" dirty="0" err="1">
                <a:solidFill>
                  <a:srgbClr val="002060"/>
                </a:solidFill>
                <a:latin typeface="Times New Roman" pitchFamily="18" charset="0"/>
                <a:ea typeface="Geneva CY"/>
                <a:cs typeface="Times New Roman" pitchFamily="18" charset="0"/>
              </a:rPr>
              <a:t>Фребель</a:t>
            </a:r>
            <a:endParaRPr lang="ru-RU" sz="2800" dirty="0">
              <a:solidFill>
                <a:srgbClr val="002060"/>
              </a:solidFill>
              <a:latin typeface="Times New Roman" pitchFamily="18" charset="0"/>
              <a:ea typeface="Geneva CY"/>
              <a:cs typeface="Times New Roman" pitchFamily="18" charset="0"/>
            </a:endParaRPr>
          </a:p>
          <a:p>
            <a:endParaRPr lang="ru-RU" dirty="0">
              <a:latin typeface="Geneva CY"/>
              <a:ea typeface="Geneva CY"/>
              <a:cs typeface="Geneva CY"/>
            </a:endParaRPr>
          </a:p>
        </p:txBody>
      </p:sp>
      <p:sp>
        <p:nvSpPr>
          <p:cNvPr id="3073" name="Rectangle 1"/>
          <p:cNvSpPr>
            <a:spLocks noChangeArrowheads="1"/>
          </p:cNvSpPr>
          <p:nvPr/>
        </p:nvSpPr>
        <p:spPr bwMode="auto">
          <a:xfrm>
            <a:off x="304800" y="304800"/>
            <a:ext cx="8229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Совсем недавно я услышала притчу: «Я пытался достичь сердца ребенка словами, но они часто проходили мимо него не услышанными. Я пытался достичь его сердца книгами, он бросал на меня озадаченные взгляды. В отчаянии я отвернулся от него. «Как я могу пройти к сердцу этого ребенка? » воскликнул я. Он прошептал мне на ухо: «Приди, поиграй со мной!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родительский университет.jpg"/>
          <p:cNvPicPr>
            <a:picLocks noChangeAspect="1" noChangeArrowheads="1"/>
          </p:cNvPicPr>
          <p:nvPr/>
        </p:nvPicPr>
        <p:blipFill>
          <a:blip r:embed="rId2" cstate="print"/>
          <a:srcRect/>
          <a:stretch>
            <a:fillRect/>
          </a:stretch>
        </p:blipFill>
        <p:spPr bwMode="auto">
          <a:xfrm>
            <a:off x="6553200" y="4648200"/>
            <a:ext cx="2209800" cy="2209800"/>
          </a:xfrm>
          <a:prstGeom prst="rect">
            <a:avLst/>
          </a:prstGeom>
          <a:noFill/>
        </p:spPr>
      </p:pic>
      <p:sp>
        <p:nvSpPr>
          <p:cNvPr id="5" name="Rectangle 1"/>
          <p:cNvSpPr>
            <a:spLocks noChangeArrowheads="1"/>
          </p:cNvSpPr>
          <p:nvPr/>
        </p:nvSpPr>
        <p:spPr bwMode="auto">
          <a:xfrm>
            <a:off x="228600" y="105877"/>
            <a:ext cx="8305800" cy="4893647"/>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7325" algn="just" defTabSz="914400" rtl="0" eaLnBrk="0" fontAlgn="base" latinLnBrk="0" hangingPunct="0">
              <a:lnSpc>
                <a:spcPct val="100000"/>
              </a:lnSpc>
              <a:spcBef>
                <a:spcPct val="0"/>
              </a:spcBef>
              <a:spcAft>
                <a:spcPct val="0"/>
              </a:spcAft>
              <a:buClrTx/>
              <a:buSzTx/>
              <a:buFont typeface="Wingdings" pitchFamily="2" charset="2"/>
              <a:buChar char="Ø"/>
              <a:tabLst>
                <a:tab pos="304800" algn="l"/>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свободная развивающая деятельность, осуществляемая по желанию ребенка, ради удовольствия от самого процесса деятельности, а не для какого-либо результата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7325" algn="just" defTabSz="914400" rtl="0" eaLnBrk="0" fontAlgn="base" latinLnBrk="0" hangingPunct="0">
              <a:lnSpc>
                <a:spcPct val="100000"/>
              </a:lnSpc>
              <a:spcBef>
                <a:spcPct val="0"/>
              </a:spcBef>
              <a:spcAft>
                <a:spcPct val="0"/>
              </a:spcAft>
              <a:buClrTx/>
              <a:buSzTx/>
              <a:buFont typeface="Wingdings" pitchFamily="2" charset="2"/>
              <a:buChar char="Ø"/>
              <a:tabLst>
                <a:tab pos="304800" algn="l"/>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Игровая деятельность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носит творческий импровизационный характер.</a:t>
            </a:r>
          </a:p>
          <a:p>
            <a:pPr marL="0" marR="0" lvl="0" indent="187325" algn="just" defTabSz="914400" rtl="0" eaLnBrk="0" fontAlgn="base" latinLnBrk="0" hangingPunct="0">
              <a:lnSpc>
                <a:spcPct val="100000"/>
              </a:lnSpc>
              <a:spcBef>
                <a:spcPct val="0"/>
              </a:spcBef>
              <a:spcAft>
                <a:spcPct val="0"/>
              </a:spcAft>
              <a:buClrTx/>
              <a:buSzTx/>
              <a:buFont typeface="Wingdings" pitchFamily="2" charset="2"/>
              <a:buChar char="Ø"/>
              <a:tabLst>
                <a:tab pos="304800" algn="l"/>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Игровой </a:t>
            </a: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деятельности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сопутствуют эмоциональная приподнятость, соперничество, состязательность</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7325" algn="just" defTabSz="914400" rtl="0" eaLnBrk="0" fontAlgn="base" latinLnBrk="0" hangingPunct="0">
              <a:lnSpc>
                <a:spcPct val="100000"/>
              </a:lnSpc>
              <a:spcBef>
                <a:spcPct val="0"/>
              </a:spcBef>
              <a:spcAft>
                <a:spcPct val="0"/>
              </a:spcAft>
              <a:buClrTx/>
              <a:buSzTx/>
              <a:buFont typeface="Wingdings" pitchFamily="2" charset="2"/>
              <a:buChar char="Ø"/>
              <a:tabLst>
                <a:tab pos="304800" algn="l"/>
              </a:tabLst>
            </a:pP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Для </a:t>
            </a: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ИГРЫ</a:t>
            </a: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характерно наличие прямых или косвенных правил, отражающих (регулирующих) содержание (ход) игры</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187325" algn="just" eaLnBrk="0" fontAlgn="base" hangingPunct="0">
              <a:spcBef>
                <a:spcPct val="0"/>
              </a:spcBef>
              <a:spcAft>
                <a:spcPct val="0"/>
              </a:spcAft>
              <a:buFont typeface="Wingdings" pitchFamily="2" charset="2"/>
              <a:buChar char="Ø"/>
              <a:tabLst>
                <a:tab pos="304800" algn="l"/>
              </a:tabLst>
            </a:pPr>
            <a:r>
              <a:rPr lang="ru-RU" sz="2400" b="1" dirty="0" smtClean="0">
                <a:solidFill>
                  <a:srgbClr val="C00000"/>
                </a:solidFill>
                <a:latin typeface="Times New Roman" pitchFamily="18" charset="0"/>
                <a:ea typeface="Times New Roman" pitchFamily="18" charset="0"/>
                <a:cs typeface="Times New Roman" pitchFamily="18" charset="0"/>
              </a:rPr>
              <a:t>ИГРА</a:t>
            </a:r>
            <a:r>
              <a:rPr lang="ru-RU" sz="2400" dirty="0" smtClean="0">
                <a:solidFill>
                  <a:srgbClr val="002060"/>
                </a:solidFill>
                <a:latin typeface="Times New Roman" pitchFamily="18" charset="0"/>
                <a:ea typeface="Times New Roman" pitchFamily="18" charset="0"/>
                <a:cs typeface="Times New Roman" pitchFamily="18" charset="0"/>
              </a:rPr>
              <a:t> </a:t>
            </a:r>
            <a:r>
              <a:rPr lang="ru-RU" sz="2400" dirty="0" smtClean="0">
                <a:solidFill>
                  <a:schemeClr val="tx1"/>
                </a:solidFill>
                <a:latin typeface="Times New Roman" pitchFamily="18" charset="0"/>
                <a:ea typeface="Times New Roman" pitchFamily="18" charset="0"/>
                <a:cs typeface="Times New Roman" pitchFamily="18" charset="0"/>
              </a:rPr>
              <a:t>представляет собой особую деятельность, которая расцветает в детские годы и сопровождает человека на протяжении всей его жизни.</a:t>
            </a:r>
            <a:endParaRPr kumimoji="0" lang="ru-RU" sz="24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5943600" y="4114800"/>
            <a:ext cx="2743200" cy="2743200"/>
          </a:xfrm>
          <a:prstGeom prst="rect">
            <a:avLst/>
          </a:prstGeom>
          <a:noFill/>
        </p:spPr>
      </p:pic>
      <p:sp>
        <p:nvSpPr>
          <p:cNvPr id="3" name="Заголовок 1"/>
          <p:cNvSpPr txBox="1">
            <a:spLocks/>
          </p:cNvSpPr>
          <p:nvPr/>
        </p:nvSpPr>
        <p:spPr>
          <a:xfrm>
            <a:off x="762000" y="304800"/>
            <a:ext cx="7543800" cy="798512"/>
          </a:xfrm>
          <a:prstGeom prst="rect">
            <a:avLst/>
          </a:prstGeom>
        </p:spPr>
        <p:txBody>
          <a:bodyPr wrap="square" lIns="91440" tIns="45720" rIns="91440" bIns="45720" numCol="1"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smtClean="0">
                <a:ln>
                  <a:noFill/>
                </a:ln>
                <a:solidFill>
                  <a:schemeClr val="accent3"/>
                </a:solidFill>
                <a:effectLst/>
                <a:uLnTx/>
                <a:uFillTx/>
                <a:latin typeface="Times New Roman" pitchFamily="18" charset="0"/>
                <a:ea typeface="Charcoal CY"/>
                <a:cs typeface="Times New Roman" pitchFamily="18" charset="0"/>
              </a:rPr>
              <a:t>ИГРЕ ПРИСУЩИ ЧЕРТЫ:</a:t>
            </a:r>
            <a:endParaRPr kumimoji="0" lang="ru-RU" sz="4400" b="1" i="0" u="none" strike="noStrike" kern="1200" cap="none" spc="0" normalizeH="0" baseline="0" noProof="0" dirty="0" smtClean="0">
              <a:ln>
                <a:noFill/>
              </a:ln>
              <a:solidFill>
                <a:schemeClr val="accent3"/>
              </a:solidFill>
              <a:effectLst/>
              <a:uLnTx/>
              <a:uFillTx/>
              <a:latin typeface="Times New Roman" pitchFamily="18" charset="0"/>
              <a:ea typeface="Charcoal CY"/>
              <a:cs typeface="Times New Roman" pitchFamily="18" charset="0"/>
            </a:endParaRPr>
          </a:p>
        </p:txBody>
      </p:sp>
      <p:sp>
        <p:nvSpPr>
          <p:cNvPr id="4" name="Текст 4"/>
          <p:cNvSpPr txBox="1">
            <a:spLocks/>
          </p:cNvSpPr>
          <p:nvPr/>
        </p:nvSpPr>
        <p:spPr>
          <a:xfrm>
            <a:off x="381000" y="1295400"/>
            <a:ext cx="3657600" cy="3962400"/>
          </a:xfrm>
          <a:prstGeom prst="roundRect">
            <a:avLst>
              <a:gd name="adj" fmla="val 16667"/>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tabLst/>
              <a:defRPr/>
            </a:pPr>
            <a:r>
              <a:rPr lang="en-US" sz="2400" dirty="0" smtClean="0">
                <a:latin typeface="Times New Roman" pitchFamily="18" charset="0"/>
                <a:ea typeface="Geneva CY"/>
                <a:cs typeface="Times New Roman" pitchFamily="18" charset="0"/>
              </a:rPr>
              <a:t> </a:t>
            </a:r>
            <a:r>
              <a:rPr lang="en-US" sz="2400" dirty="0" smtClean="0">
                <a:latin typeface="Times New Roman" pitchFamily="18" charset="0"/>
                <a:ea typeface="Geneva CY"/>
                <a:cs typeface="Times New Roman" pitchFamily="18" charset="0"/>
              </a:rPr>
              <a:t>  </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Geneva CY"/>
                <a:cs typeface="Times New Roman" pitchFamily="18" charset="0"/>
              </a:rPr>
              <a:t>Всё, что относится к игре, находится в едином игровом пространстве, служит средством передачи социального опыта и побуждает ребёнка к активной творческой деятельности.</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ru-RU" sz="2400" b="0" i="0" u="none" strike="noStrike" kern="1200" cap="none" spc="0" normalizeH="0" baseline="0" noProof="0" dirty="0" smtClean="0">
              <a:ln>
                <a:noFill/>
              </a:ln>
              <a:solidFill>
                <a:schemeClr val="tx1"/>
              </a:solidFill>
              <a:effectLst/>
              <a:uLnTx/>
              <a:uFillTx/>
              <a:latin typeface="Geneva CY"/>
              <a:ea typeface="Geneva CY"/>
              <a:cs typeface="Geneva CY"/>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Текст 5"/>
          <p:cNvSpPr txBox="1">
            <a:spLocks/>
          </p:cNvSpPr>
          <p:nvPr/>
        </p:nvSpPr>
        <p:spPr>
          <a:xfrm>
            <a:off x="4343400" y="1295400"/>
            <a:ext cx="3657600" cy="3154362"/>
          </a:xfrm>
          <a:prstGeom prst="roundRect">
            <a:avLst>
              <a:gd name="adj" fmla="val 16667"/>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tabLst/>
              <a:defRPr/>
            </a:pPr>
            <a:r>
              <a:rPr lang="en-US" sz="2400" dirty="0" smtClean="0">
                <a:latin typeface="Geneva CY"/>
                <a:ea typeface="Geneva CY"/>
                <a:cs typeface="Geneva CY"/>
              </a:rPr>
              <a:t> </a:t>
            </a:r>
            <a:r>
              <a:rPr lang="en-US" sz="2400" dirty="0" smtClean="0">
                <a:latin typeface="Geneva CY"/>
                <a:ea typeface="Geneva CY"/>
                <a:cs typeface="Geneva CY"/>
              </a:rPr>
              <a:t>  </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Geneva CY"/>
                <a:cs typeface="Times New Roman" pitchFamily="18" charset="0"/>
              </a:rPr>
              <a:t>Взрослые являются участниками игры, права которых определены правилами игры, регулирующими их отношения.</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ru-RU" sz="2400" b="0" i="0" u="none" strike="noStrike" kern="1200" cap="none" spc="0" normalizeH="0" baseline="0" noProof="0" dirty="0" smtClean="0">
              <a:ln>
                <a:noFill/>
              </a:ln>
              <a:solidFill>
                <a:schemeClr val="tx1"/>
              </a:solidFill>
              <a:effectLst/>
              <a:uLnTx/>
              <a:uFillTx/>
              <a:latin typeface="Geneva CY"/>
              <a:ea typeface="Geneva CY"/>
              <a:cs typeface="Geneva CY"/>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ru-RU" sz="2400" b="0" i="0" u="none" strike="noStrike" kern="1200" cap="none" spc="0" normalizeH="0" baseline="0" noProof="0" dirty="0" smtClean="0">
              <a:ln>
                <a:noFill/>
              </a:ln>
              <a:solidFill>
                <a:schemeClr val="tx1"/>
              </a:solidFill>
              <a:effectLst/>
              <a:uLnTx/>
              <a:uFillTx/>
              <a:latin typeface="Geneva CY"/>
              <a:ea typeface="Geneva CY"/>
              <a:cs typeface="Geneva C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up)">
                                      <p:cBhvr>
                                        <p:cTn id="17" dur="1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33600" y="304800"/>
            <a:ext cx="5029200" cy="769441"/>
          </a:xfrm>
          <a:prstGeom prst="rect">
            <a:avLst/>
          </a:prstGeom>
          <a:noFill/>
          <a:ln w="9525">
            <a:noFill/>
            <a:miter lim="800000"/>
            <a:headEnd/>
            <a:tailEnd/>
          </a:ln>
        </p:spPr>
        <p:txBody>
          <a:bodyPr wrap="square" anchor="ctr">
            <a:spAutoFit/>
          </a:bodyPr>
          <a:lstStyle/>
          <a:p>
            <a:pPr algn="just"/>
            <a:r>
              <a:rPr lang="ru-RU" sz="4400" b="1" dirty="0" smtClean="0">
                <a:solidFill>
                  <a:schemeClr val="accent3"/>
                </a:solidFill>
                <a:latin typeface="Times New Roman" pitchFamily="18" charset="0"/>
                <a:ea typeface="Times New Roman" pitchFamily="18" charset="0"/>
                <a:cs typeface="Times New Roman" pitchFamily="18" charset="0"/>
              </a:rPr>
              <a:t>Функции </a:t>
            </a:r>
            <a:r>
              <a:rPr lang="ru-RU" sz="4400" b="1" dirty="0">
                <a:solidFill>
                  <a:schemeClr val="accent3"/>
                </a:solidFill>
                <a:latin typeface="Times New Roman" pitchFamily="18" charset="0"/>
                <a:ea typeface="Times New Roman" pitchFamily="18" charset="0"/>
                <a:cs typeface="Times New Roman" pitchFamily="18" charset="0"/>
              </a:rPr>
              <a:t>игры:</a:t>
            </a:r>
          </a:p>
        </p:txBody>
      </p:sp>
      <p:sp>
        <p:nvSpPr>
          <p:cNvPr id="4" name="Прямоугольник 3"/>
          <p:cNvSpPr/>
          <p:nvPr/>
        </p:nvSpPr>
        <p:spPr>
          <a:xfrm>
            <a:off x="685800" y="1524000"/>
            <a:ext cx="2819400" cy="12003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ru-RU" dirty="0" smtClean="0">
                <a:latin typeface="Times New Roman" pitchFamily="18" charset="0"/>
                <a:cs typeface="Times New Roman" pitchFamily="18" charset="0"/>
              </a:rPr>
              <a:t>Развлекательная (развлечь, доставить удовольствие, пробудить интерес у ребенка)</a:t>
            </a:r>
          </a:p>
        </p:txBody>
      </p:sp>
      <p:sp>
        <p:nvSpPr>
          <p:cNvPr id="5" name="Прямоугольник 4"/>
          <p:cNvSpPr/>
          <p:nvPr/>
        </p:nvSpPr>
        <p:spPr>
          <a:xfrm>
            <a:off x="990600" y="3200400"/>
            <a:ext cx="1981200" cy="203132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just" fontAlgn="base">
              <a:spcBef>
                <a:spcPct val="0"/>
              </a:spcBef>
              <a:spcAft>
                <a:spcPct val="0"/>
              </a:spcAft>
            </a:pPr>
            <a:r>
              <a:rPr lang="ru-RU" dirty="0" smtClean="0">
                <a:ea typeface="Times New Roman" pitchFamily="18" charset="0"/>
                <a:cs typeface="Arial" pitchFamily="34" charset="0"/>
              </a:rPr>
              <a:t>Коррекционная (внесение позитивных изменений</a:t>
            </a:r>
          </a:p>
          <a:p>
            <a:pPr lvl="0" algn="just" fontAlgn="base">
              <a:spcBef>
                <a:spcPct val="0"/>
              </a:spcBef>
              <a:spcAft>
                <a:spcPct val="0"/>
              </a:spcAft>
            </a:pPr>
            <a:r>
              <a:rPr lang="ru-RU" dirty="0" smtClean="0">
                <a:ea typeface="Times New Roman" pitchFamily="18" charset="0"/>
                <a:cs typeface="Arial" pitchFamily="34" charset="0"/>
              </a:rPr>
              <a:t> в структуру личностных показателей)</a:t>
            </a:r>
            <a:endParaRPr lang="ru-RU" dirty="0" smtClean="0">
              <a:cs typeface="Arial" pitchFamily="34" charset="0"/>
            </a:endParaRPr>
          </a:p>
        </p:txBody>
      </p:sp>
      <p:sp>
        <p:nvSpPr>
          <p:cNvPr id="6" name="Прямоугольник 5"/>
          <p:cNvSpPr/>
          <p:nvPr/>
        </p:nvSpPr>
        <p:spPr>
          <a:xfrm>
            <a:off x="3505200" y="2971800"/>
            <a:ext cx="2020425" cy="369332"/>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ru-RU" dirty="0" smtClean="0">
                <a:latin typeface="Times New Roman" pitchFamily="18" charset="0"/>
                <a:cs typeface="Times New Roman" pitchFamily="18" charset="0"/>
              </a:rPr>
              <a:t> Коммуникативная</a:t>
            </a:r>
          </a:p>
        </p:txBody>
      </p:sp>
      <p:sp>
        <p:nvSpPr>
          <p:cNvPr id="7" name="Прямоугольник 6"/>
          <p:cNvSpPr/>
          <p:nvPr/>
        </p:nvSpPr>
        <p:spPr>
          <a:xfrm>
            <a:off x="5257800" y="1524000"/>
            <a:ext cx="3124200" cy="12003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itchFamily="18" charset="0"/>
                <a:cs typeface="Times New Roman" pitchFamily="18" charset="0"/>
              </a:rPr>
              <a:t>Диагностическая (выявление отношений от нормального поведения, самопознание в процессе игры)</a:t>
            </a:r>
          </a:p>
        </p:txBody>
      </p:sp>
      <p:pic>
        <p:nvPicPr>
          <p:cNvPr id="8" name="Picture 5" descr="H:\родительский университет.jpg"/>
          <p:cNvPicPr>
            <a:picLocks noChangeAspect="1" noChangeArrowheads="1"/>
          </p:cNvPicPr>
          <p:nvPr/>
        </p:nvPicPr>
        <p:blipFill>
          <a:blip r:embed="rId2" cstate="print"/>
          <a:srcRect/>
          <a:stretch>
            <a:fillRect/>
          </a:stretch>
        </p:blipFill>
        <p:spPr bwMode="auto">
          <a:xfrm>
            <a:off x="6705600" y="4876800"/>
            <a:ext cx="1981200" cy="1981200"/>
          </a:xfrm>
          <a:prstGeom prst="rect">
            <a:avLst/>
          </a:prstGeom>
          <a:noFill/>
        </p:spPr>
      </p:pic>
      <p:sp>
        <p:nvSpPr>
          <p:cNvPr id="9" name="Прямоугольник 8"/>
          <p:cNvSpPr/>
          <p:nvPr/>
        </p:nvSpPr>
        <p:spPr>
          <a:xfrm>
            <a:off x="5410200" y="3505200"/>
            <a:ext cx="3048000" cy="120032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itchFamily="18" charset="0"/>
                <a:cs typeface="Times New Roman" pitchFamily="18" charset="0"/>
              </a:rPr>
              <a:t>Социализация (включение в систему общественных отношений, усвоение норм человеческого общежития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228600"/>
            <a:ext cx="7696200" cy="3416320"/>
          </a:xfrm>
          <a:prstGeom prst="rect">
            <a:avLst/>
          </a:prstGeom>
        </p:spPr>
        <p:txBody>
          <a:bodyPr wrap="square">
            <a:spAutoFit/>
          </a:bodyPr>
          <a:lstStyle/>
          <a:p>
            <a:pPr lvl="0" indent="152400" algn="just" fontAlgn="base">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Игра развивает и радует ребёнка, делает его счастливым. В игре ребёнок совершает первые открытия, переживает минуты вдохновения. В игре развивается его воображение, фантазия, а, следовательно, создаётся почва для формирования инициативной, пытливой личности. Игра для ребёнка верное средство от безделья, приводящего к вялости, бесцельности поведения. Для хорошей, весёлой игры ребёнку нужна хорошая игрушка. Выбирайте её обдумано для своего ребёнка.</a:t>
            </a:r>
            <a:endParaRPr lang="ru-RU" sz="2400" dirty="0" smtClean="0">
              <a:latin typeface="Times New Roman" pitchFamily="18" charset="0"/>
              <a:ea typeface="Times New Roman" pitchFamily="18" charset="0"/>
              <a:cs typeface="Times New Roman" pitchFamily="18" charset="0"/>
            </a:endParaRPr>
          </a:p>
        </p:txBody>
      </p:sp>
      <p:pic>
        <p:nvPicPr>
          <p:cNvPr id="3" name="Picture 5" descr="H:\родительский университет.jpg"/>
          <p:cNvPicPr>
            <a:picLocks noChangeAspect="1" noChangeArrowheads="1"/>
          </p:cNvPicPr>
          <p:nvPr/>
        </p:nvPicPr>
        <p:blipFill>
          <a:blip r:embed="rId2" cstate="print"/>
          <a:srcRect/>
          <a:stretch>
            <a:fillRect/>
          </a:stretch>
        </p:blipFill>
        <p:spPr bwMode="auto">
          <a:xfrm>
            <a:off x="6705600" y="4876800"/>
            <a:ext cx="1981200" cy="1981200"/>
          </a:xfrm>
          <a:prstGeom prst="rect">
            <a:avLst/>
          </a:prstGeom>
          <a:noFill/>
        </p:spPr>
      </p:pic>
      <p:pic>
        <p:nvPicPr>
          <p:cNvPr id="52226" name="Picture 2" descr="http://img-fotki.yandex.ru/get/7/maria1907.17/0_3ecf_cd7ea789_XL"/>
          <p:cNvPicPr>
            <a:picLocks noChangeAspect="1" noChangeArrowheads="1"/>
          </p:cNvPicPr>
          <p:nvPr/>
        </p:nvPicPr>
        <p:blipFill>
          <a:blip r:embed="rId3" cstate="print"/>
          <a:srcRect/>
          <a:stretch>
            <a:fillRect/>
          </a:stretch>
        </p:blipFill>
        <p:spPr bwMode="auto">
          <a:xfrm>
            <a:off x="0" y="4191000"/>
            <a:ext cx="3505200" cy="2436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228" name="Picture 4" descr="http://krasotabest.ru/wp-content/uploads/2014/05/Kakie-igrushki-pokupat-detyam.jpg"/>
          <p:cNvPicPr>
            <a:picLocks noChangeAspect="1" noChangeArrowheads="1"/>
          </p:cNvPicPr>
          <p:nvPr/>
        </p:nvPicPr>
        <p:blipFill>
          <a:blip r:embed="rId4" cstate="print"/>
          <a:srcRect/>
          <a:stretch>
            <a:fillRect/>
          </a:stretch>
        </p:blipFill>
        <p:spPr bwMode="auto">
          <a:xfrm>
            <a:off x="3657600" y="3657600"/>
            <a:ext cx="3269456" cy="2179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62800" y="6324600"/>
            <a:ext cx="685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7010400" y="6629400"/>
            <a:ext cx="3048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5" descr="H:\родительский университет.jpg"/>
          <p:cNvPicPr>
            <a:picLocks noChangeAspect="1" noChangeArrowheads="1"/>
          </p:cNvPicPr>
          <p:nvPr/>
        </p:nvPicPr>
        <p:blipFill>
          <a:blip r:embed="rId2" cstate="print"/>
          <a:srcRect/>
          <a:stretch>
            <a:fillRect/>
          </a:stretch>
        </p:blipFill>
        <p:spPr bwMode="auto">
          <a:xfrm>
            <a:off x="6019800" y="4114800"/>
            <a:ext cx="2743200" cy="2743200"/>
          </a:xfrm>
          <a:prstGeom prst="rect">
            <a:avLst/>
          </a:prstGeom>
          <a:noFill/>
        </p:spPr>
      </p:pic>
      <p:sp>
        <p:nvSpPr>
          <p:cNvPr id="10" name="Заголовок 1"/>
          <p:cNvSpPr txBox="1">
            <a:spLocks/>
          </p:cNvSpPr>
          <p:nvPr/>
        </p:nvSpPr>
        <p:spPr>
          <a:xfrm>
            <a:off x="228600" y="304800"/>
            <a:ext cx="8305800" cy="5105400"/>
          </a:xfrm>
          <a:prstGeom prst="rect">
            <a:avLst/>
          </a:prstGeom>
        </p:spPr>
        <p:txBody>
          <a:bodyPr vert="horz" anchor="b">
            <a:noAutofit/>
          </a:bodyPr>
          <a:lstStyle/>
          <a:p>
            <a:pPr marL="0" marR="0" lvl="0" indent="0" algn="just" defTabSz="914400" rtl="0" eaLnBrk="1" fontAlgn="auto" latinLnBrk="0" hangingPunct="1">
              <a:lnSpc>
                <a:spcPct val="100000"/>
              </a:lnSpc>
              <a:spcBef>
                <a:spcPct val="0"/>
              </a:spcBef>
              <a:spcAft>
                <a:spcPts val="0"/>
              </a:spcAft>
              <a:buClr>
                <a:srgbClr val="FF0000"/>
              </a:buClr>
              <a:buSzTx/>
              <a:buFontTx/>
              <a:buNone/>
              <a:tabLst/>
              <a:defRPr/>
            </a:pPr>
            <a:r>
              <a:rPr kumimoji="0" lang="ru-RU" sz="2400" b="1" u="none" strike="noStrike" kern="1200" cap="small" spc="0" normalizeH="0" baseline="0" noProof="0" dirty="0" smtClean="0">
                <a:ln>
                  <a:noFill/>
                </a:ln>
                <a:solidFill>
                  <a:schemeClr val="accent3"/>
                </a:solidFill>
                <a:effectLst/>
                <a:uLnTx/>
                <a:uFillTx/>
                <a:latin typeface="Times New Roman" pitchFamily="18" charset="0"/>
                <a:ea typeface="+mj-ea"/>
                <a:cs typeface="Times New Roman" pitchFamily="18" charset="0"/>
              </a:rPr>
              <a:t>Игры детей характеризуются следующими особенностями:</a:t>
            </a:r>
            <a:r>
              <a:rPr kumimoji="0" lang="ru-RU" sz="2000" b="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	</a:t>
            </a:r>
            <a:br>
              <a:rPr kumimoji="0" lang="ru-RU" sz="2000" b="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2000" b="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2000" b="1" u="none" strike="noStrike" kern="1200" cap="small" spc="0" normalizeH="0" baseline="0" noProof="0" dirty="0" smtClean="0">
                <a:ln>
                  <a:noFill/>
                </a:ln>
                <a:effectLst/>
                <a:uLnTx/>
                <a:uFillTx/>
                <a:latin typeface="Times New Roman" pitchFamily="18" charset="0"/>
                <a:ea typeface="+mj-ea"/>
                <a:cs typeface="Times New Roman" pitchFamily="18" charset="0"/>
              </a:rPr>
              <a:t>1. </a:t>
            </a: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Игра представляет собой форму активного отражения ребенком окружающей его жизни людей.</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 2.Отличительной особенностью игры является и сам способ, которым ребенок пользуется в этой деятельности.</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3. Игра , как и всякая другая человеческая деятельность, имеет общественный характер, поэтому она меняется с изменением исторических условий жизни людей.</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4. Игра является формой творческого отражения ребенком</a:t>
            </a:r>
            <a:r>
              <a:rPr kumimoji="0" lang="en-US" b="1" u="none" strike="noStrike" kern="1200" cap="small" spc="0" normalizeH="0" noProof="0" dirty="0" smtClean="0">
                <a:ln>
                  <a:noFill/>
                </a:ln>
                <a:effectLst/>
                <a:uLnTx/>
                <a:uFillTx/>
                <a:latin typeface="Times New Roman" pitchFamily="18" charset="0"/>
                <a:ea typeface="+mj-ea"/>
                <a:cs typeface="Times New Roman" pitchFamily="18" charset="0"/>
              </a:rPr>
              <a:t> </a:t>
            </a: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действительности.</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5. Игра есть оперирование знаниями, средство уточнения и обогащения, путь упражнений, а значит и развитие познавательных и нравственных способностей и сил ребенка.</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6. В развернутой форме игра представляет собой коллективную деятельность.</a:t>
            </a:r>
            <a:b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br>
            <a:r>
              <a:rPr kumimoji="0" lang="ru-RU" b="1" u="none" strike="noStrike" kern="1200" cap="small" spc="0" normalizeH="0" baseline="0" noProof="0" dirty="0" smtClean="0">
                <a:ln>
                  <a:noFill/>
                </a:ln>
                <a:effectLst/>
                <a:uLnTx/>
                <a:uFillTx/>
                <a:latin typeface="Times New Roman" pitchFamily="18" charset="0"/>
                <a:ea typeface="+mj-ea"/>
                <a:cs typeface="Times New Roman" pitchFamily="18" charset="0"/>
              </a:rPr>
              <a:t>7. Разносторонне развивая детей, сама игра тоже изменяется и развивается.</a:t>
            </a:r>
            <a:endParaRPr kumimoji="0" lang="ru-RU" sz="2000" b="1"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705600" y="4876800"/>
            <a:ext cx="1981200" cy="1981200"/>
          </a:xfrm>
          <a:prstGeom prst="rect">
            <a:avLst/>
          </a:prstGeom>
          <a:noFill/>
        </p:spPr>
      </p:pic>
      <p:sp>
        <p:nvSpPr>
          <p:cNvPr id="4" name="Прямоугольник 3"/>
          <p:cNvSpPr/>
          <p:nvPr/>
        </p:nvSpPr>
        <p:spPr>
          <a:xfrm>
            <a:off x="381000" y="228600"/>
            <a:ext cx="8229600" cy="2862322"/>
          </a:xfrm>
          <a:prstGeom prst="rect">
            <a:avLst/>
          </a:prstGeom>
        </p:spPr>
        <p:txBody>
          <a:bodyPr wrap="square">
            <a:spAutoFit/>
          </a:bodyPr>
          <a:lstStyle/>
          <a:p>
            <a:pPr algn="just"/>
            <a:r>
              <a:rPr lang="ru-RU" sz="2000" b="1" dirty="0" smtClean="0">
                <a:solidFill>
                  <a:schemeClr val="accent3"/>
                </a:solidFill>
                <a:latin typeface="Times New Roman" pitchFamily="18" charset="0"/>
                <a:cs typeface="Times New Roman" pitchFamily="18" charset="0"/>
              </a:rPr>
              <a:t>РОЛЕВАЯ ИГРА </a:t>
            </a:r>
            <a:r>
              <a:rPr lang="ru-RU" sz="2000" dirty="0" smtClean="0">
                <a:latin typeface="Times New Roman" pitchFamily="18" charset="0"/>
                <a:cs typeface="Times New Roman" pitchFamily="18" charset="0"/>
              </a:rPr>
              <a:t>имеет </a:t>
            </a:r>
            <a:r>
              <a:rPr lang="ru-RU" sz="2000" dirty="0" smtClean="0">
                <a:latin typeface="Times New Roman" pitchFamily="18" charset="0"/>
                <a:cs typeface="Times New Roman" pitchFamily="18" charset="0"/>
              </a:rPr>
              <a:t>определенное значение для развития воображения. Влияние игры на развитие личности ребенка заключается в том, что через нее он знакомится с поведением и взаимоотношениями взрослых людей, которые становятся образцом для его собственного поведения, и в ней приобретаются основные навыки общения, качества, необходимые для установления контакта со сверстниками. Захватывая ребенка и заставляя его подчиняться правилам, содержащиеся во взятой на себя роли, игра способствует развитию чувств и волевой регуляции поведения.</a:t>
            </a:r>
            <a:endParaRPr lang="ru-RU" sz="2000" dirty="0">
              <a:latin typeface="Times New Roman" pitchFamily="18" charset="0"/>
              <a:cs typeface="Times New Roman" pitchFamily="18" charset="0"/>
            </a:endParaRPr>
          </a:p>
        </p:txBody>
      </p:sp>
      <p:pic>
        <p:nvPicPr>
          <p:cNvPr id="54274" name="Picture 2" descr="http://i.zbp.ru/630x420/04/x_aa9ace23.decg90.jpg"/>
          <p:cNvPicPr>
            <a:picLocks noChangeAspect="1" noChangeArrowheads="1"/>
          </p:cNvPicPr>
          <p:nvPr/>
        </p:nvPicPr>
        <p:blipFill>
          <a:blip r:embed="rId3" cstate="print"/>
          <a:srcRect/>
          <a:stretch>
            <a:fillRect/>
          </a:stretch>
        </p:blipFill>
        <p:spPr bwMode="auto">
          <a:xfrm>
            <a:off x="3657600" y="3048000"/>
            <a:ext cx="3600451" cy="2400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276" name="Picture 4" descr="http://www.simplybeauty.ru/images/upload/rebenok-ne-igraet-v-igrushki_1_1.jpg"/>
          <p:cNvPicPr>
            <a:picLocks noChangeAspect="1" noChangeArrowheads="1"/>
          </p:cNvPicPr>
          <p:nvPr/>
        </p:nvPicPr>
        <p:blipFill>
          <a:blip r:embed="rId4" cstate="print"/>
          <a:srcRect/>
          <a:stretch>
            <a:fillRect/>
          </a:stretch>
        </p:blipFill>
        <p:spPr bwMode="auto">
          <a:xfrm>
            <a:off x="457200" y="3505200"/>
            <a:ext cx="28575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родительский университет.jpg"/>
          <p:cNvPicPr>
            <a:picLocks noChangeAspect="1" noChangeArrowheads="1"/>
          </p:cNvPicPr>
          <p:nvPr/>
        </p:nvPicPr>
        <p:blipFill>
          <a:blip r:embed="rId2" cstate="print"/>
          <a:srcRect/>
          <a:stretch>
            <a:fillRect/>
          </a:stretch>
        </p:blipFill>
        <p:spPr bwMode="auto">
          <a:xfrm>
            <a:off x="6781800" y="4876800"/>
            <a:ext cx="1981200" cy="1981200"/>
          </a:xfrm>
          <a:prstGeom prst="rect">
            <a:avLst/>
          </a:prstGeom>
          <a:noFill/>
        </p:spPr>
      </p:pic>
      <p:sp>
        <p:nvSpPr>
          <p:cNvPr id="3" name="Прямоугольник 2"/>
          <p:cNvSpPr/>
          <p:nvPr/>
        </p:nvSpPr>
        <p:spPr>
          <a:xfrm>
            <a:off x="533400" y="304800"/>
            <a:ext cx="7924800" cy="2862322"/>
          </a:xfrm>
          <a:prstGeom prst="rect">
            <a:avLst/>
          </a:prstGeom>
        </p:spPr>
        <p:txBody>
          <a:bodyPr wrap="square">
            <a:spAutoFit/>
          </a:bodyPr>
          <a:lstStyle/>
          <a:p>
            <a:pPr algn="just"/>
            <a:r>
              <a:rPr lang="ru-RU" sz="2000" b="1" dirty="0" smtClean="0">
                <a:solidFill>
                  <a:schemeClr val="accent3"/>
                </a:solidFill>
                <a:latin typeface="Times New Roman" pitchFamily="18" charset="0"/>
                <a:cs typeface="Times New Roman" pitchFamily="18" charset="0"/>
              </a:rPr>
              <a:t>ПАЛЬЧИКОВЫЕ ИГРЫ</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Пальчиковые </a:t>
            </a:r>
            <a:r>
              <a:rPr lang="ru-RU" sz="2000" dirty="0" smtClean="0">
                <a:latin typeface="Times New Roman" pitchFamily="18" charset="0"/>
                <a:cs typeface="Times New Roman" pitchFamily="18" charset="0"/>
              </a:rPr>
              <a:t>игры являются одними из самых важных в развитии ребенка. Благодаря им дети быстрее знакомятся с окружающим миром, учатся писать и рисовать, осваивают азы математики, обучаясь счету, осознают понятия «выше», «ниже», «сверху», «снизу», «справа», «слева». Такой вид игр незаменим для развития мелкой моторики, воображения, тренировки памяти  и, конечно, речи. Благодаря пальчиковым играм пальцы и кисти рук приобретают хорошую подвижность, гибкость, исчезает скованность движений.</a:t>
            </a:r>
            <a:endParaRPr lang="ru-RU" sz="2000" dirty="0">
              <a:latin typeface="Times New Roman" pitchFamily="18" charset="0"/>
              <a:cs typeface="Times New Roman" pitchFamily="18" charset="0"/>
            </a:endParaRPr>
          </a:p>
        </p:txBody>
      </p:sp>
      <p:pic>
        <p:nvPicPr>
          <p:cNvPr id="4" name="Picture 4" descr="E:\ДЕТСКИЙ САД ФОТО+ПРЕЗЕНТАЦИИ\ЗАНЯТИЯ В САДУ\DSC01239.JPG"/>
          <p:cNvPicPr>
            <a:picLocks noChangeAspect="1" noChangeArrowheads="1"/>
          </p:cNvPicPr>
          <p:nvPr/>
        </p:nvPicPr>
        <p:blipFill>
          <a:blip r:embed="rId3" cstate="print"/>
          <a:srcRect/>
          <a:stretch>
            <a:fillRect/>
          </a:stretch>
        </p:blipFill>
        <p:spPr bwMode="auto">
          <a:xfrm>
            <a:off x="304800" y="3352800"/>
            <a:ext cx="3810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298" name="Picture 2" descr="http://img.happy-giraffe.ru/thumbs/580x1000/186937/2793edc746a4df04c295f203f4629b68.jpg"/>
          <p:cNvPicPr>
            <a:picLocks noChangeAspect="1" noChangeArrowheads="1"/>
          </p:cNvPicPr>
          <p:nvPr/>
        </p:nvPicPr>
        <p:blipFill>
          <a:blip r:embed="rId4" cstate="print"/>
          <a:srcRect/>
          <a:stretch>
            <a:fillRect/>
          </a:stretch>
        </p:blipFill>
        <p:spPr bwMode="auto">
          <a:xfrm>
            <a:off x="4191000" y="2895600"/>
            <a:ext cx="3514570" cy="2484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A2CBE0AD6D21D40802F3AF4298D6EB5" ma:contentTypeVersion="1" ma:contentTypeDescription="Создание документа." ma:contentTypeScope="" ma:versionID="a75eb6e0f7aea33a5b009198150e8ab9">
  <xsd:schema xmlns:xsd="http://www.w3.org/2001/XMLSchema" xmlns:xs="http://www.w3.org/2001/XMLSchema" xmlns:p="http://schemas.microsoft.com/office/2006/metadata/properties" xmlns:ns2="6434c500-c195-4837-b047-5e71706d4cb2" targetNamespace="http://schemas.microsoft.com/office/2006/metadata/properties" ma:root="true" ma:fieldsID="084d5bda4fdd2ef5240260c54041136a" ns2:_="">
    <xsd:import namespace="6434c500-c195-4837-b047-5e71706d4cb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4c500-c195-4837-b047-5e71706d4cb2"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6434c500-c195-4837-b047-5e71706d4cb2">S5QAU4VNKZPS-297-2</_dlc_DocId>
    <_dlc_DocIdUrl xmlns="6434c500-c195-4837-b047-5e71706d4cb2">
      <Url>http://ko-2013.koiro.local:82/Buy/Elektron/_layouts/15/DocIdRedir.aspx?ID=S5QAU4VNKZPS-297-2</Url>
      <Description>S5QAU4VNKZPS-297-2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E4EB60-B373-43E6-BD0B-478062D4E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4c500-c195-4837-b047-5e71706d4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1B0EE-D82A-4BD4-81FE-2145845484CE}">
  <ds:schemaRefs>
    <ds:schemaRef ds:uri="http://schemas.microsoft.com/sharepoint/v3/contenttype/forms"/>
  </ds:schemaRefs>
</ds:datastoreItem>
</file>

<file path=customXml/itemProps3.xml><?xml version="1.0" encoding="utf-8"?>
<ds:datastoreItem xmlns:ds="http://schemas.openxmlformats.org/officeDocument/2006/customXml" ds:itemID="{5B59ED92-8541-4DC3-ABCB-3BBA7E5B3049}">
  <ds:schemaRefs>
    <ds:schemaRef ds:uri="http://schemas.microsoft.com/office/2006/metadata/properties"/>
    <ds:schemaRef ds:uri="6434c500-c195-4837-b047-5e71706d4cb2"/>
  </ds:schemaRefs>
</ds:datastoreItem>
</file>

<file path=customXml/itemProps4.xml><?xml version="1.0" encoding="utf-8"?>
<ds:datastoreItem xmlns:ds="http://schemas.openxmlformats.org/officeDocument/2006/customXml" ds:itemID="{A7194754-1378-4C93-B051-2C8F800117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Oriel</Template>
  <TotalTime>945</TotalTime>
  <Words>841</Words>
  <Application>Microsoft Office PowerPoint</Application>
  <PresentationFormat>Экран (4:3)</PresentationFormat>
  <Paragraphs>34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РОЛЬ ИГРЫ в жизни детей дошкольного возраста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ИГРЫ в жизни детей дошкольного возраста КЛАССИФИКАЦИЯ ИГР</dc:title>
  <cp:lastModifiedBy>User</cp:lastModifiedBy>
  <cp:revision>99</cp:revision>
  <dcterms:modified xsi:type="dcterms:W3CDTF">2014-11-17T15:58:26Z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0x010100BA2CBE0AD6D21D40802F3AF4298D6EB5</vt:lpwstr>
  </property>
  <property fmtid="{D5CDD505-2E9C-101B-9397-08002B2CF9AE}" pid="3" name="_dlc_DocIdItemGuid">
    <vt:lpwstr>7fe2d744-ebe6-4c49-ba61-aa4fb19bc7bc</vt:lpwstr>
  </property>
</Properties>
</file>