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91" r:id="rId2"/>
    <p:sldId id="266" r:id="rId3"/>
    <p:sldId id="265" r:id="rId4"/>
    <p:sldId id="257" r:id="rId5"/>
    <p:sldId id="289" r:id="rId6"/>
    <p:sldId id="270" r:id="rId7"/>
    <p:sldId id="272" r:id="rId8"/>
    <p:sldId id="280" r:id="rId9"/>
    <p:sldId id="281" r:id="rId10"/>
    <p:sldId id="282" r:id="rId11"/>
    <p:sldId id="283" r:id="rId12"/>
    <p:sldId id="284" r:id="rId13"/>
    <p:sldId id="276" r:id="rId14"/>
    <p:sldId id="286" r:id="rId15"/>
    <p:sldId id="287" r:id="rId16"/>
    <p:sldId id="263" r:id="rId17"/>
    <p:sldId id="26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54" autoAdjust="0"/>
  </p:normalViewPr>
  <p:slideViewPr>
    <p:cSldViewPr>
      <p:cViewPr varScale="1">
        <p:scale>
          <a:sx n="20" d="100"/>
          <a:sy n="20" d="100"/>
        </p:scale>
        <p:origin x="-105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3589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355C1-5D4A-4EC7-B3F3-0455E61143E5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BD014-49E8-4E03-B3E6-ED2E3A39D2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355C1-5D4A-4EC7-B3F3-0455E61143E5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BD014-49E8-4E03-B3E6-ED2E3A39D2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355C1-5D4A-4EC7-B3F3-0455E61143E5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BD014-49E8-4E03-B3E6-ED2E3A39D2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355C1-5D4A-4EC7-B3F3-0455E61143E5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BD014-49E8-4E03-B3E6-ED2E3A39D2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355C1-5D4A-4EC7-B3F3-0455E61143E5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BD014-49E8-4E03-B3E6-ED2E3A39D2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355C1-5D4A-4EC7-B3F3-0455E61143E5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BD014-49E8-4E03-B3E6-ED2E3A39D2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355C1-5D4A-4EC7-B3F3-0455E61143E5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BD014-49E8-4E03-B3E6-ED2E3A39D2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355C1-5D4A-4EC7-B3F3-0455E61143E5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BD014-49E8-4E03-B3E6-ED2E3A39D2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355C1-5D4A-4EC7-B3F3-0455E61143E5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BD014-49E8-4E03-B3E6-ED2E3A39D2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355C1-5D4A-4EC7-B3F3-0455E61143E5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BD014-49E8-4E03-B3E6-ED2E3A39D2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355C1-5D4A-4EC7-B3F3-0455E61143E5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BD014-49E8-4E03-B3E6-ED2E3A39D2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A355C1-5D4A-4EC7-B3F3-0455E61143E5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3BD014-49E8-4E03-B3E6-ED2E3A39D24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1.jpeg"/><Relationship Id="rId7" Type="http://schemas.openxmlformats.org/officeDocument/2006/relationships/hyperlink" Target="http://investtalk.ru/wp-content/uploads/2012/09/999.jpg" TargetMode="Externa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10" Type="http://schemas.openxmlformats.org/officeDocument/2006/relationships/image" Target="../media/image37.jpeg"/><Relationship Id="rId4" Type="http://schemas.openxmlformats.org/officeDocument/2006/relationships/image" Target="../media/image32.jpeg"/><Relationship Id="rId9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2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Home\Desktop\&#1053;&#1086;&#1074;&#1072;&#1103;%20&#1087;&#1072;&#1087;&#1082;&#1072;%20(2)\&#1074;&#1089;&#1077;%20&#1087;&#1072;&#1087;&#1082;&#1080;\&#1052;&#1054;%20&#1101;&#1082;&#1086;&#1085;&#1086;&#1084;&#1080;&#1082;&#1072;\%5bemusic.md%5d_&#1057;&#1074;&#1072;&#1090;&#1099;_-_&#1059;&#1090;&#1088;&#1086;_&#1079;&#1072;&#1088;&#1103;&#1076;&#1082;&#1072;.mp3" TargetMode="External"/><Relationship Id="rId6" Type="http://schemas.openxmlformats.org/officeDocument/2006/relationships/image" Target="../media/image41.gif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Home\Desktop\&#1053;&#1086;&#1074;&#1072;&#1103;%20&#1087;&#1072;&#1087;&#1082;&#1072;%20(2)\&#1074;&#1089;&#1077;%20&#1087;&#1072;&#1087;&#1082;&#1080;\&#1052;&#1054;%20&#1101;&#1082;&#1086;&#1085;&#1086;&#1084;&#1080;&#1082;&#1072;\volshebnaya-muzyka-poyavlenie-Fei-21-Spell-Atmos(muzofon.com).mp3" TargetMode="Externa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Home\Desktop\&#1053;&#1086;&#1074;&#1072;&#1103;%20&#1087;&#1072;&#1087;&#1082;&#1072;%20(2)\&#1074;&#1089;&#1077;%20&#1087;&#1072;&#1087;&#1082;&#1080;\&#1052;&#1054;%20&#1101;&#1082;&#1086;&#1085;&#1086;&#1084;&#1080;&#1082;&#1072;\&#1103;&#1075;&#1086;&#1076;&#1082;&#1072;%20&#1084;&#1080;&#1085;&#1091;&#1089;.mp3" TargetMode="External"/><Relationship Id="rId4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Home\Desktop\&#1053;&#1086;&#1074;&#1072;&#1103;%20&#1087;&#1072;&#1087;&#1082;&#1072;%20(2)\&#1074;&#1089;&#1077;%20&#1087;&#1072;&#1087;&#1082;&#1080;\&#1052;&#1054;%20&#1101;&#1082;&#1086;&#1085;&#1086;&#1084;&#1080;&#1082;&#1072;\Russkaya-narodnaya-Plyasovaya(muzofon.com).mp3" TargetMode="External"/><Relationship Id="rId4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7" Type="http://schemas.openxmlformats.org/officeDocument/2006/relationships/image" Target="../media/image46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Home\Desktop\&#1053;&#1086;&#1074;&#1072;&#1103;%20&#1087;&#1072;&#1087;&#1082;&#1072;%20(2)\&#1074;&#1089;&#1077;%20&#1087;&#1072;&#1087;&#1082;&#1080;\&#1052;&#1054;%20&#1101;&#1082;&#1086;&#1085;&#1086;&#1084;&#1080;&#1082;&#1072;\volshebnaya-muzyka-poyavlenie-Fei-21-Spell-Atmos(muzofon.com).mp3" TargetMode="External"/><Relationship Id="rId6" Type="http://schemas.openxmlformats.org/officeDocument/2006/relationships/image" Target="../media/image2.gif"/><Relationship Id="rId5" Type="http://schemas.openxmlformats.org/officeDocument/2006/relationships/image" Target="../media/image48.gif"/><Relationship Id="rId4" Type="http://schemas.openxmlformats.org/officeDocument/2006/relationships/image" Target="../media/image1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Home\Desktop\&#1053;&#1086;&#1074;&#1072;&#1103;%20&#1087;&#1072;&#1087;&#1082;&#1072;%20(2)\&#1074;&#1089;&#1077;%20&#1087;&#1072;&#1087;&#1082;&#1080;\&#1052;&#1054;%20&#1101;&#1082;&#1086;&#1085;&#1086;&#1084;&#1080;&#1082;&#1072;\volshebnaya-muzyka-poyavlenie-Fei-21-Spell-Atmos(muzofon.com).mp3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Home\Desktop\&#1053;&#1086;&#1074;&#1072;&#1103;%20&#1087;&#1072;&#1087;&#1082;&#1072;%20(2)\&#1074;&#1089;&#1077;%20&#1087;&#1072;&#1087;&#1082;&#1080;\&#1052;&#1054;%20&#1101;&#1082;&#1086;&#1085;&#1086;&#1084;&#1080;&#1082;&#1072;\&#1103;&#1075;&#1086;&#1076;&#1082;&#1072;%20&#1084;&#1080;&#1085;&#1091;&#1089;.mp3" TargetMode="Externa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gif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Home\Desktop\&#1053;&#1086;&#1074;&#1072;&#1103;%20&#1087;&#1072;&#1087;&#1082;&#1072;%20(2)\&#1074;&#1089;&#1077;%20&#1087;&#1072;&#1087;&#1082;&#1080;\&#1052;&#1054;%20&#1101;&#1082;&#1086;&#1085;&#1086;&#1084;&#1080;&#1082;&#1072;\volshebnaya-muzyka-poyavlenie-Fei-21-Spell-Atmos(muzofon.com).mp3" TargetMode="Externa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Home\Desktop\&#1053;&#1086;&#1074;&#1072;&#1103;%20&#1087;&#1072;&#1087;&#1082;&#1072;%20(2)\&#1074;&#1089;&#1077;%20&#1087;&#1072;&#1087;&#1082;&#1080;\&#1052;&#1054;%20&#1101;&#1082;&#1086;&#1085;&#1086;&#1084;&#1080;&#1082;&#1072;\&#1103;&#1075;&#1086;&#1076;&#1082;&#1072;%20&#1084;&#1080;&#1085;&#1091;&#1089;.mp3" TargetMode="Externa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5.png"/><Relationship Id="rId4" Type="http://schemas.openxmlformats.org/officeDocument/2006/relationships/image" Target="../media/image5.gif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Рабочий стол\331e5b5c4fd42f4d215ac0d956b3ee8474f5f35e.previ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928802"/>
            <a:ext cx="7143800" cy="4786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928934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Презентация к занятию</a:t>
            </a:r>
            <a:b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«Путешествие в страну </a:t>
            </a:r>
            <a:r>
              <a:rPr lang="ru-RU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Заниматика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Выполнила: </a:t>
            </a:r>
            <a:r>
              <a:rPr lang="ru-RU" sz="1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Дундукова</a:t>
            </a:r>
            <a: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Людмила Владимировна</a:t>
            </a:r>
            <a:b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воспитатель «Детский сад «Лучик» – </a:t>
            </a:r>
            <a:b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филиал МБДОУ «Детский сад «</a:t>
            </a:r>
            <a:r>
              <a:rPr lang="ru-RU" sz="1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Ивушка</a:t>
            </a:r>
            <a: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b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станица Обливская Ростовская область</a:t>
            </a:r>
            <a:r>
              <a:rPr lang="ru-RU" sz="1800" b="1" i="1" dirty="0" smtClean="0">
                <a:solidFill>
                  <a:srgbClr val="002060"/>
                </a:solidFill>
              </a:rPr>
              <a:t/>
            </a:r>
            <a:br>
              <a:rPr lang="ru-RU" sz="1800" b="1" i="1" dirty="0" smtClean="0">
                <a:solidFill>
                  <a:srgbClr val="002060"/>
                </a:solidFill>
              </a:rPr>
            </a:br>
            <a: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2013г.</a:t>
            </a:r>
            <a:endParaRPr lang="ru-RU" sz="1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4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85738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2400" b="1" i="1" dirty="0" smtClean="0">
                <a:latin typeface="Arial" pitchFamily="34" charset="0"/>
              </a:rPr>
              <a:t>   </a:t>
            </a:r>
            <a:r>
              <a:rPr lang="ru-RU" sz="2400" b="1" i="1" dirty="0" smtClean="0"/>
              <a:t>Позже они уступили место ракушкам каури. Они были привезены на Русь арабскими купцами с Мальдивских островов в Индийском океане.</a:t>
            </a:r>
            <a:br>
              <a:rPr lang="ru-RU" sz="2400" b="1" i="1" dirty="0" smtClean="0"/>
            </a:br>
            <a:endParaRPr lang="ru-RU" sz="2400" b="1" i="1" dirty="0" smtClean="0"/>
          </a:p>
        </p:txBody>
      </p:sp>
      <p:pic>
        <p:nvPicPr>
          <p:cNvPr id="4" name="Рисунок 3" descr="http://chegepe33.svet999.ru/content/rakovin/kauri_redk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785926"/>
            <a:ext cx="6000792" cy="46529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14290"/>
            <a:ext cx="8229600" cy="857256"/>
          </a:xfrm>
        </p:spPr>
        <p:txBody>
          <a:bodyPr>
            <a:normAutofit/>
          </a:bodyPr>
          <a:lstStyle/>
          <a:p>
            <a:pPr eaLnBrk="1" hangingPunct="1"/>
            <a:r>
              <a:rPr lang="ru-RU" sz="3200" b="1" i="1" dirty="0" smtClean="0"/>
              <a:t>Первые древние деньги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" y="1500175"/>
            <a:ext cx="3500429" cy="4824426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ru-RU" sz="3000" b="1" i="1" dirty="0" smtClean="0">
                <a:solidFill>
                  <a:schemeClr val="tx2"/>
                </a:solidFill>
                <a:latin typeface="Arial" charset="0"/>
              </a:rPr>
              <a:t>Затем появились заграничные монеты- серебряные </a:t>
            </a:r>
          </a:p>
          <a:p>
            <a:pPr eaLnBrk="1" hangingPunct="1">
              <a:lnSpc>
                <a:spcPct val="90000"/>
              </a:lnSpc>
            </a:pPr>
            <a:r>
              <a:rPr lang="ru-RU" sz="3000" b="1" i="1" dirty="0" smtClean="0">
                <a:solidFill>
                  <a:schemeClr val="tx2"/>
                </a:solidFill>
                <a:latin typeface="Arial" charset="0"/>
              </a:rPr>
              <a:t>Позже и свои металлические деньги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sz="3000" b="1" i="1" dirty="0" smtClean="0">
                <a:solidFill>
                  <a:schemeClr val="tx2"/>
                </a:solidFill>
                <a:latin typeface="Arial" charset="0"/>
              </a:rPr>
              <a:t>(кусочки металла различной формы) Назывались они гривны</a:t>
            </a:r>
            <a:r>
              <a:rPr lang="ru-RU" sz="3200" dirty="0" smtClean="0">
                <a:solidFill>
                  <a:schemeClr val="tx2"/>
                </a:solidFill>
                <a:latin typeface="Arial" charset="0"/>
              </a:rPr>
              <a:t>.  </a:t>
            </a:r>
          </a:p>
        </p:txBody>
      </p:sp>
      <p:pic>
        <p:nvPicPr>
          <p:cNvPr id="11272" name="Picture 8" descr="Рисунок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1142984"/>
            <a:ext cx="2571768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73" name="Picture 9" descr="Рисунок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4888" y="4929198"/>
            <a:ext cx="2649537" cy="1670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74" name="Picture 10" descr="рисунок7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3571876"/>
            <a:ext cx="3810000" cy="1054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C:\Documents and Settings\User\Рабочий стол\800px-Grivna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428992" y="4572008"/>
            <a:ext cx="2500330" cy="20780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4" descr="C:\Documents and Settings\User\Рабочий стол\82034657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43636" y="1142984"/>
            <a:ext cx="2786082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9" descr="C:\Users\Alex\Картинки и Фото\P10002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714356"/>
            <a:ext cx="4143404" cy="21367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8915" name="Picture 10" descr="C:\Users\Alex\Картинки и Фото\P100025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000372"/>
            <a:ext cx="3714775" cy="2082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8916" name="Picture 3" descr="C:\Users\Alex\Картинки и Фото\P100024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642918"/>
            <a:ext cx="3214710" cy="171451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8917" name="Picture 5" descr="C:\Users\Alex\Картинки и Фото\P100024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0694" y="1928802"/>
            <a:ext cx="2928958" cy="1643074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8918" name="Picture 6" descr="C:\Users\Alex\Картинки и Фото\P100024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72198" y="3500438"/>
            <a:ext cx="2643206" cy="1571636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8919" name="Rectangle 9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714356"/>
          </a:xfrm>
        </p:spPr>
        <p:txBody>
          <a:bodyPr>
            <a:normAutofit/>
          </a:bodyPr>
          <a:lstStyle/>
          <a:p>
            <a:pPr eaLnBrk="1" hangingPunct="1"/>
            <a:r>
              <a:rPr lang="ru-RU" sz="3200" b="1" i="1" dirty="0" smtClean="0">
                <a:latin typeface="Arial" charset="0"/>
              </a:rPr>
              <a:t>Современные  деньги</a:t>
            </a:r>
          </a:p>
        </p:txBody>
      </p:sp>
      <p:pic>
        <p:nvPicPr>
          <p:cNvPr id="8" name="Рисунок 7" descr="http://investtalk.ru/wp-content/uploads/2012/09/999-300x200.jpg">
            <a:hlinkClick r:id="rId7"/>
          </p:cNvPr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4429132"/>
            <a:ext cx="3000364" cy="24288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5" descr="250px-Credit-cards[1]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683254" y="4429108"/>
            <a:ext cx="3460746" cy="24288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6" descr="200px-Sbercard[1]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214678" y="4929198"/>
            <a:ext cx="2643206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1" descr="дорога.jpg"/>
          <p:cNvPicPr>
            <a:picLocks noChangeAspect="1"/>
          </p:cNvPicPr>
          <p:nvPr/>
        </p:nvPicPr>
        <p:blipFill>
          <a:blip r:embed="rId3"/>
          <a:srcRect r="-574"/>
          <a:stretch>
            <a:fillRect/>
          </a:stretch>
        </p:blipFill>
        <p:spPr>
          <a:xfrm>
            <a:off x="0" y="142852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0" name="Picture 2" descr="C:\Documents and Settings\User\Рабочий стол\69415810_03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500826" y="3071810"/>
            <a:ext cx="2357454" cy="3559185"/>
          </a:xfrm>
          <a:prstGeom prst="rect">
            <a:avLst/>
          </a:prstGeom>
          <a:noFill/>
        </p:spPr>
      </p:pic>
      <p:pic>
        <p:nvPicPr>
          <p:cNvPr id="7171" name="Picture 3" descr="C:\Documents and Settings\User\Рабочий стол\69415843_04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2643182"/>
            <a:ext cx="2428860" cy="3487747"/>
          </a:xfrm>
          <a:prstGeom prst="rect">
            <a:avLst/>
          </a:prstGeom>
          <a:noFill/>
        </p:spPr>
      </p:pic>
      <p:pic>
        <p:nvPicPr>
          <p:cNvPr id="5" name="Picture 2" descr="C:\Documents and Settings\User\Рабочий стол\824899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71802" y="2214554"/>
            <a:ext cx="2286000" cy="361950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14282" y="428604"/>
            <a:ext cx="71437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i="1" dirty="0" smtClean="0">
                <a:solidFill>
                  <a:srgbClr val="FF0000"/>
                </a:solidFill>
              </a:rPr>
              <a:t>Городок гномов</a:t>
            </a:r>
            <a:endParaRPr lang="ru-RU" sz="4800" b="1" i="1" dirty="0">
              <a:solidFill>
                <a:srgbClr val="FF0000"/>
              </a:solidFill>
            </a:endParaRPr>
          </a:p>
        </p:txBody>
      </p:sp>
      <p:pic>
        <p:nvPicPr>
          <p:cNvPr id="7" name="[emusic.md]_Сваты_-_Утро_заряд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759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C:\Documents and Settings\User\Рабочий стол\blesk_pina_levo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9993774">
            <a:off x="1051529" y="628528"/>
            <a:ext cx="6484953" cy="5271966"/>
          </a:xfrm>
          <a:prstGeom prst="rect">
            <a:avLst/>
          </a:prstGeom>
          <a:noFill/>
        </p:spPr>
      </p:pic>
      <p:pic>
        <p:nvPicPr>
          <p:cNvPr id="5" name="volshebnaya-muzyka-poyavlenie-Fei-21-Spell-Atmos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54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" presetClass="exit" presetSubtype="3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Рабочий стол\2239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ягодка минус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514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фото\Лучик фото\картинки\рисунки\sm_f_47c19ebda9d3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Russkaya-narodnaya-Plyasovaya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462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Documents and Settings\User\Рабочий стол\blesk_cvetrychej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715148"/>
          </a:xfrm>
          <a:prstGeom prst="rect">
            <a:avLst/>
          </a:prstGeom>
          <a:noFill/>
        </p:spPr>
      </p:pic>
      <p:pic>
        <p:nvPicPr>
          <p:cNvPr id="9221" name="Picture 5" descr="C:\Documents and Settings\User\Рабочий стол\blesk_pina_levo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9993774">
            <a:off x="1214084" y="-19734"/>
            <a:ext cx="3369425" cy="2530097"/>
          </a:xfrm>
          <a:prstGeom prst="rect">
            <a:avLst/>
          </a:prstGeom>
          <a:noFill/>
        </p:spPr>
      </p:pic>
      <p:pic>
        <p:nvPicPr>
          <p:cNvPr id="9222" name="Picture 6" descr="C:\Documents and Settings\User\Рабочий стол\blesk_pina_pravo (1)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204389">
            <a:off x="5471018" y="7750"/>
            <a:ext cx="3403653" cy="2510878"/>
          </a:xfrm>
          <a:prstGeom prst="rect">
            <a:avLst/>
          </a:prstGeom>
          <a:noFill/>
        </p:spPr>
      </p:pic>
      <p:pic>
        <p:nvPicPr>
          <p:cNvPr id="7" name="Picture 2" descr="C:\Documents and Settings\User\Рабочий стол\835782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86116" y="1500174"/>
            <a:ext cx="2928958" cy="3500462"/>
          </a:xfrm>
          <a:prstGeom prst="rect">
            <a:avLst/>
          </a:prstGeom>
          <a:noFill/>
        </p:spPr>
      </p:pic>
      <p:pic>
        <p:nvPicPr>
          <p:cNvPr id="8" name="Picture 6" descr="C:\Documents and Settings\User\Рабочий стол\blesk_pina_pravo (1)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204389">
            <a:off x="5680402" y="2671942"/>
            <a:ext cx="3423031" cy="2595102"/>
          </a:xfrm>
          <a:prstGeom prst="rect">
            <a:avLst/>
          </a:prstGeom>
          <a:noFill/>
        </p:spPr>
      </p:pic>
      <p:pic>
        <p:nvPicPr>
          <p:cNvPr id="9" name="Picture 5" descr="C:\Documents and Settings\User\Рабочий стол\blesk_pina_levo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9993774">
            <a:off x="307168" y="2243536"/>
            <a:ext cx="3173319" cy="2753616"/>
          </a:xfrm>
          <a:prstGeom prst="rect">
            <a:avLst/>
          </a:prstGeom>
          <a:noFill/>
        </p:spPr>
      </p:pic>
      <p:pic>
        <p:nvPicPr>
          <p:cNvPr id="10" name="volshebnaya-muzyka-poyavlenie-Fei-21-Spell-Atmos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000"/>
                            </p:stCondLst>
                            <p:childTnLst>
                              <p:par>
                                <p:cTn id="2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0"/>
                            </p:stCondLst>
                            <p:childTnLst>
                              <p:par>
                                <p:cTn id="2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1000"/>
                            </p:stCondLst>
                            <p:childTnLst>
                              <p:par>
                                <p:cTn id="3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00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90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1000"/>
                            </p:stCondLst>
                            <p:childTnLst>
                              <p:par>
                                <p:cTn id="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55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User\Рабочий стол\83578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357166"/>
            <a:ext cx="4833967" cy="6215106"/>
          </a:xfrm>
          <a:prstGeom prst="rect">
            <a:avLst/>
          </a:prstGeom>
          <a:noFill/>
        </p:spPr>
      </p:pic>
      <p:pic>
        <p:nvPicPr>
          <p:cNvPr id="3" name="volshebnaya-muzyka-poyavlenie-Fei-21-Spell-Atmos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0054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User\Рабочий стол\080729121811t0_1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5" descr="замок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15206" y="1357298"/>
            <a:ext cx="1714512" cy="1643050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Рисунок 11" descr="дорога.jpg"/>
          <p:cNvPicPr>
            <a:picLocks noChangeAspect="1"/>
          </p:cNvPicPr>
          <p:nvPr/>
        </p:nvPicPr>
        <p:blipFill>
          <a:blip r:embed="rId5" cstate="screen"/>
          <a:srcRect r="-575"/>
          <a:stretch>
            <a:fillRect/>
          </a:stretch>
        </p:blipFill>
        <p:spPr>
          <a:xfrm>
            <a:off x="2357422" y="714356"/>
            <a:ext cx="1571636" cy="1643074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2" descr="D:\фото\Лучик фото\картинки\рисунки\sm_f_47c19ebda9d31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571736" y="4357694"/>
            <a:ext cx="1714512" cy="1785950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147" name="Picture 3" descr="C:\Documents and Settings\User\Рабочий стол\04_castles_87498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5214942" y="428604"/>
            <a:ext cx="1571636" cy="1649411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Стрелка влево 6"/>
          <p:cNvSpPr/>
          <p:nvPr/>
        </p:nvSpPr>
        <p:spPr>
          <a:xfrm rot="1360069">
            <a:off x="6860865" y="1090919"/>
            <a:ext cx="571504" cy="500066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лево 7"/>
          <p:cNvSpPr/>
          <p:nvPr/>
        </p:nvSpPr>
        <p:spPr>
          <a:xfrm rot="21057660">
            <a:off x="4074214" y="1013023"/>
            <a:ext cx="939607" cy="500066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лево 8"/>
          <p:cNvSpPr/>
          <p:nvPr/>
        </p:nvSpPr>
        <p:spPr>
          <a:xfrm rot="18571360">
            <a:off x="1732007" y="2058307"/>
            <a:ext cx="571504" cy="500066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50" name="Picture 6" descr="C:\Documents and Settings\User\Рабочий стол\682068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357158" y="2500306"/>
            <a:ext cx="1785950" cy="1928826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3" name="Стрелка влево 12"/>
          <p:cNvSpPr/>
          <p:nvPr/>
        </p:nvSpPr>
        <p:spPr>
          <a:xfrm rot="13688122">
            <a:off x="1744416" y="4338648"/>
            <a:ext cx="939607" cy="500066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5214942" y="1500174"/>
            <a:ext cx="15716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   </a:t>
            </a:r>
            <a:r>
              <a:rPr lang="ru-RU" sz="1400" b="1" dirty="0" smtClean="0">
                <a:solidFill>
                  <a:schemeClr val="bg1"/>
                </a:solidFill>
              </a:rPr>
              <a:t>Город старины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58082" y="2428868"/>
            <a:ext cx="14921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Волшебный лес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8596" y="2786058"/>
            <a:ext cx="18573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Сказочный городок</a:t>
            </a:r>
            <a:endParaRPr lang="ru-RU" sz="1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428860" y="1857364"/>
            <a:ext cx="20655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Городок гномов</a:t>
            </a:r>
            <a:endParaRPr lang="ru-RU" sz="14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643174" y="4572008"/>
            <a:ext cx="22860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</a:rPr>
              <a:t>Веселый городок</a:t>
            </a:r>
            <a:endParaRPr lang="ru-RU" sz="1400" b="1" dirty="0">
              <a:solidFill>
                <a:srgbClr val="002060"/>
              </a:solidFill>
            </a:endParaRPr>
          </a:p>
        </p:txBody>
      </p:sp>
      <p:pic>
        <p:nvPicPr>
          <p:cNvPr id="20" name="Picture 2" descr="C:\Documents and Settings\User\Рабочий стол\69415810_03.pn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2643174" y="785794"/>
            <a:ext cx="857256" cy="1143008"/>
          </a:xfrm>
          <a:prstGeom prst="rect">
            <a:avLst/>
          </a:prstGeom>
          <a:noFill/>
        </p:spPr>
      </p:pic>
      <p:pic>
        <p:nvPicPr>
          <p:cNvPr id="22" name="ягодка минус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5143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P1030226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25" name="Picture 5" descr="замок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" name="Группа 24"/>
          <p:cNvGrpSpPr>
            <a:grpSpLocks/>
          </p:cNvGrpSpPr>
          <p:nvPr/>
        </p:nvGrpSpPr>
        <p:grpSpPr bwMode="auto">
          <a:xfrm>
            <a:off x="1428750" y="5214938"/>
            <a:ext cx="1573213" cy="923925"/>
            <a:chOff x="1428728" y="5214950"/>
            <a:chExt cx="1571636" cy="923330"/>
          </a:xfrm>
        </p:grpSpPr>
        <p:sp>
          <p:nvSpPr>
            <p:cNvPr id="13" name="Овал 12"/>
            <p:cNvSpPr/>
            <p:nvPr/>
          </p:nvSpPr>
          <p:spPr>
            <a:xfrm>
              <a:off x="1428728" y="5286341"/>
              <a:ext cx="1571636" cy="713915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1928794" y="5214950"/>
              <a:ext cx="53572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+mn-lt"/>
                  <a:cs typeface="+mn-cs"/>
                </a:rPr>
                <a:t>1</a:t>
              </a:r>
              <a:endPara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</p:grpSp>
      <p:grpSp>
        <p:nvGrpSpPr>
          <p:cNvPr id="3" name="Группа 39"/>
          <p:cNvGrpSpPr>
            <a:grpSpLocks/>
          </p:cNvGrpSpPr>
          <p:nvPr/>
        </p:nvGrpSpPr>
        <p:grpSpPr bwMode="auto">
          <a:xfrm>
            <a:off x="4500563" y="5429250"/>
            <a:ext cx="1073150" cy="784225"/>
            <a:chOff x="4500562" y="5429264"/>
            <a:chExt cx="1071570" cy="784830"/>
          </a:xfrm>
        </p:grpSpPr>
        <p:sp>
          <p:nvSpPr>
            <p:cNvPr id="18" name="Овал 17"/>
            <p:cNvSpPr/>
            <p:nvPr/>
          </p:nvSpPr>
          <p:spPr>
            <a:xfrm>
              <a:off x="4500562" y="5429264"/>
              <a:ext cx="1071570" cy="714926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4929190" y="5429264"/>
              <a:ext cx="353057" cy="78483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5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+mn-lt"/>
                  <a:cs typeface="+mn-cs"/>
                </a:rPr>
                <a:t>2</a:t>
              </a:r>
              <a:endParaRPr lang="ru-RU" sz="45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</p:grpSp>
      <p:grpSp>
        <p:nvGrpSpPr>
          <p:cNvPr id="4" name="Группа 35"/>
          <p:cNvGrpSpPr>
            <a:grpSpLocks/>
          </p:cNvGrpSpPr>
          <p:nvPr/>
        </p:nvGrpSpPr>
        <p:grpSpPr bwMode="auto">
          <a:xfrm>
            <a:off x="2716213" y="5000625"/>
            <a:ext cx="1069975" cy="646113"/>
            <a:chOff x="2714612" y="5000636"/>
            <a:chExt cx="1071570" cy="646331"/>
          </a:xfrm>
        </p:grpSpPr>
        <p:sp>
          <p:nvSpPr>
            <p:cNvPr id="14" name="Овал 13"/>
            <p:cNvSpPr/>
            <p:nvPr/>
          </p:nvSpPr>
          <p:spPr>
            <a:xfrm>
              <a:off x="2714612" y="5072098"/>
              <a:ext cx="1071570" cy="500231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3000364" y="5000636"/>
              <a:ext cx="418704" cy="64633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+mn-lt"/>
                  <a:cs typeface="+mn-cs"/>
                </a:rPr>
                <a:t>4</a:t>
              </a:r>
              <a:endPara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</p:grpSp>
      <p:grpSp>
        <p:nvGrpSpPr>
          <p:cNvPr id="5" name="Группа 38"/>
          <p:cNvGrpSpPr>
            <a:grpSpLocks/>
          </p:cNvGrpSpPr>
          <p:nvPr/>
        </p:nvGrpSpPr>
        <p:grpSpPr bwMode="auto">
          <a:xfrm>
            <a:off x="3714750" y="5643563"/>
            <a:ext cx="1071563" cy="646112"/>
            <a:chOff x="3714744" y="5643578"/>
            <a:chExt cx="1071570" cy="646331"/>
          </a:xfrm>
        </p:grpSpPr>
        <p:sp>
          <p:nvSpPr>
            <p:cNvPr id="19" name="Овал 18"/>
            <p:cNvSpPr/>
            <p:nvPr/>
          </p:nvSpPr>
          <p:spPr>
            <a:xfrm>
              <a:off x="3714744" y="5715039"/>
              <a:ext cx="1071570" cy="500232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4071934" y="5643578"/>
              <a:ext cx="418704" cy="64633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+mn-lt"/>
                  <a:cs typeface="+mn-cs"/>
                </a:rPr>
                <a:t>5</a:t>
              </a:r>
              <a:endPara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</p:grpSp>
      <p:grpSp>
        <p:nvGrpSpPr>
          <p:cNvPr id="6" name="Группа 34"/>
          <p:cNvGrpSpPr>
            <a:grpSpLocks/>
          </p:cNvGrpSpPr>
          <p:nvPr/>
        </p:nvGrpSpPr>
        <p:grpSpPr bwMode="auto">
          <a:xfrm>
            <a:off x="2716213" y="5357813"/>
            <a:ext cx="1355725" cy="923925"/>
            <a:chOff x="2714612" y="5357826"/>
            <a:chExt cx="1357322" cy="923330"/>
          </a:xfrm>
        </p:grpSpPr>
        <p:sp>
          <p:nvSpPr>
            <p:cNvPr id="15" name="Овал 14"/>
            <p:cNvSpPr/>
            <p:nvPr/>
          </p:nvSpPr>
          <p:spPr>
            <a:xfrm>
              <a:off x="2714612" y="5500609"/>
              <a:ext cx="1357322" cy="713915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3143240" y="5357826"/>
              <a:ext cx="424495" cy="92333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+mn-lt"/>
                  <a:cs typeface="+mn-cs"/>
                </a:rPr>
                <a:t>9</a:t>
              </a:r>
              <a:endPara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</p:grpSp>
      <p:grpSp>
        <p:nvGrpSpPr>
          <p:cNvPr id="7" name="Группа 37"/>
          <p:cNvGrpSpPr>
            <a:grpSpLocks/>
          </p:cNvGrpSpPr>
          <p:nvPr/>
        </p:nvGrpSpPr>
        <p:grpSpPr bwMode="auto">
          <a:xfrm>
            <a:off x="3714750" y="5072063"/>
            <a:ext cx="1071563" cy="714375"/>
            <a:chOff x="3714744" y="5072074"/>
            <a:chExt cx="1071570" cy="714380"/>
          </a:xfrm>
        </p:grpSpPr>
        <p:sp>
          <p:nvSpPr>
            <p:cNvPr id="16" name="Овал 15"/>
            <p:cNvSpPr/>
            <p:nvPr/>
          </p:nvSpPr>
          <p:spPr>
            <a:xfrm>
              <a:off x="3714744" y="5072074"/>
              <a:ext cx="1071570" cy="71438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4071934" y="5072074"/>
              <a:ext cx="353057" cy="64633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+mn-lt"/>
                  <a:cs typeface="+mn-cs"/>
                </a:rPr>
                <a:t>7</a:t>
              </a:r>
              <a:endPara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</p:grpSp>
      <p:grpSp>
        <p:nvGrpSpPr>
          <p:cNvPr id="8" name="Группа 40"/>
          <p:cNvGrpSpPr>
            <a:grpSpLocks/>
          </p:cNvGrpSpPr>
          <p:nvPr/>
        </p:nvGrpSpPr>
        <p:grpSpPr bwMode="auto">
          <a:xfrm>
            <a:off x="5214938" y="5072063"/>
            <a:ext cx="785812" cy="784225"/>
            <a:chOff x="5214942" y="5072074"/>
            <a:chExt cx="785818" cy="784830"/>
          </a:xfrm>
        </p:grpSpPr>
        <p:sp>
          <p:nvSpPr>
            <p:cNvPr id="21" name="Овал 20"/>
            <p:cNvSpPr/>
            <p:nvPr/>
          </p:nvSpPr>
          <p:spPr>
            <a:xfrm>
              <a:off x="5214942" y="5215059"/>
              <a:ext cx="785818" cy="571941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5429256" y="5072074"/>
              <a:ext cx="353057" cy="78483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5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+mn-lt"/>
                  <a:cs typeface="+mn-cs"/>
                </a:rPr>
                <a:t>6</a:t>
              </a:r>
              <a:endParaRPr lang="ru-RU" sz="45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</p:grpSp>
      <p:grpSp>
        <p:nvGrpSpPr>
          <p:cNvPr id="9" name="Группа 41"/>
          <p:cNvGrpSpPr>
            <a:grpSpLocks/>
          </p:cNvGrpSpPr>
          <p:nvPr/>
        </p:nvGrpSpPr>
        <p:grpSpPr bwMode="auto">
          <a:xfrm>
            <a:off x="5500688" y="5643563"/>
            <a:ext cx="1071562" cy="615950"/>
            <a:chOff x="5500694" y="5643578"/>
            <a:chExt cx="1071570" cy="615553"/>
          </a:xfrm>
        </p:grpSpPr>
        <p:sp>
          <p:nvSpPr>
            <p:cNvPr id="20" name="Овал 19"/>
            <p:cNvSpPr/>
            <p:nvPr/>
          </p:nvSpPr>
          <p:spPr>
            <a:xfrm>
              <a:off x="5500694" y="5643578"/>
              <a:ext cx="1071570" cy="49974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5786446" y="5643578"/>
              <a:ext cx="405881" cy="61555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4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+mn-lt"/>
                  <a:cs typeface="+mn-cs"/>
                </a:rPr>
                <a:t>8</a:t>
              </a:r>
              <a:endParaRPr lang="ru-RU" sz="3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</p:grpSp>
      <p:grpSp>
        <p:nvGrpSpPr>
          <p:cNvPr id="10" name="Группа 36"/>
          <p:cNvGrpSpPr>
            <a:grpSpLocks/>
          </p:cNvGrpSpPr>
          <p:nvPr/>
        </p:nvGrpSpPr>
        <p:grpSpPr bwMode="auto">
          <a:xfrm>
            <a:off x="3500438" y="4786313"/>
            <a:ext cx="714375" cy="461962"/>
            <a:chOff x="3500430" y="4786322"/>
            <a:chExt cx="714380" cy="461665"/>
          </a:xfrm>
        </p:grpSpPr>
        <p:sp>
          <p:nvSpPr>
            <p:cNvPr id="17" name="Овал 16"/>
            <p:cNvSpPr/>
            <p:nvPr/>
          </p:nvSpPr>
          <p:spPr>
            <a:xfrm>
              <a:off x="3500430" y="4857713"/>
              <a:ext cx="714380" cy="356958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3571868" y="4786322"/>
              <a:ext cx="495649" cy="4616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+mn-lt"/>
                  <a:cs typeface="+mn-cs"/>
                </a:rPr>
                <a:t>10</a:t>
              </a:r>
              <a:endPara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</p:grpSp>
      <p:grpSp>
        <p:nvGrpSpPr>
          <p:cNvPr id="11" name="Группа 42"/>
          <p:cNvGrpSpPr>
            <a:grpSpLocks/>
          </p:cNvGrpSpPr>
          <p:nvPr/>
        </p:nvGrpSpPr>
        <p:grpSpPr bwMode="auto">
          <a:xfrm>
            <a:off x="5929313" y="5357813"/>
            <a:ext cx="928687" cy="523875"/>
            <a:chOff x="5929322" y="5357826"/>
            <a:chExt cx="928694" cy="523220"/>
          </a:xfrm>
        </p:grpSpPr>
        <p:sp>
          <p:nvSpPr>
            <p:cNvPr id="22" name="Овал 21"/>
            <p:cNvSpPr/>
            <p:nvPr/>
          </p:nvSpPr>
          <p:spPr>
            <a:xfrm>
              <a:off x="5929322" y="5429174"/>
              <a:ext cx="928694" cy="356741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6215074" y="5357826"/>
              <a:ext cx="357190" cy="52322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+mn-lt"/>
                  <a:cs typeface="+mn-cs"/>
                </a:rPr>
                <a:t>3</a:t>
              </a:r>
              <a:endPara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</p:grp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7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8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8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C:\Documents and Settings\User\Рабочий стол\blesk_pina_levo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9993774">
            <a:off x="1051529" y="628528"/>
            <a:ext cx="6484953" cy="5271966"/>
          </a:xfrm>
          <a:prstGeom prst="rect">
            <a:avLst/>
          </a:prstGeom>
          <a:noFill/>
        </p:spPr>
      </p:pic>
      <p:pic>
        <p:nvPicPr>
          <p:cNvPr id="5" name="volshebnaya-muzyka-poyavlenie-Fei-21-Spell-Atmos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54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" presetClass="exit" presetSubtype="3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User\Рабочий стол\080729121811t0_1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5" descr="замок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15206" y="1357298"/>
            <a:ext cx="1714512" cy="1643050"/>
          </a:xfrm>
          <a:prstGeom prst="ellipse">
            <a:avLst/>
          </a:prstGeom>
          <a:ln w="635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Рисунок 11" descr="дорога.jpg"/>
          <p:cNvPicPr>
            <a:picLocks noChangeAspect="1"/>
          </p:cNvPicPr>
          <p:nvPr/>
        </p:nvPicPr>
        <p:blipFill>
          <a:blip r:embed="rId5" cstate="screen"/>
          <a:srcRect r="-575"/>
          <a:stretch>
            <a:fillRect/>
          </a:stretch>
        </p:blipFill>
        <p:spPr>
          <a:xfrm>
            <a:off x="2357422" y="714356"/>
            <a:ext cx="1571636" cy="1643074"/>
          </a:xfrm>
          <a:prstGeom prst="ellipse">
            <a:avLst/>
          </a:prstGeom>
          <a:ln w="635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2" descr="D:\фото\Лучик фото\картинки\рисунки\sm_f_47c19ebda9d31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571736" y="4357694"/>
            <a:ext cx="1714512" cy="1785950"/>
          </a:xfrm>
          <a:prstGeom prst="ellipse">
            <a:avLst/>
          </a:prstGeom>
          <a:ln w="635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147" name="Picture 3" descr="C:\Documents and Settings\User\Рабочий стол\04_castles_87498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5214942" y="428604"/>
            <a:ext cx="1571636" cy="1649411"/>
          </a:xfrm>
          <a:prstGeom prst="ellipse">
            <a:avLst/>
          </a:prstGeom>
          <a:ln w="635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Стрелка влево 6"/>
          <p:cNvSpPr/>
          <p:nvPr/>
        </p:nvSpPr>
        <p:spPr>
          <a:xfrm rot="1360069">
            <a:off x="6860865" y="1090919"/>
            <a:ext cx="571504" cy="500066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лево 7"/>
          <p:cNvSpPr/>
          <p:nvPr/>
        </p:nvSpPr>
        <p:spPr>
          <a:xfrm rot="21057660">
            <a:off x="4074214" y="1013023"/>
            <a:ext cx="939607" cy="500066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лево 8"/>
          <p:cNvSpPr/>
          <p:nvPr/>
        </p:nvSpPr>
        <p:spPr>
          <a:xfrm rot="18571360">
            <a:off x="1732007" y="2058307"/>
            <a:ext cx="571504" cy="500066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50" name="Picture 6" descr="C:\Documents and Settings\User\Рабочий стол\682068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357158" y="2500306"/>
            <a:ext cx="1785950" cy="1928826"/>
          </a:xfrm>
          <a:prstGeom prst="ellipse">
            <a:avLst/>
          </a:prstGeom>
          <a:ln w="635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3" name="Стрелка влево 12"/>
          <p:cNvSpPr/>
          <p:nvPr/>
        </p:nvSpPr>
        <p:spPr>
          <a:xfrm rot="13688122">
            <a:off x="1744416" y="4338648"/>
            <a:ext cx="939607" cy="500066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5286380" y="1500174"/>
            <a:ext cx="16300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   </a:t>
            </a:r>
            <a:r>
              <a:rPr lang="ru-RU" sz="1400" b="1" dirty="0" smtClean="0">
                <a:solidFill>
                  <a:schemeClr val="bg1"/>
                </a:solidFill>
              </a:rPr>
              <a:t>Город старины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58082" y="2428868"/>
            <a:ext cx="14921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Волшебный лес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8596" y="2786058"/>
            <a:ext cx="18573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Сказочный городок</a:t>
            </a:r>
            <a:endParaRPr lang="ru-RU" sz="1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428860" y="1857364"/>
            <a:ext cx="20655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Городок гномов</a:t>
            </a:r>
            <a:endParaRPr lang="ru-RU" sz="14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643174" y="4572008"/>
            <a:ext cx="22860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</a:rPr>
              <a:t>Веселый городок</a:t>
            </a:r>
            <a:endParaRPr lang="ru-RU" sz="1400" b="1" dirty="0">
              <a:solidFill>
                <a:srgbClr val="002060"/>
              </a:solidFill>
            </a:endParaRPr>
          </a:p>
        </p:txBody>
      </p:sp>
      <p:pic>
        <p:nvPicPr>
          <p:cNvPr id="20" name="Picture 2" descr="C:\Documents and Settings\User\Рабочий стол\69415810_03.pn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2643174" y="785794"/>
            <a:ext cx="857256" cy="1143008"/>
          </a:xfrm>
          <a:prstGeom prst="rect">
            <a:avLst/>
          </a:prstGeom>
          <a:noFill/>
        </p:spPr>
      </p:pic>
      <p:pic>
        <p:nvPicPr>
          <p:cNvPr id="22" name="ягодка минус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5143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User\Рабочий стол\04_castles_87498.jpg"/>
          <p:cNvPicPr>
            <a:picLocks noChangeAspect="1" noChangeArrowheads="1"/>
          </p:cNvPicPr>
          <p:nvPr/>
        </p:nvPicPr>
        <p:blipFill>
          <a:blip r:embed="rId2"/>
          <a:srcRect l="9459" r="6925"/>
          <a:stretch>
            <a:fillRect/>
          </a:stretch>
        </p:blipFill>
        <p:spPr bwMode="auto">
          <a:xfrm>
            <a:off x="142844" y="214290"/>
            <a:ext cx="8715436" cy="6357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85794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i="1" dirty="0" smtClean="0"/>
              <a:t>История возникновения и эволюция денег </a:t>
            </a:r>
            <a:endParaRPr lang="ru-RU" sz="2800" b="1" i="1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-1" y="1916113"/>
            <a:ext cx="2500299" cy="4279900"/>
          </a:xfrm>
        </p:spPr>
        <p:txBody>
          <a:bodyPr>
            <a:normAutofit fontScale="70000" lnSpcReduction="20000"/>
          </a:bodyPr>
          <a:lstStyle/>
          <a:p>
            <a:pPr eaLnBrk="1" hangingPunct="1"/>
            <a:endParaRPr lang="ru-RU" sz="2000" dirty="0" smtClean="0"/>
          </a:p>
          <a:p>
            <a:pPr eaLnBrk="1" hangingPunct="1"/>
            <a:r>
              <a:rPr lang="ru-RU" sz="3200" b="1" i="1" dirty="0" smtClean="0">
                <a:solidFill>
                  <a:schemeClr val="tx2"/>
                </a:solidFill>
                <a:latin typeface="Arial" charset="0"/>
              </a:rPr>
              <a:t>Вначале в роли денег выступал скот- овцы, коровы, быки. Чем большим стадом человек владел, тем богаче становился.</a:t>
            </a:r>
          </a:p>
          <a:p>
            <a:pPr eaLnBrk="1" hangingPunct="1"/>
            <a:endParaRPr lang="ru-RU" sz="3200" dirty="0" smtClean="0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4" name="Рисунок 3" descr="g6856i.bmp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78" y="1071546"/>
            <a:ext cx="2214578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7" name="Рисунок 4" descr="o_507i.bmp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4214818"/>
            <a:ext cx="2428860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C:\Documents and Settings\User\Рабочий стол\картинки экономика\c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14546" y="857232"/>
            <a:ext cx="4572032" cy="57864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idx="1"/>
          </p:nvPr>
        </p:nvSpPr>
        <p:spPr>
          <a:xfrm>
            <a:off x="179388" y="1"/>
            <a:ext cx="3106728" cy="4343400"/>
          </a:xfrm>
        </p:spPr>
        <p:txBody>
          <a:bodyPr>
            <a:normAutofit/>
          </a:bodyPr>
          <a:lstStyle/>
          <a:p>
            <a:pPr eaLnBrk="1" hangingPunct="1">
              <a:buFont typeface="Wingdings 2" pitchFamily="18" charset="2"/>
              <a:buNone/>
            </a:pPr>
            <a:r>
              <a:rPr lang="ru-RU" sz="2800" b="1" i="1" dirty="0" smtClean="0"/>
              <a:t> </a:t>
            </a:r>
            <a:r>
              <a:rPr lang="ru-RU" sz="2800" b="1" i="1" dirty="0" smtClean="0">
                <a:latin typeface="Arial" charset="0"/>
              </a:rPr>
              <a:t>      </a:t>
            </a:r>
            <a:r>
              <a:rPr lang="ru-RU" sz="2400" b="1" i="1" dirty="0" smtClean="0">
                <a:solidFill>
                  <a:schemeClr val="tx2"/>
                </a:solidFill>
                <a:latin typeface="Arial" charset="0"/>
              </a:rPr>
              <a:t>Деньгами служили шкуры животных- белки, соболя, куницы. Но такие деньги были недолговечны. </a:t>
            </a:r>
          </a:p>
        </p:txBody>
      </p:sp>
      <p:pic>
        <p:nvPicPr>
          <p:cNvPr id="9219" name="Рисунок 15" descr="TAIG_15I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3429000"/>
            <a:ext cx="2700337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0" name="Рисунок 16" descr="bio314i.bmp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285728"/>
            <a:ext cx="2500330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1" name="Рисунок 17" descr="D_509V.BMP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16" y="214290"/>
            <a:ext cx="2863859" cy="24495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C:\Documents and Settings\User\Рабочий стол\картинки экономика\c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85852" y="2928934"/>
            <a:ext cx="5000660" cy="39290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1522</TotalTime>
  <Words>128</Words>
  <Application>Microsoft Office PowerPoint</Application>
  <PresentationFormat>Экран (4:3)</PresentationFormat>
  <Paragraphs>32</Paragraphs>
  <Slides>17</Slides>
  <Notes>0</Notes>
  <HiddenSlides>0</HiddenSlides>
  <MMClips>9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к занятию  «Путешествие в страну Заниматика»  Выполнила: Дундукова Людмила Владимировна  воспитатель «Детский сад «Лучик» –  филиал МБДОУ «Детский сад «Ивушка»  станица Обливская Ростовская область 2013г.</vt:lpstr>
      <vt:lpstr>Слайд 2</vt:lpstr>
      <vt:lpstr>Слайд 3</vt:lpstr>
      <vt:lpstr>Слайд 4</vt:lpstr>
      <vt:lpstr>Слайд 5</vt:lpstr>
      <vt:lpstr>Слайд 6</vt:lpstr>
      <vt:lpstr>Слайд 7</vt:lpstr>
      <vt:lpstr>История возникновения и эволюция денег </vt:lpstr>
      <vt:lpstr>Слайд 9</vt:lpstr>
      <vt:lpstr>   Позже они уступили место ракушкам каури. Они были привезены на Русь арабскими купцами с Мальдивских островов в Индийском океане. </vt:lpstr>
      <vt:lpstr>Первые древние деньги</vt:lpstr>
      <vt:lpstr>Современные  деньги</vt:lpstr>
      <vt:lpstr>Слайд 13</vt:lpstr>
      <vt:lpstr>Слайд 14</vt:lpstr>
      <vt:lpstr>Слайд 15</vt:lpstr>
      <vt:lpstr>Слайд 16</vt:lpstr>
      <vt:lpstr>Слайд 17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Home</cp:lastModifiedBy>
  <cp:revision>140</cp:revision>
  <dcterms:created xsi:type="dcterms:W3CDTF">2013-03-11T10:44:36Z</dcterms:created>
  <dcterms:modified xsi:type="dcterms:W3CDTF">2014-03-27T15:02:31Z</dcterms:modified>
</cp:coreProperties>
</file>