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3/31/2014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3/31/2014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3/31/2014</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3/31/2014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14647" y="5743977"/>
            <a:ext cx="6787698" cy="772733"/>
          </a:xfrm>
        </p:spPr>
        <p:txBody>
          <a:bodyPr/>
          <a:lstStyle/>
          <a:p>
            <a:r>
              <a:rPr lang="ru-RU" sz="4800" dirty="0" err="1" smtClean="0">
                <a:solidFill>
                  <a:srgbClr val="002060"/>
                </a:solidFill>
                <a:latin typeface="Century" panose="02040604050505020304" pitchFamily="18" charset="0"/>
              </a:rPr>
              <a:t>Пренатальный</a:t>
            </a:r>
            <a:r>
              <a:rPr lang="ru-RU" sz="4800" dirty="0" smtClean="0">
                <a:solidFill>
                  <a:srgbClr val="002060"/>
                </a:solidFill>
                <a:latin typeface="Century" panose="02040604050505020304" pitchFamily="18" charset="0"/>
              </a:rPr>
              <a:t> период</a:t>
            </a:r>
            <a:r>
              <a:rPr lang="ru-RU" sz="4000" dirty="0" smtClean="0">
                <a:solidFill>
                  <a:srgbClr val="002060"/>
                </a:solidFill>
              </a:rPr>
              <a:t>   </a:t>
            </a:r>
            <a:endParaRPr lang="ru-RU" sz="4000" dirty="0">
              <a:solidFill>
                <a:srgbClr val="002060"/>
              </a:solidFill>
            </a:endParaRPr>
          </a:p>
        </p:txBody>
      </p:sp>
      <p:sp>
        <p:nvSpPr>
          <p:cNvPr id="3" name="Подзаголовок 2"/>
          <p:cNvSpPr>
            <a:spLocks noGrp="1"/>
          </p:cNvSpPr>
          <p:nvPr>
            <p:ph type="subTitle" idx="1"/>
          </p:nvPr>
        </p:nvSpPr>
        <p:spPr/>
        <p:txBody>
          <a:bodyPr>
            <a:noAutofit/>
          </a:bodyPr>
          <a:lstStyle/>
          <a:p>
            <a:r>
              <a:rPr lang="ru-RU" dirty="0">
                <a:solidFill>
                  <a:srgbClr val="002060"/>
                </a:solidFill>
                <a:latin typeface="Times New Roman" panose="02020603050405020304" pitchFamily="18" charset="0"/>
                <a:cs typeface="Times New Roman" panose="02020603050405020304" pitchFamily="18" charset="0"/>
              </a:rPr>
              <a:t>Сегодня стали модными слова </a:t>
            </a:r>
            <a:r>
              <a:rPr lang="ru-RU" dirty="0" err="1">
                <a:solidFill>
                  <a:srgbClr val="002060"/>
                </a:solidFill>
                <a:latin typeface="Times New Roman" panose="02020603050405020304" pitchFamily="18" charset="0"/>
                <a:cs typeface="Times New Roman" panose="02020603050405020304" pitchFamily="18" charset="0"/>
              </a:rPr>
              <a:t>пренатальное</a:t>
            </a:r>
            <a:r>
              <a:rPr lang="ru-RU" dirty="0">
                <a:solidFill>
                  <a:srgbClr val="002060"/>
                </a:solidFill>
                <a:latin typeface="Times New Roman" panose="02020603050405020304" pitchFamily="18" charset="0"/>
                <a:cs typeface="Times New Roman" panose="02020603050405020304" pitchFamily="18" charset="0"/>
              </a:rPr>
              <a:t> воспитание, </a:t>
            </a:r>
            <a:r>
              <a:rPr lang="ru-RU" dirty="0" err="1">
                <a:solidFill>
                  <a:srgbClr val="002060"/>
                </a:solidFill>
                <a:latin typeface="Times New Roman" panose="02020603050405020304" pitchFamily="18" charset="0"/>
                <a:cs typeface="Times New Roman" panose="02020603050405020304" pitchFamily="18" charset="0"/>
              </a:rPr>
              <a:t>перинатолог</a:t>
            </a:r>
            <a:r>
              <a:rPr lang="ru-RU" dirty="0">
                <a:solidFill>
                  <a:srgbClr val="002060"/>
                </a:solidFill>
                <a:latin typeface="Times New Roman" panose="02020603050405020304" pitchFamily="18" charset="0"/>
                <a:cs typeface="Times New Roman" panose="02020603050405020304" pitchFamily="18" charset="0"/>
              </a:rPr>
              <a:t> и т. д. Давайте уточним значения этих понятий. Воспитание — это процесс преднамеренного, целенаправленного формирования желаемых качеств личности.</a:t>
            </a:r>
            <a:endParaRPr lang="ru-RU" dirty="0">
              <a:solidFill>
                <a:srgbClr val="002060"/>
              </a:solidFill>
              <a:latin typeface="Times New Roman" panose="02020603050405020304" pitchFamily="18" charset="0"/>
              <a:cs typeface="Times New Roman" panose="02020603050405020304" pitchFamily="18" charset="0"/>
            </a:endParaRPr>
          </a:p>
        </p:txBody>
      </p:sp>
      <p:pic>
        <p:nvPicPr>
          <p:cNvPr id="1026" name="Picture 2" descr="Пренатальный период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6875" y="547633"/>
            <a:ext cx="6285470" cy="2906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9236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26772"/>
          </a:xfrm>
        </p:spPr>
        <p:txBody>
          <a:bodyPr>
            <a:normAutofit fontScale="90000"/>
          </a:bodyPr>
          <a:lstStyle/>
          <a:p>
            <a:r>
              <a:rPr lang="ru-RU" b="1" dirty="0">
                <a:solidFill>
                  <a:srgbClr val="002060"/>
                </a:solidFill>
                <a:latin typeface="Times New Roman" panose="02020603050405020304" pitchFamily="18" charset="0"/>
                <a:cs typeface="Times New Roman" panose="02020603050405020304" pitchFamily="18" charset="0"/>
              </a:rPr>
              <a:t>Работа с цветом</a:t>
            </a:r>
            <a:r>
              <a:rPr lang="ru-RU" b="1" dirty="0"/>
              <a:t/>
            </a:r>
            <a:br>
              <a:rPr lang="ru-RU" b="1" dirty="0"/>
            </a:br>
            <a:endParaRPr lang="ru-RU" dirty="0"/>
          </a:p>
        </p:txBody>
      </p:sp>
      <p:sp>
        <p:nvSpPr>
          <p:cNvPr id="3" name="Объект 2"/>
          <p:cNvSpPr>
            <a:spLocks noGrp="1"/>
          </p:cNvSpPr>
          <p:nvPr>
            <p:ph idx="1"/>
          </p:nvPr>
        </p:nvSpPr>
        <p:spPr>
          <a:xfrm>
            <a:off x="677334" y="1532587"/>
            <a:ext cx="8596668" cy="4508776"/>
          </a:xfrm>
        </p:spPr>
        <p:txBody>
          <a:bodyPr>
            <a:noAutofit/>
          </a:bodyPr>
          <a:lstStyle/>
          <a:p>
            <a:pPr fontAlgn="base"/>
            <a:r>
              <a:rPr lang="ru-RU" sz="1600" dirty="0">
                <a:solidFill>
                  <a:srgbClr val="002060"/>
                </a:solidFill>
                <a:latin typeface="Times New Roman" panose="02020603050405020304" pitchFamily="18" charset="0"/>
                <a:cs typeface="Times New Roman" panose="02020603050405020304" pitchFamily="18" charset="0"/>
              </a:rPr>
              <a:t>Возьмите цветную бумагу.</a:t>
            </a:r>
          </a:p>
          <a:p>
            <a:pPr fontAlgn="base"/>
            <a:r>
              <a:rPr lang="ru-RU" sz="1600" dirty="0">
                <a:solidFill>
                  <a:srgbClr val="002060"/>
                </a:solidFill>
                <a:latin typeface="Times New Roman" panose="02020603050405020304" pitchFamily="18" charset="0"/>
                <a:cs typeface="Times New Roman" panose="02020603050405020304" pitchFamily="18" charset="0"/>
              </a:rPr>
              <a:t>Посмотрите на красный цвет, закройте глаза, вспомните ощущения этого цвета и передайте это ощущение ребенку. То же с другими цветами.</a:t>
            </a:r>
          </a:p>
          <a:p>
            <a:pPr fontAlgn="base"/>
            <a:r>
              <a:rPr lang="ru-RU" sz="1600" dirty="0">
                <a:solidFill>
                  <a:srgbClr val="002060"/>
                </a:solidFill>
                <a:latin typeface="Times New Roman" panose="02020603050405020304" pitchFamily="18" charset="0"/>
                <a:cs typeface="Times New Roman" panose="02020603050405020304" pitchFamily="18" charset="0"/>
              </a:rPr>
              <a:t>Старайтесь осознать разницу ощущений между синим и красным, желтым и зеленым цветом и т. д.</a:t>
            </a:r>
          </a:p>
          <a:p>
            <a:pPr fontAlgn="base"/>
            <a:r>
              <a:rPr lang="ru-RU" sz="1600" dirty="0">
                <a:solidFill>
                  <a:srgbClr val="002060"/>
                </a:solidFill>
                <a:latin typeface="Times New Roman" panose="02020603050405020304" pitchFamily="18" charset="0"/>
                <a:cs typeface="Times New Roman" panose="02020603050405020304" pitchFamily="18" charset="0"/>
              </a:rPr>
              <a:t>Возьмите красный цвет и сравните его со всеми другими цветами. Красный — синий, красный — зеленый, красный — желтый и т.д.</a:t>
            </a:r>
          </a:p>
          <a:p>
            <a:pPr fontAlgn="base"/>
            <a:r>
              <a:rPr lang="ru-RU" sz="1600" dirty="0">
                <a:solidFill>
                  <a:srgbClr val="002060"/>
                </a:solidFill>
                <a:latin typeface="Times New Roman" panose="02020603050405020304" pitchFamily="18" charset="0"/>
                <a:cs typeface="Times New Roman" panose="02020603050405020304" pitchFamily="18" charset="0"/>
              </a:rPr>
              <a:t>То же, но за основу возьмите зеленый цвет, затем желтый и т.д.</a:t>
            </a:r>
          </a:p>
          <a:p>
            <a:pPr fontAlgn="base"/>
            <a:r>
              <a:rPr lang="ru-RU" sz="1600" dirty="0">
                <a:solidFill>
                  <a:srgbClr val="002060"/>
                </a:solidFill>
                <a:latin typeface="Times New Roman" panose="02020603050405020304" pitchFamily="18" charset="0"/>
                <a:cs typeface="Times New Roman" panose="02020603050405020304" pitchFamily="18" charset="0"/>
              </a:rPr>
              <a:t>Разложите цвета в ряд по следующему принципу:</a:t>
            </a:r>
          </a:p>
          <a:p>
            <a:pPr lvl="1" fontAlgn="base"/>
            <a:r>
              <a:rPr lang="ru-RU" dirty="0">
                <a:solidFill>
                  <a:srgbClr val="002060"/>
                </a:solidFill>
                <a:latin typeface="Times New Roman" panose="02020603050405020304" pitchFamily="18" charset="0"/>
                <a:cs typeface="Times New Roman" panose="02020603050405020304" pitchFamily="18" charset="0"/>
              </a:rPr>
              <a:t>Из всех цветов выбираете самый приятный цвет, затем самый привлекательный из оставшихся.</a:t>
            </a:r>
          </a:p>
          <a:p>
            <a:pPr lvl="1" fontAlgn="base"/>
            <a:r>
              <a:rPr lang="ru-RU" dirty="0">
                <a:solidFill>
                  <a:srgbClr val="002060"/>
                </a:solidFill>
                <a:latin typeface="Times New Roman" panose="02020603050405020304" pitchFamily="18" charset="0"/>
                <a:cs typeface="Times New Roman" panose="02020603050405020304" pitchFamily="18" charset="0"/>
              </a:rPr>
              <a:t>То же, но первым кладете самый неприятный цвет и т. д.</a:t>
            </a:r>
          </a:p>
          <a:p>
            <a:pPr fontAlgn="base"/>
            <a:r>
              <a:rPr lang="ru-RU" sz="1600" dirty="0">
                <a:solidFill>
                  <a:srgbClr val="002060"/>
                </a:solidFill>
                <a:latin typeface="Times New Roman" panose="02020603050405020304" pitchFamily="18" charset="0"/>
                <a:cs typeface="Times New Roman" panose="02020603050405020304" pitchFamily="18" charset="0"/>
              </a:rPr>
              <a:t>Работа с цветами в </a:t>
            </a:r>
            <a:r>
              <a:rPr lang="ru-RU" sz="1600" b="1" dirty="0" err="1">
                <a:solidFill>
                  <a:srgbClr val="002060"/>
                </a:solidFill>
                <a:latin typeface="Times New Roman" panose="02020603050405020304" pitchFamily="18" charset="0"/>
                <a:cs typeface="Times New Roman" panose="02020603050405020304" pitchFamily="18" charset="0"/>
              </a:rPr>
              <a:t>пренатальный</a:t>
            </a:r>
            <a:r>
              <a:rPr lang="ru-RU" sz="1600" b="1" dirty="0">
                <a:solidFill>
                  <a:srgbClr val="002060"/>
                </a:solidFill>
                <a:latin typeface="Times New Roman" panose="02020603050405020304" pitchFamily="18" charset="0"/>
                <a:cs typeface="Times New Roman" panose="02020603050405020304" pitchFamily="18" charset="0"/>
              </a:rPr>
              <a:t> период</a:t>
            </a:r>
            <a:r>
              <a:rPr lang="ru-RU" sz="1600" dirty="0">
                <a:solidFill>
                  <a:srgbClr val="002060"/>
                </a:solidFill>
                <a:latin typeface="Times New Roman" panose="02020603050405020304" pitchFamily="18" charset="0"/>
                <a:cs typeface="Times New Roman" panose="02020603050405020304" pitchFamily="18" charset="0"/>
              </a:rPr>
              <a:t> стимулирует психическое и физическое развитие, развитие полушария, ответственного за невербальное мышление. Этому же способствуют и занятия со звуками музыкального ряда.</a:t>
            </a:r>
          </a:p>
          <a:p>
            <a:endParaRPr lang="ru-RU" sz="1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8234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02337" y="210355"/>
            <a:ext cx="8596668" cy="819954"/>
          </a:xfrm>
        </p:spPr>
        <p:txBody>
          <a:bodyPr>
            <a:normAutofit fontScale="90000"/>
          </a:bodyPr>
          <a:lstStyle/>
          <a:p>
            <a:r>
              <a:rPr lang="ru-RU" sz="4000" b="1" dirty="0">
                <a:solidFill>
                  <a:srgbClr val="002060"/>
                </a:solidFill>
                <a:latin typeface="Times New Roman" panose="02020603050405020304" pitchFamily="18" charset="0"/>
                <a:cs typeface="Times New Roman" panose="02020603050405020304" pitchFamily="18" charset="0"/>
              </a:rPr>
              <a:t>Слушаем звуки</a:t>
            </a:r>
            <a:r>
              <a:rPr lang="ru-RU" b="1" dirty="0">
                <a:solidFill>
                  <a:srgbClr val="002060"/>
                </a:solidFill>
              </a:rPr>
              <a:t/>
            </a:r>
            <a:br>
              <a:rPr lang="ru-RU" b="1" dirty="0">
                <a:solidFill>
                  <a:srgbClr val="002060"/>
                </a:solidFill>
              </a:rPr>
            </a:br>
            <a:endParaRPr lang="ru-RU" dirty="0">
              <a:solidFill>
                <a:srgbClr val="002060"/>
              </a:solidFill>
            </a:endParaRPr>
          </a:p>
        </p:txBody>
      </p:sp>
      <p:sp>
        <p:nvSpPr>
          <p:cNvPr id="3" name="Объект 2"/>
          <p:cNvSpPr>
            <a:spLocks noGrp="1"/>
          </p:cNvSpPr>
          <p:nvPr>
            <p:ph idx="1"/>
          </p:nvPr>
        </p:nvSpPr>
        <p:spPr>
          <a:xfrm>
            <a:off x="625819" y="1197735"/>
            <a:ext cx="8596668" cy="4971245"/>
          </a:xfrm>
        </p:spPr>
        <p:txBody>
          <a:bodyPr/>
          <a:lstStyle/>
          <a:p>
            <a:pPr fontAlgn="base"/>
            <a:r>
              <a:rPr lang="ru-RU" dirty="0">
                <a:solidFill>
                  <a:srgbClr val="002060"/>
                </a:solidFill>
                <a:latin typeface="Times New Roman" panose="02020603050405020304" pitchFamily="18" charset="0"/>
                <a:cs typeface="Times New Roman" panose="02020603050405020304" pitchFamily="18" charset="0"/>
              </a:rPr>
              <a:t>Подойдите к пианино и нажмите на любую клавишу в центре клавиатуры. Осознайте, какие ощущения вызывает у вас этот звук. Отпустите клавишу, вспомните ощущения. Затем то же проделайте с другой клавишей и т. д.</a:t>
            </a:r>
          </a:p>
          <a:p>
            <a:pPr fontAlgn="base"/>
            <a:r>
              <a:rPr lang="ru-RU" dirty="0">
                <a:solidFill>
                  <a:srgbClr val="002060"/>
                </a:solidFill>
                <a:latin typeface="Times New Roman" panose="02020603050405020304" pitchFamily="18" charset="0"/>
                <a:cs typeface="Times New Roman" panose="02020603050405020304" pitchFamily="18" charset="0"/>
              </a:rPr>
              <a:t>Нажмите на одну из клавиш справа и затем на одну из клавиш слева по клавиатуре. Осознайте разницу в ощущениях и мысленно как бы объясните эту разницу ребенку.</a:t>
            </a:r>
          </a:p>
          <a:p>
            <a:pPr fontAlgn="base"/>
            <a:r>
              <a:rPr lang="ru-RU" dirty="0">
                <a:solidFill>
                  <a:srgbClr val="002060"/>
                </a:solidFill>
                <a:latin typeface="Times New Roman" panose="02020603050405020304" pitchFamily="18" charset="0"/>
                <a:cs typeface="Times New Roman" panose="02020603050405020304" pitchFamily="18" charset="0"/>
              </a:rPr>
              <a:t>Продолжайте сравнивать звуки, но каждый раз сдвигайтесь на одну клавишу к центру.</a:t>
            </a:r>
          </a:p>
          <a:p>
            <a:pPr fontAlgn="base"/>
            <a:r>
              <a:rPr lang="ru-RU" dirty="0">
                <a:solidFill>
                  <a:srgbClr val="002060"/>
                </a:solidFill>
                <a:latin typeface="Times New Roman" panose="02020603050405020304" pitchFamily="18" charset="0"/>
                <a:cs typeface="Times New Roman" panose="02020603050405020304" pitchFamily="18" charset="0"/>
              </a:rPr>
              <a:t>Если у вас музыкальное образование, то слушайте ощущения от интервалов.</a:t>
            </a:r>
          </a:p>
          <a:p>
            <a:pPr fontAlgn="base"/>
            <a:r>
              <a:rPr lang="ru-RU" dirty="0">
                <a:solidFill>
                  <a:srgbClr val="002060"/>
                </a:solidFill>
                <a:latin typeface="Times New Roman" panose="02020603050405020304" pitchFamily="18" charset="0"/>
                <a:cs typeface="Times New Roman" panose="02020603050405020304" pitchFamily="18" charset="0"/>
              </a:rPr>
              <a:t>Прислушайтесь к голосам двух разговаривающих женщин, сравните.</a:t>
            </a:r>
          </a:p>
          <a:p>
            <a:pPr fontAlgn="base"/>
            <a:r>
              <a:rPr lang="ru-RU" dirty="0">
                <a:solidFill>
                  <a:srgbClr val="002060"/>
                </a:solidFill>
                <a:latin typeface="Times New Roman" panose="02020603050405020304" pitchFamily="18" charset="0"/>
                <a:cs typeface="Times New Roman" panose="02020603050405020304" pitchFamily="18" charset="0"/>
              </a:rPr>
              <a:t>Прислушайтесь к голосам двух мужчин, сравните.</a:t>
            </a:r>
          </a:p>
          <a:p>
            <a:pPr fontAlgn="base"/>
            <a:r>
              <a:rPr lang="ru-RU" dirty="0">
                <a:solidFill>
                  <a:srgbClr val="002060"/>
                </a:solidFill>
                <a:latin typeface="Times New Roman" panose="02020603050405020304" pitchFamily="18" charset="0"/>
                <a:cs typeface="Times New Roman" panose="02020603050405020304" pitchFamily="18" charset="0"/>
              </a:rPr>
              <a:t>Сравните мужской и женский голос — осознайте разницу в ощущении их.</a:t>
            </a:r>
          </a:p>
          <a:p>
            <a:pPr fontAlgn="base"/>
            <a:r>
              <a:rPr lang="ru-RU" dirty="0">
                <a:solidFill>
                  <a:srgbClr val="002060"/>
                </a:solidFill>
                <a:latin typeface="Times New Roman" panose="02020603050405020304" pitchFamily="18" charset="0"/>
                <a:cs typeface="Times New Roman" panose="02020603050405020304" pitchFamily="18" charset="0"/>
              </a:rPr>
              <a:t>Слушайте звонкие голоса детей, радуйтесь им.</a:t>
            </a:r>
          </a:p>
          <a:p>
            <a:endParaRPr lang="ru-RU" dirty="0"/>
          </a:p>
        </p:txBody>
      </p:sp>
    </p:spTree>
    <p:extLst>
      <p:ext uri="{BB962C8B-B14F-4D97-AF65-F5344CB8AC3E}">
        <p14:creationId xmlns:p14="http://schemas.microsoft.com/office/powerpoint/2010/main" val="2750064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solidFill>
                  <a:srgbClr val="002060"/>
                </a:solidFill>
                <a:latin typeface="Times New Roman" panose="02020603050405020304" pitchFamily="18" charset="0"/>
                <a:cs typeface="Times New Roman" panose="02020603050405020304" pitchFamily="18" charset="0"/>
              </a:rPr>
              <a:t>В последние три месяца беременности</a:t>
            </a:r>
            <a:br>
              <a:rPr lang="ru-RU"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r>
              <a:rPr lang="ru-RU" sz="2800" dirty="0">
                <a:solidFill>
                  <a:srgbClr val="002060"/>
                </a:solidFill>
                <a:latin typeface="Times New Roman" panose="02020603050405020304" pitchFamily="18" charset="0"/>
                <a:cs typeface="Times New Roman" panose="02020603050405020304" pitchFamily="18" charset="0"/>
              </a:rPr>
              <a:t>у ребенка начинает функционировать внутреннее ухо, воспринимающее звуки и передающее сигнал в мозг, а значит, появляется и восприятие речи. Поэтому можно добавить в свой комплекс упражнений для воспитания ребенка до родов следующие упражнения (</a:t>
            </a:r>
            <a:r>
              <a:rPr lang="ru-RU" sz="2800" i="1" dirty="0">
                <a:solidFill>
                  <a:srgbClr val="002060"/>
                </a:solidFill>
                <a:latin typeface="Times New Roman" panose="02020603050405020304" pitchFamily="18" charset="0"/>
                <a:cs typeface="Times New Roman" panose="02020603050405020304" pitchFamily="18" charset="0"/>
              </a:rPr>
              <a:t>упражнения даются по А. М. Ильину и Л. П. Ильиной</a:t>
            </a:r>
            <a:r>
              <a:rPr lang="ru-RU" sz="2800" dirty="0">
                <a:solidFill>
                  <a:srgbClr val="002060"/>
                </a:solidFill>
                <a:latin typeface="Times New Roman" panose="02020603050405020304" pitchFamily="18" charset="0"/>
                <a:cs typeface="Times New Roman" panose="02020603050405020304" pitchFamily="18" charset="0"/>
              </a:rPr>
              <a:t>):</a:t>
            </a: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2581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dirty="0">
                <a:solidFill>
                  <a:srgbClr val="002060"/>
                </a:solidFill>
                <a:latin typeface="Times New Roman" panose="02020603050405020304" pitchFamily="18" charset="0"/>
                <a:cs typeface="Times New Roman" panose="02020603050405020304" pitchFamily="18" charset="0"/>
              </a:rPr>
              <a:t>Беседа с ребенком</a:t>
            </a:r>
            <a:r>
              <a:rPr lang="ru-RU" b="1" dirty="0"/>
              <a:t/>
            </a:r>
            <a:br>
              <a:rPr lang="ru-RU" b="1" dirty="0"/>
            </a:br>
            <a:endParaRPr lang="ru-RU" dirty="0"/>
          </a:p>
        </p:txBody>
      </p:sp>
      <p:sp>
        <p:nvSpPr>
          <p:cNvPr id="3" name="Объект 2"/>
          <p:cNvSpPr>
            <a:spLocks noGrp="1"/>
          </p:cNvSpPr>
          <p:nvPr>
            <p:ph idx="1"/>
          </p:nvPr>
        </p:nvSpPr>
        <p:spPr/>
        <p:txBody>
          <a:bodyPr>
            <a:normAutofit/>
          </a:bodyPr>
          <a:lstStyle/>
          <a:p>
            <a:pPr fontAlgn="base"/>
            <a:r>
              <a:rPr lang="ru-RU" sz="2000" dirty="0">
                <a:solidFill>
                  <a:srgbClr val="002060"/>
                </a:solidFill>
                <a:latin typeface="Times New Roman" panose="02020603050405020304" pitchFamily="18" charset="0"/>
                <a:cs typeface="Times New Roman" panose="02020603050405020304" pitchFamily="18" charset="0"/>
              </a:rPr>
              <a:t>Гуляя, ведите с ребенком беседу о том, что вы видите, обращая особое внимание на то, что вам кажется интересным, красивым, эстетичным.</a:t>
            </a:r>
          </a:p>
          <a:p>
            <a:pPr fontAlgn="base"/>
            <a:r>
              <a:rPr lang="ru-RU" sz="2000" dirty="0">
                <a:solidFill>
                  <a:srgbClr val="002060"/>
                </a:solidFill>
                <a:latin typeface="Times New Roman" panose="02020603050405020304" pitchFamily="18" charset="0"/>
                <a:cs typeface="Times New Roman" panose="02020603050405020304" pitchFamily="18" charset="0"/>
              </a:rPr>
              <a:t>В то время как вы занимаетесь делами, необходимо помнить о том, что ребенок внимательно следит за вами, он любопытен и хочет узнать, чем вы занимаетесь. Поэтому негромко, но отчетливо рассказывайте ему, что вы делаете, как вы собираетесь выполнять это.</a:t>
            </a:r>
          </a:p>
          <a:p>
            <a:pPr fontAlgn="base"/>
            <a:r>
              <a:rPr lang="ru-RU" sz="2000" dirty="0">
                <a:solidFill>
                  <a:srgbClr val="002060"/>
                </a:solidFill>
                <a:latin typeface="Times New Roman" panose="02020603050405020304" pitchFamily="18" charset="0"/>
                <a:cs typeface="Times New Roman" panose="02020603050405020304" pitchFamily="18" charset="0"/>
              </a:rPr>
              <a:t>Помните, что ребенок воспринимает три потока информации: ваше эмоциональное состояние, речь и отношение к нему. Уважайте в нем своего молчаливого собеседника.</a:t>
            </a:r>
          </a:p>
          <a:p>
            <a:endParaRPr lang="ru-R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8428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4800" b="1" dirty="0">
                <a:solidFill>
                  <a:srgbClr val="002060"/>
                </a:solidFill>
              </a:rPr>
              <a:t>Чтение вслух</a:t>
            </a:r>
            <a:br>
              <a:rPr lang="ru-RU" sz="4800" b="1" dirty="0">
                <a:solidFill>
                  <a:srgbClr val="002060"/>
                </a:solidFill>
              </a:rPr>
            </a:br>
            <a:endParaRPr lang="ru-RU" sz="4800" dirty="0">
              <a:solidFill>
                <a:srgbClr val="002060"/>
              </a:solidFill>
            </a:endParaRPr>
          </a:p>
        </p:txBody>
      </p:sp>
      <p:sp>
        <p:nvSpPr>
          <p:cNvPr id="3" name="Объект 2"/>
          <p:cNvSpPr>
            <a:spLocks noGrp="1"/>
          </p:cNvSpPr>
          <p:nvPr>
            <p:ph idx="1"/>
          </p:nvPr>
        </p:nvSpPr>
        <p:spPr/>
        <p:txBody>
          <a:bodyPr>
            <a:normAutofit/>
          </a:bodyPr>
          <a:lstStyle/>
          <a:p>
            <a:pPr fontAlgn="base"/>
            <a:r>
              <a:rPr lang="ru-RU" sz="2800" dirty="0">
                <a:solidFill>
                  <a:srgbClr val="002060"/>
                </a:solidFill>
                <a:latin typeface="Times New Roman" panose="02020603050405020304" pitchFamily="18" charset="0"/>
                <a:cs typeface="Times New Roman" panose="02020603050405020304" pitchFamily="18" charset="0"/>
              </a:rPr>
              <a:t>Положите руку на живот, читайте ребенку книжку вслух. Остановите ваше внимание на картинке и расскажите, что на ней нарисовано.</a:t>
            </a:r>
          </a:p>
          <a:p>
            <a:pPr fontAlgn="base"/>
            <a:r>
              <a:rPr lang="ru-RU" sz="2800" dirty="0">
                <a:solidFill>
                  <a:srgbClr val="002060"/>
                </a:solidFill>
                <a:latin typeface="Times New Roman" panose="02020603050405020304" pitchFamily="18" charset="0"/>
                <a:cs typeface="Times New Roman" panose="02020603050405020304" pitchFamily="18" charset="0"/>
              </a:rPr>
              <a:t>Время занятий (от 5 минут и более) определите самостоятельно. Не утомляйте ребенка излишним старанием. Помните, что занятия должны приносить радость вам и ребенку.</a:t>
            </a:r>
          </a:p>
          <a:p>
            <a:endParaRPr lang="ru-RU" sz="2800" dirty="0">
              <a:solidFill>
                <a:srgbClr val="002060"/>
              </a:solidFill>
            </a:endParaRPr>
          </a:p>
        </p:txBody>
      </p:sp>
    </p:spTree>
    <p:extLst>
      <p:ext uri="{BB962C8B-B14F-4D97-AF65-F5344CB8AC3E}">
        <p14:creationId xmlns:p14="http://schemas.microsoft.com/office/powerpoint/2010/main" val="54697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800" b="1" dirty="0">
                <a:solidFill>
                  <a:srgbClr val="002060"/>
                </a:solidFill>
                <a:latin typeface="Times New Roman" panose="02020603050405020304" pitchFamily="18" charset="0"/>
                <a:cs typeface="Times New Roman" panose="02020603050405020304" pitchFamily="18" charset="0"/>
              </a:rPr>
              <a:t>Сказки</a:t>
            </a:r>
            <a:r>
              <a:rPr lang="ru-RU" b="1" dirty="0"/>
              <a:t/>
            </a:r>
            <a:br>
              <a:rPr lang="ru-RU" b="1" dirty="0"/>
            </a:br>
            <a:endParaRPr lang="ru-RU" dirty="0"/>
          </a:p>
        </p:txBody>
      </p:sp>
      <p:sp>
        <p:nvSpPr>
          <p:cNvPr id="3" name="Объект 2"/>
          <p:cNvSpPr>
            <a:spLocks noGrp="1"/>
          </p:cNvSpPr>
          <p:nvPr>
            <p:ph idx="1"/>
          </p:nvPr>
        </p:nvSpPr>
        <p:spPr/>
        <p:txBody>
          <a:bodyPr>
            <a:noAutofit/>
          </a:bodyPr>
          <a:lstStyle/>
          <a:p>
            <a:r>
              <a:rPr lang="ru-RU" sz="3200" dirty="0">
                <a:solidFill>
                  <a:srgbClr val="002060"/>
                </a:solidFill>
                <a:latin typeface="Times New Roman" panose="02020603050405020304" pitchFamily="18" charset="0"/>
                <a:cs typeface="Times New Roman" panose="02020603050405020304" pitchFamily="18" charset="0"/>
              </a:rPr>
              <a:t>Поставьте пластинку с музыкально оформленными сказками и, внимательно слушая, старайтесь переживать события, о которых идет речь с позиции ребенка. По окончании прокомментируйте вслух свое отношение к героям сказки: «Какая умная Василиса Прекрасная», «Какой смелый Иван Царевич»... и т. д.</a:t>
            </a:r>
            <a:endParaRPr lang="ru-RU"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035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4800" b="1" dirty="0">
                <a:solidFill>
                  <a:srgbClr val="002060"/>
                </a:solidFill>
                <a:latin typeface="Times New Roman" panose="02020603050405020304" pitchFamily="18" charset="0"/>
                <a:cs typeface="Times New Roman" panose="02020603050405020304" pitchFamily="18" charset="0"/>
              </a:rPr>
              <a:t>Общение с отцом</a:t>
            </a:r>
            <a:r>
              <a:rPr lang="ru-RU" sz="4800" b="1" dirty="0">
                <a:latin typeface="Times New Roman" panose="02020603050405020304" pitchFamily="18" charset="0"/>
                <a:cs typeface="Times New Roman" panose="02020603050405020304" pitchFamily="18" charset="0"/>
              </a:rPr>
              <a:t/>
            </a:r>
            <a:br>
              <a:rPr lang="ru-RU" sz="4800" b="1" dirty="0">
                <a:latin typeface="Times New Roman" panose="02020603050405020304" pitchFamily="18" charset="0"/>
                <a:cs typeface="Times New Roman" panose="02020603050405020304" pitchFamily="18" charset="0"/>
              </a:rPr>
            </a:br>
            <a:endParaRPr lang="ru-RU" sz="4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85000" lnSpcReduction="10000"/>
          </a:bodyPr>
          <a:lstStyle/>
          <a:p>
            <a:pPr fontAlgn="base"/>
            <a:r>
              <a:rPr lang="ru-RU" dirty="0">
                <a:solidFill>
                  <a:srgbClr val="002060"/>
                </a:solidFill>
                <a:latin typeface="Times New Roman" panose="02020603050405020304" pitchFamily="18" charset="0"/>
                <a:cs typeface="Times New Roman" panose="02020603050405020304" pitchFamily="18" charset="0"/>
              </a:rPr>
              <a:t>В этот период развития важную роль начинает играть общение с отцом. Его отношение к жене, беременности и ожидаемому ребенку — чрезвычайно важный фактор. Папам рекомендуется рассказывать будущему ребенку о том, с каким нетерпением его появления на свет ожидает вся семья, какой он здоровый, красивый, благородный, энергичный, великодушный и сильный (безотносительно к полу).</a:t>
            </a:r>
          </a:p>
          <a:p>
            <a:pPr fontAlgn="base"/>
            <a:r>
              <a:rPr lang="ru-RU" dirty="0">
                <a:solidFill>
                  <a:srgbClr val="002060"/>
                </a:solidFill>
                <a:latin typeface="Times New Roman" panose="02020603050405020304" pitchFamily="18" charset="0"/>
                <a:cs typeface="Times New Roman" panose="02020603050405020304" pitchFamily="18" charset="0"/>
              </a:rPr>
              <a:t>В заключение хочется отметить, что в настоящее время организовано много курсов и школ, проводящих занятия с беременными, тем или иным образом занимающихся этим самым </a:t>
            </a:r>
            <a:r>
              <a:rPr lang="ru-RU" dirty="0" err="1">
                <a:solidFill>
                  <a:srgbClr val="002060"/>
                </a:solidFill>
                <a:latin typeface="Times New Roman" panose="02020603050405020304" pitchFamily="18" charset="0"/>
                <a:cs typeface="Times New Roman" panose="02020603050405020304" pitchFamily="18" charset="0"/>
              </a:rPr>
              <a:t>пренатальным</a:t>
            </a:r>
            <a:r>
              <a:rPr lang="ru-RU" dirty="0">
                <a:solidFill>
                  <a:srgbClr val="002060"/>
                </a:solidFill>
                <a:latin typeface="Times New Roman" panose="02020603050405020304" pitchFamily="18" charset="0"/>
                <a:cs typeface="Times New Roman" panose="02020603050405020304" pitchFamily="18" charset="0"/>
              </a:rPr>
              <a:t> воспитанием, однако методики по перинатальному обучению, применяемые на этих занятиях, не имеют достаточной научной доказательной базы.</a:t>
            </a:r>
          </a:p>
          <a:p>
            <a:pPr fontAlgn="base"/>
            <a:r>
              <a:rPr lang="ru-RU" dirty="0">
                <a:solidFill>
                  <a:srgbClr val="002060"/>
                </a:solidFill>
                <a:latin typeface="Times New Roman" panose="02020603050405020304" pitchFamily="18" charset="0"/>
                <a:cs typeface="Times New Roman" panose="02020603050405020304" pitchFamily="18" charset="0"/>
              </a:rPr>
              <a:t>Будущие мамы, помните, что занятия должны вызывать у вас только положительные эмоции: если вам кажется, что вам навязывают какие-то представления, образ мыслей и действий, не стесняйтесь задавать вопросы, спорить, не бойтесь вовсе отказаться от занятий. Не думайте, что кто-то лучше вас знает, как именно вы должны общаться со своим малышом. Если занятия поднимают вам настроение, если они помогают вам избавиться от каких-то проблем, то, видимо, они действительно полезны для вас. Если же что-то вызывает у вас внутренний протест, сомнения или опасения — имеет смысл полностью довериться своей интуиции. Помните о том, что ответственность за здоровье своего ребенка несете именно вы, поэтому выбор — только за вами.</a:t>
            </a:r>
          </a:p>
          <a:p>
            <a:endParaRPr lang="ru-RU" dirty="0">
              <a:solidFill>
                <a:srgbClr val="002060"/>
              </a:solidFill>
            </a:endParaRPr>
          </a:p>
        </p:txBody>
      </p:sp>
    </p:spTree>
    <p:extLst>
      <p:ext uri="{BB962C8B-B14F-4D97-AF65-F5344CB8AC3E}">
        <p14:creationId xmlns:p14="http://schemas.microsoft.com/office/powerpoint/2010/main" val="716394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19955"/>
          </a:xfrm>
        </p:spPr>
        <p:txBody>
          <a:bodyPr>
            <a:noAutofit/>
          </a:bodyPr>
          <a:lstStyle/>
          <a:p>
            <a:r>
              <a:rPr lang="ru-RU" sz="4000" dirty="0">
                <a:solidFill>
                  <a:srgbClr val="002060"/>
                </a:solidFill>
                <a:latin typeface="Times New Roman" panose="02020603050405020304" pitchFamily="18" charset="0"/>
                <a:cs typeface="Times New Roman" panose="02020603050405020304" pitchFamily="18" charset="0"/>
              </a:rPr>
              <a:t>Кто ваш «собеседник»?</a:t>
            </a: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endParaRPr lang="ru-RU" sz="4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429555"/>
            <a:ext cx="8596668" cy="4919730"/>
          </a:xfrm>
        </p:spPr>
        <p:txBody>
          <a:bodyPr>
            <a:normAutofit/>
          </a:bodyPr>
          <a:lstStyle/>
          <a:p>
            <a:pPr fontAlgn="base"/>
            <a:r>
              <a:rPr lang="ru-RU" sz="2000" dirty="0">
                <a:solidFill>
                  <a:srgbClr val="002060"/>
                </a:solidFill>
                <a:latin typeface="Times New Roman" panose="02020603050405020304" pitchFamily="18" charset="0"/>
                <a:cs typeface="Times New Roman" panose="02020603050405020304" pitchFamily="18" charset="0"/>
              </a:rPr>
              <a:t>Сейчас доподлинно известно, что новорожденный приходит в этот мир уже с огромным багажом впечатлений. Он получает ощущения с помощью всех органов чувств. На данный момент уже достаточно изучено </a:t>
            </a:r>
            <a:r>
              <a:rPr lang="ru-RU" sz="2000" b="1" dirty="0" err="1">
                <a:solidFill>
                  <a:srgbClr val="002060"/>
                </a:solidFill>
                <a:latin typeface="Times New Roman" panose="02020603050405020304" pitchFamily="18" charset="0"/>
                <a:cs typeface="Times New Roman" panose="02020603050405020304" pitchFamily="18" charset="0"/>
              </a:rPr>
              <a:t>пренатальный</a:t>
            </a:r>
            <a:r>
              <a:rPr lang="ru-RU" sz="2000" b="1" dirty="0">
                <a:solidFill>
                  <a:srgbClr val="002060"/>
                </a:solidFill>
                <a:latin typeface="Times New Roman" panose="02020603050405020304" pitchFamily="18" charset="0"/>
                <a:cs typeface="Times New Roman" panose="02020603050405020304" pitchFamily="18" charset="0"/>
              </a:rPr>
              <a:t> период,</a:t>
            </a:r>
            <a:r>
              <a:rPr lang="ru-RU" sz="2000" dirty="0">
                <a:solidFill>
                  <a:srgbClr val="002060"/>
                </a:solidFill>
                <a:latin typeface="Times New Roman" panose="02020603050405020304" pitchFamily="18" charset="0"/>
                <a:cs typeface="Times New Roman" panose="02020603050405020304" pitchFamily="18" charset="0"/>
              </a:rPr>
              <a:t> или внутриутробное развитие малыша, по неделям.</a:t>
            </a:r>
          </a:p>
          <a:p>
            <a:pPr fontAlgn="base"/>
            <a:r>
              <a:rPr lang="ru-RU" sz="2000" b="1" dirty="0">
                <a:solidFill>
                  <a:srgbClr val="002060"/>
                </a:solidFill>
                <a:latin typeface="Times New Roman" panose="02020603050405020304" pitchFamily="18" charset="0"/>
                <a:cs typeface="Times New Roman" panose="02020603050405020304" pitchFamily="18" charset="0"/>
              </a:rPr>
              <a:t>С конца 3-й недели</a:t>
            </a:r>
            <a:r>
              <a:rPr lang="ru-RU" sz="2000" dirty="0">
                <a:solidFill>
                  <a:srgbClr val="002060"/>
                </a:solidFill>
                <a:latin typeface="Times New Roman" panose="02020603050405020304" pitchFamily="18" charset="0"/>
                <a:cs typeface="Times New Roman" panose="02020603050405020304" pitchFamily="18" charset="0"/>
              </a:rPr>
              <a:t> у него начинает биться сердце.</a:t>
            </a:r>
          </a:p>
          <a:p>
            <a:pPr fontAlgn="base"/>
            <a:r>
              <a:rPr lang="ru-RU" sz="2000" b="1" dirty="0">
                <a:solidFill>
                  <a:srgbClr val="002060"/>
                </a:solidFill>
                <a:latin typeface="Times New Roman" panose="02020603050405020304" pitchFamily="18" charset="0"/>
                <a:cs typeface="Times New Roman" panose="02020603050405020304" pitchFamily="18" charset="0"/>
              </a:rPr>
              <a:t>В 9 недель</a:t>
            </a:r>
            <a:r>
              <a:rPr lang="ru-RU" sz="2000" dirty="0">
                <a:solidFill>
                  <a:srgbClr val="002060"/>
                </a:solidFill>
                <a:latin typeface="Times New Roman" panose="02020603050405020304" pitchFamily="18" charset="0"/>
                <a:cs typeface="Times New Roman" panose="02020603050405020304" pitchFamily="18" charset="0"/>
              </a:rPr>
              <a:t> на языке плода появляются вкусовые почки, он способен различать вкус околоплодной жидкости и даже реагировать на него.</a:t>
            </a:r>
          </a:p>
          <a:p>
            <a:pPr fontAlgn="base"/>
            <a:r>
              <a:rPr lang="ru-RU" sz="2000" b="1" dirty="0">
                <a:solidFill>
                  <a:srgbClr val="002060"/>
                </a:solidFill>
                <a:latin typeface="Times New Roman" panose="02020603050405020304" pitchFamily="18" charset="0"/>
                <a:cs typeface="Times New Roman" panose="02020603050405020304" pitchFamily="18" charset="0"/>
              </a:rPr>
              <a:t>В 10 недель</a:t>
            </a:r>
            <a:r>
              <a:rPr lang="ru-RU" sz="2000" dirty="0">
                <a:solidFill>
                  <a:srgbClr val="002060"/>
                </a:solidFill>
                <a:latin typeface="Times New Roman" panose="02020603050405020304" pitchFamily="18" charset="0"/>
                <a:cs typeface="Times New Roman" panose="02020603050405020304" pitchFamily="18" charset="0"/>
              </a:rPr>
              <a:t> чувствительна вся поверхность кожи. </a:t>
            </a:r>
            <a:r>
              <a:rPr lang="ru-RU" sz="2000" b="1" dirty="0">
                <a:solidFill>
                  <a:srgbClr val="002060"/>
                </a:solidFill>
                <a:latin typeface="Times New Roman" panose="02020603050405020304" pitchFamily="18" charset="0"/>
                <a:cs typeface="Times New Roman" panose="02020603050405020304" pitchFamily="18" charset="0"/>
              </a:rPr>
              <a:t>10-11 недель</a:t>
            </a:r>
            <a:r>
              <a:rPr lang="ru-RU" sz="2000" dirty="0">
                <a:solidFill>
                  <a:srgbClr val="002060"/>
                </a:solidFill>
                <a:latin typeface="Times New Roman" panose="02020603050405020304" pitchFamily="18" charset="0"/>
                <a:cs typeface="Times New Roman" panose="02020603050405020304" pitchFamily="18" charset="0"/>
              </a:rPr>
              <a:t> — это время, когда малыш отчетливо чувствует прикосновения, тепло и холод, боль. Но самое главное — что он уже умеет реагировать на раздражители. Если ощущения ему неприятны, он может менять мимику лица</a:t>
            </a:r>
            <a:r>
              <a:rPr lang="ru-RU" sz="2000" dirty="0" smtClean="0">
                <a:solidFill>
                  <a:srgbClr val="002060"/>
                </a:solidFill>
                <a:latin typeface="Times New Roman" panose="02020603050405020304" pitchFamily="18" charset="0"/>
                <a:cs typeface="Times New Roman" panose="02020603050405020304" pitchFamily="18" charset="0"/>
              </a:rPr>
              <a:t>.</a:t>
            </a:r>
            <a:endParaRPr lang="ru-R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9681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579549"/>
            <a:ext cx="8596313" cy="5705364"/>
          </a:xfrm>
        </p:spPr>
        <p:txBody>
          <a:bodyPr>
            <a:normAutofit/>
          </a:bodyPr>
          <a:lstStyle/>
          <a:p>
            <a:pPr fontAlgn="base"/>
            <a:endParaRPr lang="ru-RU" b="1" dirty="0" smtClean="0"/>
          </a:p>
          <a:p>
            <a:pPr fontAlgn="base"/>
            <a:endParaRPr lang="ru-RU" b="1" dirty="0"/>
          </a:p>
          <a:p>
            <a:pPr fontAlgn="base"/>
            <a:r>
              <a:rPr lang="ru-RU" sz="2000" b="1" dirty="0">
                <a:solidFill>
                  <a:srgbClr val="002060"/>
                </a:solidFill>
                <a:latin typeface="Times New Roman" panose="02020603050405020304" pitchFamily="18" charset="0"/>
                <a:cs typeface="Times New Roman" panose="02020603050405020304" pitchFamily="18" charset="0"/>
              </a:rPr>
              <a:t>В 16 недель</a:t>
            </a:r>
            <a:r>
              <a:rPr lang="ru-RU" sz="2000" dirty="0">
                <a:solidFill>
                  <a:srgbClr val="002060"/>
                </a:solidFill>
                <a:latin typeface="Times New Roman" panose="02020603050405020304" pitchFamily="18" charset="0"/>
                <a:cs typeface="Times New Roman" panose="02020603050405020304" pitchFamily="18" charset="0"/>
              </a:rPr>
              <a:t> ребенок начинает слышать. Сначала он слышит звуки материнского тела: сердцебиение, шум крови, звуки перистальтики. Он воспринимает эти звуки через водную среду, приглушенно. Затем ребенок начинает слышать звуки, доносящиеся извне. Установлено, что он уже может «запоминать» отдельные слова, различать голоса.</a:t>
            </a:r>
          </a:p>
          <a:p>
            <a:pPr fontAlgn="base"/>
            <a:r>
              <a:rPr lang="ru-RU" sz="2000" b="1" dirty="0">
                <a:solidFill>
                  <a:srgbClr val="002060"/>
                </a:solidFill>
                <a:latin typeface="Times New Roman" panose="02020603050405020304" pitchFamily="18" charset="0"/>
                <a:cs typeface="Times New Roman" panose="02020603050405020304" pitchFamily="18" charset="0"/>
              </a:rPr>
              <a:t>В 16 недель</a:t>
            </a:r>
            <a:r>
              <a:rPr lang="ru-RU" sz="2000" dirty="0">
                <a:solidFill>
                  <a:srgbClr val="002060"/>
                </a:solidFill>
                <a:latin typeface="Times New Roman" panose="02020603050405020304" pitchFamily="18" charset="0"/>
                <a:cs typeface="Times New Roman" panose="02020603050405020304" pitchFamily="18" charset="0"/>
              </a:rPr>
              <a:t> у плода развиты почти все формы чувствительности.</a:t>
            </a:r>
          </a:p>
          <a:p>
            <a:pPr fontAlgn="base"/>
            <a:r>
              <a:rPr lang="ru-RU" sz="2000" dirty="0">
                <a:solidFill>
                  <a:srgbClr val="002060"/>
                </a:solidFill>
                <a:latin typeface="Times New Roman" panose="02020603050405020304" pitchFamily="18" charset="0"/>
                <a:cs typeface="Times New Roman" panose="02020603050405020304" pitchFamily="18" charset="0"/>
              </a:rPr>
              <a:t>Примерно к </a:t>
            </a:r>
            <a:r>
              <a:rPr lang="ru-RU" sz="2000" b="1" dirty="0">
                <a:solidFill>
                  <a:srgbClr val="002060"/>
                </a:solidFill>
                <a:latin typeface="Times New Roman" panose="02020603050405020304" pitchFamily="18" charset="0"/>
                <a:cs typeface="Times New Roman" panose="02020603050405020304" pitchFamily="18" charset="0"/>
              </a:rPr>
              <a:t>20-й неделе</a:t>
            </a:r>
            <a:r>
              <a:rPr lang="ru-RU" sz="2000" dirty="0">
                <a:solidFill>
                  <a:srgbClr val="002060"/>
                </a:solidFill>
                <a:latin typeface="Times New Roman" panose="02020603050405020304" pitchFamily="18" charset="0"/>
                <a:cs typeface="Times New Roman" panose="02020603050405020304" pitchFamily="18" charset="0"/>
              </a:rPr>
              <a:t> мама начинает чувствовать движения малыша, и это очень важный момент. Ведь это и есть ваша первая встреча с малышом — телесный контакт!</a:t>
            </a:r>
          </a:p>
          <a:p>
            <a:pPr fontAlgn="base"/>
            <a:r>
              <a:rPr lang="ru-RU" sz="2000" b="1" dirty="0">
                <a:solidFill>
                  <a:srgbClr val="002060"/>
                </a:solidFill>
                <a:latin typeface="Times New Roman" panose="02020603050405020304" pitchFamily="18" charset="0"/>
                <a:cs typeface="Times New Roman" panose="02020603050405020304" pitchFamily="18" charset="0"/>
              </a:rPr>
              <a:t>К 22-й неделе</a:t>
            </a:r>
            <a:r>
              <a:rPr lang="ru-RU" sz="2000" dirty="0">
                <a:solidFill>
                  <a:srgbClr val="002060"/>
                </a:solidFill>
                <a:latin typeface="Times New Roman" panose="02020603050405020304" pitchFamily="18" charset="0"/>
                <a:cs typeface="Times New Roman" panose="02020603050405020304" pitchFamily="18" charset="0"/>
              </a:rPr>
              <a:t> ребенок способен чувствовать вкус, слышать, видеть и осязать. Он реагирует на ваши прикосновения через стенку живота.</a:t>
            </a:r>
          </a:p>
          <a:p>
            <a:pPr fontAlgn="base"/>
            <a:endParaRPr lang="ru-RU" b="1" dirty="0" smtClean="0"/>
          </a:p>
          <a:p>
            <a:endParaRPr lang="ru-RU" dirty="0"/>
          </a:p>
        </p:txBody>
      </p:sp>
    </p:spTree>
    <p:extLst>
      <p:ext uri="{BB962C8B-B14F-4D97-AF65-F5344CB8AC3E}">
        <p14:creationId xmlns:p14="http://schemas.microsoft.com/office/powerpoint/2010/main" val="56276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399244"/>
            <a:ext cx="8596313" cy="6065949"/>
          </a:xfrm>
        </p:spPr>
        <p:txBody>
          <a:bodyPr>
            <a:normAutofit/>
          </a:bodyPr>
          <a:lstStyle/>
          <a:p>
            <a:pPr fontAlgn="base"/>
            <a:r>
              <a:rPr lang="ru-RU" sz="2000" b="1" dirty="0" smtClean="0">
                <a:solidFill>
                  <a:srgbClr val="002060"/>
                </a:solidFill>
                <a:latin typeface="Times New Roman" panose="02020603050405020304" pitchFamily="18" charset="0"/>
                <a:cs typeface="Times New Roman" panose="02020603050405020304" pitchFamily="18" charset="0"/>
              </a:rPr>
              <a:t>К 36-й</a:t>
            </a:r>
            <a:r>
              <a:rPr lang="ru-RU" sz="2000" b="1" dirty="0">
                <a:solidFill>
                  <a:srgbClr val="002060"/>
                </a:solidFill>
                <a:latin typeface="Times New Roman" panose="02020603050405020304" pitchFamily="18" charset="0"/>
                <a:cs typeface="Times New Roman" panose="02020603050405020304" pitchFamily="18" charset="0"/>
              </a:rPr>
              <a:t> неделе</a:t>
            </a:r>
            <a:r>
              <a:rPr lang="ru-RU" sz="2000" dirty="0">
                <a:solidFill>
                  <a:srgbClr val="002060"/>
                </a:solidFill>
                <a:latin typeface="Times New Roman" panose="02020603050405020304" pitchFamily="18" charset="0"/>
                <a:cs typeface="Times New Roman" panose="02020603050405020304" pitchFamily="18" charset="0"/>
              </a:rPr>
              <a:t> у малыша развивается обоняние</a:t>
            </a:r>
            <a:r>
              <a:rPr lang="ru-RU" sz="2000" dirty="0" smtClean="0">
                <a:solidFill>
                  <a:srgbClr val="002060"/>
                </a:solidFill>
                <a:latin typeface="Times New Roman" panose="02020603050405020304" pitchFamily="18" charset="0"/>
                <a:cs typeface="Times New Roman" panose="02020603050405020304" pitchFamily="18" charset="0"/>
              </a:rPr>
              <a:t>.</a:t>
            </a:r>
          </a:p>
          <a:p>
            <a:pPr fontAlgn="base"/>
            <a:endParaRPr lang="ru-RU" sz="2000" dirty="0">
              <a:solidFill>
                <a:srgbClr val="002060"/>
              </a:solidFill>
              <a:latin typeface="Times New Roman" panose="02020603050405020304" pitchFamily="18" charset="0"/>
              <a:cs typeface="Times New Roman" panose="02020603050405020304" pitchFamily="18" charset="0"/>
            </a:endParaRPr>
          </a:p>
          <a:p>
            <a:pPr fontAlgn="base"/>
            <a:r>
              <a:rPr lang="ru-RU" sz="2000" dirty="0">
                <a:solidFill>
                  <a:srgbClr val="002060"/>
                </a:solidFill>
                <a:latin typeface="Times New Roman" panose="02020603050405020304" pitchFamily="18" charset="0"/>
                <a:cs typeface="Times New Roman" panose="02020603050405020304" pitchFamily="18" charset="0"/>
              </a:rPr>
              <a:t>Именно на основании этих знаний и строятся различные теории дородового общения с крохой. Уже не вызывает сомнения, что многие черты характера будущего человека формируются в процессе внутриутробного периода, ибо новорожденный, к моменту своего появления на свет, уже прожил девять месяцев, которые в значительной степени определяют направления его дальнейшего развития. Способность к добру и сопереживанию, чувство любви или неприязни, спокойствие или агрессивность, как и многие другие свойства личности, воспитываются в человеке с момента его </a:t>
            </a:r>
            <a:r>
              <a:rPr lang="ru-RU" sz="2000" dirty="0" smtClean="0">
                <a:solidFill>
                  <a:srgbClr val="002060"/>
                </a:solidFill>
                <a:latin typeface="Times New Roman" panose="02020603050405020304" pitchFamily="18" charset="0"/>
                <a:cs typeface="Times New Roman" panose="02020603050405020304" pitchFamily="18" charset="0"/>
              </a:rPr>
              <a:t>зачатия </a:t>
            </a:r>
            <a:r>
              <a:rPr lang="ru-RU" sz="2000" dirty="0">
                <a:solidFill>
                  <a:srgbClr val="002060"/>
                </a:solidFill>
                <a:latin typeface="Times New Roman" panose="02020603050405020304" pitchFamily="18" charset="0"/>
                <a:cs typeface="Times New Roman" panose="02020603050405020304" pitchFamily="18" charset="0"/>
              </a:rPr>
              <a:t>Исследования последних лет доказали, что будущий ребенок как бы «записывает» на клеточном уровне информацию, получаемую из ощущений матери. Поэтому для матери в это время очень важно стараться жить в состоянии красоты, счастья, восторга и избегать отрицательных эмоций и переживаний.</a:t>
            </a:r>
          </a:p>
          <a:p>
            <a:endParaRPr lang="ru-RU" dirty="0"/>
          </a:p>
        </p:txBody>
      </p:sp>
    </p:spTree>
    <p:extLst>
      <p:ext uri="{BB962C8B-B14F-4D97-AF65-F5344CB8AC3E}">
        <p14:creationId xmlns:p14="http://schemas.microsoft.com/office/powerpoint/2010/main" val="1410377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4759" y="429296"/>
            <a:ext cx="8596668" cy="1000259"/>
          </a:xfrm>
        </p:spPr>
        <p:txBody>
          <a:bodyPr>
            <a:normAutofit fontScale="90000"/>
          </a:bodyPr>
          <a:lstStyle/>
          <a:p>
            <a:r>
              <a:rPr lang="ru-RU" dirty="0">
                <a:solidFill>
                  <a:srgbClr val="002060"/>
                </a:solidFill>
                <a:latin typeface="Times New Roman" panose="02020603050405020304" pitchFamily="18" charset="0"/>
                <a:cs typeface="Times New Roman" panose="02020603050405020304" pitchFamily="18" charset="0"/>
              </a:rPr>
              <a:t>В первые три месяца беременности желательно:</a:t>
            </a:r>
            <a:br>
              <a:rPr lang="ru-RU"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803042"/>
            <a:ext cx="8596668" cy="4623515"/>
          </a:xfrm>
        </p:spPr>
        <p:txBody>
          <a:bodyPr>
            <a:normAutofit/>
          </a:bodyPr>
          <a:lstStyle/>
          <a:p>
            <a:pPr fontAlgn="base"/>
            <a:r>
              <a:rPr lang="ru-RU" sz="2000" dirty="0">
                <a:solidFill>
                  <a:srgbClr val="002060"/>
                </a:solidFill>
                <a:latin typeface="Times New Roman" panose="02020603050405020304" pitchFamily="18" charset="0"/>
                <a:cs typeface="Times New Roman" panose="02020603050405020304" pitchFamily="18" charset="0"/>
              </a:rPr>
              <a:t>Проводить медитацию визуализации — зримо представлять себе те качества, которые вы хотели бы видеть у своего ребенка. Рекомендуется с помощью воображения нарисовать себе картины проявления этих качеств в детском возрасте, в период полового созревания и в момент зрелости. Но есть одна опасность: родители осознанно или неосознанно могут как бы навязать ребенку свои скрытые нереализованные желания, несбывшиеся мечты, неудавшиеся дела и т. п.</a:t>
            </a:r>
          </a:p>
          <a:p>
            <a:pPr fontAlgn="base"/>
            <a:r>
              <a:rPr lang="ru-RU" sz="2000" dirty="0">
                <a:solidFill>
                  <a:srgbClr val="002060"/>
                </a:solidFill>
                <a:latin typeface="Times New Roman" panose="02020603050405020304" pitchFamily="18" charset="0"/>
                <a:cs typeface="Times New Roman" panose="02020603050405020304" pitchFamily="18" charset="0"/>
              </a:rPr>
              <a:t>Как можно больше времени, если это, конечно, возможно, необходимо проводить на природе. Представляйте, что вместе с вами красотой природы любуется и ваш будущий ребенок.</a:t>
            </a:r>
          </a:p>
          <a:p>
            <a:pPr fontAlgn="base"/>
            <a:r>
              <a:rPr lang="ru-RU" sz="2000" dirty="0">
                <a:solidFill>
                  <a:srgbClr val="002060"/>
                </a:solidFill>
                <a:latin typeface="Times New Roman" panose="02020603050405020304" pitchFamily="18" charset="0"/>
                <a:cs typeface="Times New Roman" panose="02020603050405020304" pitchFamily="18" charset="0"/>
              </a:rPr>
              <a:t>Старайтесь научиться ощущать внутренний покой и свободу. Эти состояния ощущаете не только вы, но и ваш будущий ребенок.</a:t>
            </a:r>
          </a:p>
          <a:p>
            <a:endParaRPr lang="ru-RU" sz="20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9796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15910" y="361391"/>
            <a:ext cx="8596313" cy="5665922"/>
          </a:xfrm>
        </p:spPr>
        <p:txBody>
          <a:bodyPr>
            <a:normAutofit/>
          </a:bodyPr>
          <a:lstStyle/>
          <a:p>
            <a:pPr fontAlgn="base"/>
            <a:r>
              <a:rPr lang="ru-RU" dirty="0">
                <a:solidFill>
                  <a:srgbClr val="002060"/>
                </a:solidFill>
                <a:latin typeface="Times New Roman" panose="02020603050405020304" pitchFamily="18" charset="0"/>
                <a:cs typeface="Times New Roman" panose="02020603050405020304" pitchFamily="18" charset="0"/>
              </a:rPr>
              <a:t>Читайте вспух и про себя красивые стихи. Стихи подбирайте такие, чтобы они передавали легкие, светлые состояния (в крайнем случае легкую грусть). Стихотворений, которые передают такие состояния, как печаль, тоску, горе и т. п., старайтесь избегать.</a:t>
            </a:r>
          </a:p>
          <a:p>
            <a:pPr fontAlgn="base"/>
            <a:r>
              <a:rPr lang="ru-RU" dirty="0">
                <a:solidFill>
                  <a:srgbClr val="002060"/>
                </a:solidFill>
                <a:latin typeface="Times New Roman" panose="02020603050405020304" pitchFamily="18" charset="0"/>
                <a:cs typeface="Times New Roman" panose="02020603050405020304" pitchFamily="18" charset="0"/>
              </a:rPr>
              <a:t>Старайтесь бывать на художественных выставках, посещать музеи, театры, читать красивые литературные произведения.</a:t>
            </a:r>
          </a:p>
          <a:p>
            <a:pPr fontAlgn="base"/>
            <a:r>
              <a:rPr lang="ru-RU" dirty="0">
                <a:solidFill>
                  <a:srgbClr val="002060"/>
                </a:solidFill>
                <a:latin typeface="Times New Roman" panose="02020603050405020304" pitchFamily="18" charset="0"/>
                <a:cs typeface="Times New Roman" panose="02020603050405020304" pitchFamily="18" charset="0"/>
              </a:rPr>
              <a:t>Особое внимание во внутриутробном воспитании уделяется музыке. </a:t>
            </a:r>
            <a:r>
              <a:rPr lang="ru-RU" dirty="0" err="1">
                <a:solidFill>
                  <a:srgbClr val="002060"/>
                </a:solidFill>
                <a:latin typeface="Times New Roman" panose="02020603050405020304" pitchFamily="18" charset="0"/>
                <a:cs typeface="Times New Roman" panose="02020603050405020304" pitchFamily="18" charset="0"/>
              </a:rPr>
              <a:t>Андрэ</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Бертин</a:t>
            </a:r>
            <a:r>
              <a:rPr lang="ru-RU" dirty="0">
                <a:solidFill>
                  <a:srgbClr val="002060"/>
                </a:solidFill>
                <a:latin typeface="Times New Roman" panose="02020603050405020304" pitchFamily="18" charset="0"/>
                <a:cs typeface="Times New Roman" panose="02020603050405020304" pitchFamily="18" charset="0"/>
              </a:rPr>
              <a:t> в своей книге «Воспитание в утробе матери, или Рассказ об упущенных возможностях» пишет: «Плод воспринимает музыку, которую слушает мать во время концерта. Он избирательно реагирует на программу. Так, Бетховен и Брамс действуют на плод возбуждающе, тогда как Моцарт и Вивальди успокаивают его. Что касается рок-музыки, то здесь можно сказать только одно: она заставляет его просто бесноваться. Было замечено, что будущие матери часто вынуждены покидать концертный зал по причине непереносимых страданий, испытываемых от бурного движения плода. Таким образом, они должны слушать иную, более структурированную музыку».</a:t>
            </a:r>
          </a:p>
          <a:p>
            <a:endParaRPr lang="ru-RU" dirty="0"/>
          </a:p>
        </p:txBody>
      </p:sp>
    </p:spTree>
    <p:extLst>
      <p:ext uri="{BB962C8B-B14F-4D97-AF65-F5344CB8AC3E}">
        <p14:creationId xmlns:p14="http://schemas.microsoft.com/office/powerpoint/2010/main" val="4103029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244878"/>
            <a:ext cx="8596313" cy="5885466"/>
          </a:xfrm>
        </p:spPr>
        <p:txBody>
          <a:bodyPr>
            <a:noAutofit/>
          </a:bodyPr>
          <a:lstStyle/>
          <a:p>
            <a:r>
              <a:rPr lang="ru-RU" sz="1400" dirty="0">
                <a:solidFill>
                  <a:srgbClr val="002060"/>
                </a:solidFill>
                <a:latin typeface="Times New Roman" panose="02020603050405020304" pitchFamily="18" charset="0"/>
                <a:cs typeface="Times New Roman" panose="02020603050405020304" pitchFamily="18" charset="0"/>
              </a:rPr>
              <a:t>Слушая музыку, фиксируйте свое внимание на том, какие чувства она вызывает, и представляйте, что это чувство вы переживаете вдвоем</a:t>
            </a:r>
            <a:r>
              <a:rPr lang="ru-RU" sz="1400" dirty="0" smtClean="0">
                <a:solidFill>
                  <a:srgbClr val="002060"/>
                </a:solidFill>
                <a:latin typeface="Times New Roman" panose="02020603050405020304" pitchFamily="18" charset="0"/>
                <a:cs typeface="Times New Roman" panose="02020603050405020304" pitchFamily="18" charset="0"/>
              </a:rPr>
              <a:t>.</a:t>
            </a:r>
          </a:p>
          <a:p>
            <a:r>
              <a:rPr lang="ru-RU" sz="1400" dirty="0">
                <a:solidFill>
                  <a:srgbClr val="002060"/>
                </a:solidFill>
                <a:latin typeface="Times New Roman" panose="02020603050405020304" pitchFamily="18" charset="0"/>
                <a:cs typeface="Times New Roman" panose="02020603050405020304" pitchFamily="18" charset="0"/>
              </a:rPr>
              <a:t>Педагоги А. М. Ильин и Л. П. Ильина рекомендуют беременным женщинам два-три раза в день слушать по 10-20 минут лучшие произведения мировой классической музыки и предлагают следующий примерный репертуар (который, естественно, можно расширить по собственному </a:t>
            </a:r>
            <a:r>
              <a:rPr lang="ru-RU" sz="1400" dirty="0" smtClean="0">
                <a:solidFill>
                  <a:srgbClr val="002060"/>
                </a:solidFill>
                <a:latin typeface="Times New Roman" panose="02020603050405020304" pitchFamily="18" charset="0"/>
                <a:cs typeface="Times New Roman" panose="02020603050405020304" pitchFamily="18" charset="0"/>
              </a:rPr>
              <a:t>усмотрению):</a:t>
            </a:r>
          </a:p>
          <a:p>
            <a:pPr fontAlgn="base"/>
            <a:r>
              <a:rPr lang="ru-RU" sz="1400" dirty="0">
                <a:solidFill>
                  <a:srgbClr val="002060"/>
                </a:solidFill>
                <a:latin typeface="Times New Roman" panose="02020603050405020304" pitchFamily="18" charset="0"/>
                <a:cs typeface="Times New Roman" panose="02020603050405020304" pitchFamily="18" charset="0"/>
              </a:rPr>
              <a:t>П. И. Чайковский. Времена года.</a:t>
            </a:r>
          </a:p>
          <a:p>
            <a:pPr fontAlgn="base"/>
            <a:r>
              <a:rPr lang="ru-RU" sz="1400" dirty="0">
                <a:solidFill>
                  <a:srgbClr val="002060"/>
                </a:solidFill>
                <a:latin typeface="Times New Roman" panose="02020603050405020304" pitchFamily="18" charset="0"/>
                <a:cs typeface="Times New Roman" panose="02020603050405020304" pitchFamily="18" charset="0"/>
              </a:rPr>
              <a:t>П. И. Чайковский. «Вальс цветов» из балета «Щелкунчик».</a:t>
            </a:r>
          </a:p>
          <a:p>
            <a:pPr fontAlgn="base"/>
            <a:r>
              <a:rPr lang="ru-RU" sz="1400" dirty="0">
                <a:solidFill>
                  <a:srgbClr val="002060"/>
                </a:solidFill>
                <a:latin typeface="Times New Roman" panose="02020603050405020304" pitchFamily="18" charset="0"/>
                <a:cs typeface="Times New Roman" panose="02020603050405020304" pitchFamily="18" charset="0"/>
              </a:rPr>
              <a:t>П. И. Чайковский. Вальс (ля минор) из балета «Спящая красавица».</a:t>
            </a:r>
          </a:p>
          <a:p>
            <a:pPr fontAlgn="base"/>
            <a:r>
              <a:rPr lang="ru-RU" sz="1400" dirty="0" err="1">
                <a:solidFill>
                  <a:srgbClr val="002060"/>
                </a:solidFill>
                <a:latin typeface="Times New Roman" panose="02020603050405020304" pitchFamily="18" charset="0"/>
                <a:cs typeface="Times New Roman" panose="02020603050405020304" pitchFamily="18" charset="0"/>
              </a:rPr>
              <a:t>Эвард</a:t>
            </a:r>
            <a:r>
              <a:rPr lang="ru-RU" sz="1400" dirty="0">
                <a:solidFill>
                  <a:srgbClr val="002060"/>
                </a:solidFill>
                <a:latin typeface="Times New Roman" panose="02020603050405020304" pitchFamily="18" charset="0"/>
                <a:cs typeface="Times New Roman" panose="02020603050405020304" pitchFamily="18" charset="0"/>
              </a:rPr>
              <a:t> Григ. Пер </a:t>
            </a:r>
            <a:r>
              <a:rPr lang="ru-RU" sz="1400" dirty="0" err="1">
                <a:solidFill>
                  <a:srgbClr val="002060"/>
                </a:solidFill>
                <a:latin typeface="Times New Roman" panose="02020603050405020304" pitchFamily="18" charset="0"/>
                <a:cs typeface="Times New Roman" panose="02020603050405020304" pitchFamily="18" charset="0"/>
              </a:rPr>
              <a:t>Гюнт</a:t>
            </a:r>
            <a:r>
              <a:rPr lang="ru-RU" sz="1400" dirty="0">
                <a:solidFill>
                  <a:srgbClr val="002060"/>
                </a:solidFill>
                <a:latin typeface="Times New Roman" panose="02020603050405020304" pitchFamily="18" charset="0"/>
                <a:cs typeface="Times New Roman" panose="02020603050405020304" pitchFamily="18" charset="0"/>
              </a:rPr>
              <a:t>: «Песня </a:t>
            </a:r>
            <a:r>
              <a:rPr lang="ru-RU" sz="1400" dirty="0" err="1">
                <a:solidFill>
                  <a:srgbClr val="002060"/>
                </a:solidFill>
                <a:latin typeface="Times New Roman" panose="02020603050405020304" pitchFamily="18" charset="0"/>
                <a:cs typeface="Times New Roman" panose="02020603050405020304" pitchFamily="18" charset="0"/>
              </a:rPr>
              <a:t>Сольвейг</a:t>
            </a:r>
            <a:r>
              <a:rPr lang="ru-RU" sz="1400" dirty="0">
                <a:solidFill>
                  <a:srgbClr val="002060"/>
                </a:solidFill>
                <a:latin typeface="Times New Roman" panose="02020603050405020304" pitchFamily="18" charset="0"/>
                <a:cs typeface="Times New Roman" panose="02020603050405020304" pitchFamily="18" charset="0"/>
              </a:rPr>
              <a:t>», «Танец </a:t>
            </a:r>
            <a:r>
              <a:rPr lang="ru-RU" sz="1400" dirty="0" err="1">
                <a:solidFill>
                  <a:srgbClr val="002060"/>
                </a:solidFill>
                <a:latin typeface="Times New Roman" panose="02020603050405020304" pitchFamily="18" charset="0"/>
                <a:cs typeface="Times New Roman" panose="02020603050405020304" pitchFamily="18" charset="0"/>
              </a:rPr>
              <a:t>Анитры</a:t>
            </a:r>
            <a:r>
              <a:rPr lang="ru-RU" sz="1400" dirty="0">
                <a:solidFill>
                  <a:srgbClr val="002060"/>
                </a:solidFill>
                <a:latin typeface="Times New Roman" panose="02020603050405020304" pitchFamily="18" charset="0"/>
                <a:cs typeface="Times New Roman" panose="02020603050405020304" pitchFamily="18" charset="0"/>
              </a:rPr>
              <a:t>».</a:t>
            </a:r>
          </a:p>
          <a:p>
            <a:pPr fontAlgn="base"/>
            <a:r>
              <a:rPr lang="ru-RU" sz="1400" dirty="0">
                <a:solidFill>
                  <a:srgbClr val="002060"/>
                </a:solidFill>
                <a:latin typeface="Times New Roman" panose="02020603050405020304" pitchFamily="18" charset="0"/>
                <a:cs typeface="Times New Roman" panose="02020603050405020304" pitchFamily="18" charset="0"/>
              </a:rPr>
              <a:t>П. И. Чайковский. «Танец феи Драже» из балета «Щелкунчик».</a:t>
            </a:r>
          </a:p>
          <a:p>
            <a:pPr fontAlgn="base"/>
            <a:r>
              <a:rPr lang="ru-RU" sz="1400" dirty="0">
                <a:solidFill>
                  <a:srgbClr val="002060"/>
                </a:solidFill>
                <a:latin typeface="Times New Roman" panose="02020603050405020304" pitchFamily="18" charset="0"/>
                <a:cs typeface="Times New Roman" panose="02020603050405020304" pitchFamily="18" charset="0"/>
              </a:rPr>
              <a:t>М. И. Глинка. Увертюра к опере «Руслан и Людмила», «Марш Черномора», хор «Ах, ты, свет Людмила» из 4-го действия оперы.</a:t>
            </a:r>
          </a:p>
          <a:p>
            <a:pPr fontAlgn="base"/>
            <a:r>
              <a:rPr lang="ru-RU" sz="1400" dirty="0">
                <a:solidFill>
                  <a:srgbClr val="002060"/>
                </a:solidFill>
                <a:latin typeface="Times New Roman" panose="02020603050405020304" pitchFamily="18" charset="0"/>
                <a:cs typeface="Times New Roman" panose="02020603050405020304" pitchFamily="18" charset="0"/>
              </a:rPr>
              <a:t>М. П. Мусоргский. «Рассвет на Москва-реке» из оперы «</a:t>
            </a:r>
            <a:r>
              <a:rPr lang="ru-RU" sz="1400" dirty="0" err="1">
                <a:solidFill>
                  <a:srgbClr val="002060"/>
                </a:solidFill>
                <a:latin typeface="Times New Roman" panose="02020603050405020304" pitchFamily="18" charset="0"/>
                <a:cs typeface="Times New Roman" panose="02020603050405020304" pitchFamily="18" charset="0"/>
              </a:rPr>
              <a:t>Хованщина</a:t>
            </a:r>
            <a:r>
              <a:rPr lang="ru-RU" sz="1400" dirty="0">
                <a:solidFill>
                  <a:srgbClr val="002060"/>
                </a:solidFill>
                <a:latin typeface="Times New Roman" panose="02020603050405020304" pitchFamily="18" charset="0"/>
                <a:cs typeface="Times New Roman" panose="02020603050405020304" pitchFamily="18" charset="0"/>
              </a:rPr>
              <a:t>».</a:t>
            </a:r>
          </a:p>
          <a:p>
            <a:pPr fontAlgn="base"/>
            <a:r>
              <a:rPr lang="ru-RU" sz="1400" dirty="0">
                <a:solidFill>
                  <a:srgbClr val="002060"/>
                </a:solidFill>
                <a:latin typeface="Times New Roman" panose="02020603050405020304" pitchFamily="18" charset="0"/>
                <a:cs typeface="Times New Roman" panose="02020603050405020304" pitchFamily="18" charset="0"/>
              </a:rPr>
              <a:t>М. П. Мусоргский. Картинки с выставки: «Балет невылупившихся птенцов», «Богатырские ворота», «</a:t>
            </a:r>
            <a:r>
              <a:rPr lang="ru-RU" sz="1400" dirty="0" err="1">
                <a:solidFill>
                  <a:srgbClr val="002060"/>
                </a:solidFill>
                <a:latin typeface="Times New Roman" panose="02020603050405020304" pitchFamily="18" charset="0"/>
                <a:cs typeface="Times New Roman" panose="02020603050405020304" pitchFamily="18" charset="0"/>
              </a:rPr>
              <a:t>Тюильрийский</a:t>
            </a:r>
            <a:r>
              <a:rPr lang="ru-RU" sz="1400" dirty="0">
                <a:solidFill>
                  <a:srgbClr val="002060"/>
                </a:solidFill>
                <a:latin typeface="Times New Roman" panose="02020603050405020304" pitchFamily="18" charset="0"/>
                <a:cs typeface="Times New Roman" panose="02020603050405020304" pitchFamily="18" charset="0"/>
              </a:rPr>
              <a:t> сад».</a:t>
            </a:r>
          </a:p>
          <a:p>
            <a:pPr fontAlgn="base"/>
            <a:r>
              <a:rPr lang="ru-RU" sz="1400" dirty="0">
                <a:solidFill>
                  <a:srgbClr val="002060"/>
                </a:solidFill>
                <a:latin typeface="Times New Roman" panose="02020603050405020304" pitchFamily="18" charset="0"/>
                <a:cs typeface="Times New Roman" panose="02020603050405020304" pitchFamily="18" charset="0"/>
              </a:rPr>
              <a:t>Ф. Шопен. Мазурка (ми мажор), Вальс № 7.</a:t>
            </a:r>
          </a:p>
          <a:p>
            <a:pPr fontAlgn="base"/>
            <a:r>
              <a:rPr lang="ru-RU" sz="1400" dirty="0">
                <a:solidFill>
                  <a:srgbClr val="002060"/>
                </a:solidFill>
                <a:latin typeface="Times New Roman" panose="02020603050405020304" pitchFamily="18" charset="0"/>
                <a:cs typeface="Times New Roman" panose="02020603050405020304" pitchFamily="18" charset="0"/>
              </a:rPr>
              <a:t>Ф. Шуберт. Вальс (си минор), «Вечерняя серенада».</a:t>
            </a:r>
          </a:p>
          <a:p>
            <a:pPr fontAlgn="base"/>
            <a:r>
              <a:rPr lang="ru-RU" sz="1400" dirty="0">
                <a:solidFill>
                  <a:srgbClr val="002060"/>
                </a:solidFill>
                <a:latin typeface="Times New Roman" panose="02020603050405020304" pitchFamily="18" charset="0"/>
                <a:cs typeface="Times New Roman" panose="02020603050405020304" pitchFamily="18" charset="0"/>
              </a:rPr>
              <a:t>И. Брамс. Венгерский танец № 5 (фа-диез минор).</a:t>
            </a:r>
          </a:p>
          <a:p>
            <a:pPr fontAlgn="base"/>
            <a:r>
              <a:rPr lang="ru-RU" sz="1400" dirty="0">
                <a:solidFill>
                  <a:srgbClr val="002060"/>
                </a:solidFill>
                <a:latin typeface="Times New Roman" panose="02020603050405020304" pitchFamily="18" charset="0"/>
                <a:cs typeface="Times New Roman" panose="02020603050405020304" pitchFamily="18" charset="0"/>
              </a:rPr>
              <a:t>А. Рубинштейн. «Мелодия» (фа мажор).</a:t>
            </a:r>
          </a:p>
          <a:p>
            <a:pPr fontAlgn="base"/>
            <a:r>
              <a:rPr lang="ru-RU" sz="1400" dirty="0">
                <a:solidFill>
                  <a:srgbClr val="002060"/>
                </a:solidFill>
                <a:latin typeface="Times New Roman" panose="02020603050405020304" pitchFamily="18" charset="0"/>
                <a:cs typeface="Times New Roman" panose="02020603050405020304" pitchFamily="18" charset="0"/>
              </a:rPr>
              <a:t>П. И. Чайковский. Балет «Лебединое озеро».</a:t>
            </a:r>
          </a:p>
          <a:p>
            <a:pPr fontAlgn="base"/>
            <a:r>
              <a:rPr lang="ru-RU" sz="1400" dirty="0">
                <a:solidFill>
                  <a:srgbClr val="002060"/>
                </a:solidFill>
                <a:latin typeface="Times New Roman" panose="02020603050405020304" pitchFamily="18" charset="0"/>
                <a:cs typeface="Times New Roman" panose="02020603050405020304" pitchFamily="18" charset="0"/>
              </a:rPr>
              <a:t>Н. Римский-Корсаков. «</a:t>
            </a:r>
            <a:r>
              <a:rPr lang="ru-RU" sz="1400" dirty="0" err="1">
                <a:solidFill>
                  <a:srgbClr val="002060"/>
                </a:solidFill>
                <a:latin typeface="Times New Roman" panose="02020603050405020304" pitchFamily="18" charset="0"/>
                <a:cs typeface="Times New Roman" panose="02020603050405020304" pitchFamily="18" charset="0"/>
              </a:rPr>
              <a:t>Шехерезада</a:t>
            </a:r>
            <a:r>
              <a:rPr lang="ru-RU" sz="1400" dirty="0">
                <a:solidFill>
                  <a:srgbClr val="002060"/>
                </a:solidFill>
                <a:latin typeface="Times New Roman" panose="02020603050405020304" pitchFamily="18" charset="0"/>
                <a:cs typeface="Times New Roman" panose="02020603050405020304" pitchFamily="18" charset="0"/>
              </a:rPr>
              <a:t>». Симфонический сюита, соч. 35.</a:t>
            </a:r>
          </a:p>
          <a:p>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338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16924"/>
          </a:xfrm>
        </p:spPr>
        <p:txBody>
          <a:bodyPr>
            <a:noAutofit/>
          </a:bodyPr>
          <a:lstStyle/>
          <a:p>
            <a:r>
              <a:rPr lang="ru-RU" dirty="0">
                <a:solidFill>
                  <a:srgbClr val="002060"/>
                </a:solidFill>
                <a:latin typeface="Times New Roman" panose="02020603050405020304" pitchFamily="18" charset="0"/>
                <a:cs typeface="Times New Roman" panose="02020603050405020304" pitchFamily="18" charset="0"/>
              </a:rPr>
              <a:t>В период с 3-х до 6 месяцев желательно:</a:t>
            </a:r>
            <a:br>
              <a:rPr lang="ru-RU"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19001" y="2186348"/>
            <a:ext cx="8596668" cy="4497788"/>
          </a:xfrm>
        </p:spPr>
        <p:txBody>
          <a:bodyPr>
            <a:normAutofit/>
          </a:bodyPr>
          <a:lstStyle/>
          <a:p>
            <a:r>
              <a:rPr lang="ru-RU" sz="3200" dirty="0">
                <a:solidFill>
                  <a:srgbClr val="002060"/>
                </a:solidFill>
                <a:latin typeface="Times New Roman" panose="02020603050405020304" pitchFamily="18" charset="0"/>
                <a:cs typeface="Times New Roman" panose="02020603050405020304" pitchFamily="18" charset="0"/>
              </a:rPr>
              <a:t>фиксировать внимание на ощущениях, т. к. у ребенка развиваются органы чувств и соответствующие центры мозга. Будущие мамы могут практиковать и следующие упражнения (</a:t>
            </a:r>
            <a:r>
              <a:rPr lang="ru-RU" sz="3200" i="1" dirty="0">
                <a:solidFill>
                  <a:srgbClr val="002060"/>
                </a:solidFill>
                <a:latin typeface="Times New Roman" panose="02020603050405020304" pitchFamily="18" charset="0"/>
                <a:cs typeface="Times New Roman" panose="02020603050405020304" pitchFamily="18" charset="0"/>
              </a:rPr>
              <a:t>упражнения даются по А. М. Ильину и Л. П. Ильиной</a:t>
            </a:r>
            <a:r>
              <a:rPr lang="ru-RU" sz="3200" dirty="0">
                <a:solidFill>
                  <a:srgbClr val="002060"/>
                </a:solidFill>
                <a:latin typeface="Times New Roman" panose="02020603050405020304" pitchFamily="18" charset="0"/>
                <a:cs typeface="Times New Roman" panose="02020603050405020304" pitchFamily="18" charset="0"/>
              </a:rPr>
              <a:t>).</a:t>
            </a:r>
            <a:endParaRPr lang="ru-RU"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9780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94197"/>
          </a:xfrm>
        </p:spPr>
        <p:txBody>
          <a:bodyPr>
            <a:normAutofit fontScale="90000"/>
          </a:bodyPr>
          <a:lstStyle/>
          <a:p>
            <a:r>
              <a:rPr lang="ru-RU" b="1" dirty="0">
                <a:solidFill>
                  <a:srgbClr val="002060"/>
                </a:solidFill>
                <a:latin typeface="Times New Roman" panose="02020603050405020304" pitchFamily="18" charset="0"/>
                <a:cs typeface="Times New Roman" panose="02020603050405020304" pitchFamily="18" charset="0"/>
              </a:rPr>
              <a:t>Познание предметов окружающего мира</a:t>
            </a:r>
            <a:br>
              <a:rPr lang="ru-RU" b="1" dirty="0">
                <a:solidFill>
                  <a:srgbClr val="002060"/>
                </a:solidFill>
                <a:latin typeface="Times New Roman" panose="02020603050405020304" pitchFamily="18" charset="0"/>
                <a:cs typeface="Times New Roman" panose="02020603050405020304" pitchFamily="18" charset="0"/>
              </a:rPr>
            </a:b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622739"/>
            <a:ext cx="8596668" cy="4418624"/>
          </a:xfrm>
        </p:spPr>
        <p:txBody>
          <a:bodyPr/>
          <a:lstStyle/>
          <a:p>
            <a:pPr fontAlgn="base"/>
            <a:r>
              <a:rPr lang="ru-RU" dirty="0">
                <a:solidFill>
                  <a:srgbClr val="002060"/>
                </a:solidFill>
                <a:latin typeface="Times New Roman" panose="02020603050405020304" pitchFamily="18" charset="0"/>
                <a:cs typeface="Times New Roman" panose="02020603050405020304" pitchFamily="18" charset="0"/>
              </a:rPr>
              <a:t>Возьмите в руки предмет, например ручку, повертите ее в руках, осознайте ощущения — вес, материал, форма, функция. Положите ручку на стол и, глядя на нее, мысленно проделайте ту же операцию. Осознайте ощущения. Закройте глаза, вспомните ощущения, которые вы испытывали от этого предмета, и также передайте эти ощущения своему ребенку.</a:t>
            </a:r>
          </a:p>
          <a:p>
            <a:pPr fontAlgn="base"/>
            <a:r>
              <a:rPr lang="ru-RU" dirty="0">
                <a:solidFill>
                  <a:srgbClr val="002060"/>
                </a:solidFill>
                <a:latin typeface="Times New Roman" panose="02020603050405020304" pitchFamily="18" charset="0"/>
                <a:cs typeface="Times New Roman" panose="02020603050405020304" pitchFamily="18" charset="0"/>
              </a:rPr>
              <a:t>Возьмите следующий предмет (утюг, иголку, лампочку, стеклянную вазу и т. д.) и проделайте ту же операцию.</a:t>
            </a:r>
          </a:p>
          <a:p>
            <a:pPr fontAlgn="base"/>
            <a:r>
              <a:rPr lang="ru-RU" dirty="0">
                <a:solidFill>
                  <a:srgbClr val="002060"/>
                </a:solidFill>
                <a:latin typeface="Times New Roman" panose="02020603050405020304" pitchFamily="18" charset="0"/>
                <a:cs typeface="Times New Roman" panose="02020603050405020304" pitchFamily="18" charset="0"/>
              </a:rPr>
              <a:t>Трогайте как можно больше предметов, осознавайте разницу в ощущениях от холодного и горячего. Представьте, что вы, как ребенок, заново познаете окружающий мир, и вам это чрезвычайно интересно, и вы любопытны, как младенец.</a:t>
            </a:r>
          </a:p>
          <a:p>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7937911"/>
      </p:ext>
    </p:extLst>
  </p:cSld>
  <p:clrMapOvr>
    <a:masterClrMapping/>
  </p:clrMapOvr>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41</TotalTime>
  <Words>121</Words>
  <Application>Microsoft Office PowerPoint</Application>
  <PresentationFormat>Широкоэкранный</PresentationFormat>
  <Paragraphs>79</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Century</vt:lpstr>
      <vt:lpstr>Times New Roman</vt:lpstr>
      <vt:lpstr>Trebuchet MS</vt:lpstr>
      <vt:lpstr>Wingdings 3</vt:lpstr>
      <vt:lpstr>Грань</vt:lpstr>
      <vt:lpstr>Пренатальный период   </vt:lpstr>
      <vt:lpstr>Кто ваш «собеседник»? </vt:lpstr>
      <vt:lpstr>Презентация PowerPoint</vt:lpstr>
      <vt:lpstr>Презентация PowerPoint</vt:lpstr>
      <vt:lpstr>В первые три месяца беременности желательно: </vt:lpstr>
      <vt:lpstr>Презентация PowerPoint</vt:lpstr>
      <vt:lpstr>Презентация PowerPoint</vt:lpstr>
      <vt:lpstr>В период с 3-х до 6 месяцев желательно: </vt:lpstr>
      <vt:lpstr>Познание предметов окружающего мира </vt:lpstr>
      <vt:lpstr>Работа с цветом </vt:lpstr>
      <vt:lpstr>Слушаем звуки </vt:lpstr>
      <vt:lpstr>В последние три месяца беременности </vt:lpstr>
      <vt:lpstr>Беседа с ребенком </vt:lpstr>
      <vt:lpstr>Чтение вслух </vt:lpstr>
      <vt:lpstr>Сказки </vt:lpstr>
      <vt:lpstr>Общение с отцом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Пренатальный период   </dc:title>
  <dc:creator>Валентина</dc:creator>
  <cp:lastModifiedBy>Валентина</cp:lastModifiedBy>
  <cp:revision>7</cp:revision>
  <dcterms:created xsi:type="dcterms:W3CDTF">2014-03-31T16:35:10Z</dcterms:created>
  <dcterms:modified xsi:type="dcterms:W3CDTF">2014-03-31T17:16:11Z</dcterms:modified>
</cp:coreProperties>
</file>