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406" autoAdjust="0"/>
  </p:normalViewPr>
  <p:slideViewPr>
    <p:cSldViewPr>
      <p:cViewPr varScale="1">
        <p:scale>
          <a:sx n="71" d="100"/>
          <a:sy n="71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3B9CE-159E-4F8E-86FB-A3719D70291E}" type="datetimeFigureOut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F79C6-CA02-4AD5-BA67-90E7F9E7D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BD421-04F3-4B33-90EA-43FB63F0D8B9}" type="datetimeFigureOut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B2456-1A85-47D9-977D-B3173713A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12332-AF76-462E-899F-58C47241ADC0}" type="datetimeFigureOut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1C7C7-5066-4D53-B53C-A75BFC4D1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41FD1-C3B8-4279-A905-ED6108F1A438}" type="datetimeFigureOut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BD1F-B763-4AF0-841A-AEA19DD32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5C77-4FB7-453A-8794-81B1E6466D9A}" type="datetimeFigureOut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ED037-D562-40F5-AE2A-ABAE69CFE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87975-2EA9-4A25-92CF-AB8B743B868B}" type="datetimeFigureOut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DE2F-1F9B-48B4-86F4-D34D9E59B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EAAC5-3C2E-4C43-AC98-07E2CFD29241}" type="datetimeFigureOut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3218-7793-4F53-BF95-EF0A10969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C2D2A-D015-40D8-A52B-547D1D4840E6}" type="datetimeFigureOut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5F44A-D67B-412E-8E7F-437113E4D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76AF-6D84-41D6-A880-FD42839BDFF9}" type="datetimeFigureOut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E1E4F-4E94-4C43-8B52-85985BDD9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514D-8E7C-4269-9220-2EE65CBFA5DC}" type="datetimeFigureOut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FF71-9F33-46AF-A510-E5770A822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6374A-8F31-40D7-B710-0BF81762D150}" type="datetimeFigureOut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E1A8-0DFA-43E7-8F43-33312E84A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7A5C3D-7D68-4B2B-B84F-A9AF215375E9}" type="datetimeFigureOut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86BC39-FAA4-412F-BEF2-195B744DC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6" r:id="rId2"/>
    <p:sldLayoutId id="214748368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6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pic>
        <p:nvPicPr>
          <p:cNvPr id="1331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-3175"/>
            <a:ext cx="9139237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 flipH="1">
            <a:off x="1979613" y="1885950"/>
            <a:ext cx="54006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rebuchet MS" pitchFamily="34" charset="0"/>
              </a:rPr>
              <a:t>Наша группа не простая, наша группа- речевая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1838" y="-25400"/>
            <a:ext cx="4665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468313" y="620713"/>
            <a:ext cx="6173787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Овладеть правильным звуко- слоговым</a:t>
            </a:r>
          </a:p>
          <a:p>
            <a:r>
              <a:rPr lang="ru-RU" sz="2400">
                <a:latin typeface="Trebuchet MS" pitchFamily="34" charset="0"/>
              </a:rPr>
              <a:t>оформлением речи;</a:t>
            </a:r>
          </a:p>
          <a:p>
            <a:r>
              <a:rPr lang="ru-RU" sz="2400">
                <a:latin typeface="Trebuchet MS" pitchFamily="34" charset="0"/>
              </a:rPr>
              <a:t>оформлять речевое высказывание</a:t>
            </a:r>
          </a:p>
          <a:p>
            <a:r>
              <a:rPr lang="ru-RU" sz="2400">
                <a:latin typeface="Trebuchet MS" pitchFamily="34" charset="0"/>
              </a:rPr>
              <a:t>в соответствии с фонетическими</a:t>
            </a:r>
          </a:p>
          <a:p>
            <a:r>
              <a:rPr lang="ru-RU" sz="2400">
                <a:latin typeface="Trebuchet MS" pitchFamily="34" charset="0"/>
              </a:rPr>
              <a:t>нормами русского языка;</a:t>
            </a:r>
          </a:p>
          <a:p>
            <a:r>
              <a:rPr lang="ru-RU" sz="2400">
                <a:latin typeface="Trebuchet MS" pitchFamily="34" charset="0"/>
              </a:rPr>
              <a:t>овладеть навыками </a:t>
            </a:r>
          </a:p>
          <a:p>
            <a:r>
              <a:rPr lang="ru-RU" sz="2400">
                <a:latin typeface="Trebuchet MS" pitchFamily="34" charset="0"/>
              </a:rPr>
              <a:t>словообразования разных</a:t>
            </a:r>
          </a:p>
          <a:p>
            <a:r>
              <a:rPr lang="ru-RU" sz="2400">
                <a:latin typeface="Trebuchet MS" pitchFamily="34" charset="0"/>
              </a:rPr>
              <a:t>частей речи;</a:t>
            </a:r>
          </a:p>
          <a:p>
            <a:r>
              <a:rPr lang="ru-RU" sz="2400">
                <a:latin typeface="Trebuchet MS" pitchFamily="34" charset="0"/>
              </a:rPr>
              <a:t>применять в речи все лексико-</a:t>
            </a:r>
          </a:p>
          <a:p>
            <a:r>
              <a:rPr lang="ru-RU" sz="2400">
                <a:latin typeface="Trebuchet MS" pitchFamily="34" charset="0"/>
              </a:rPr>
              <a:t>грамматические категории слов;</a:t>
            </a:r>
          </a:p>
          <a:p>
            <a:r>
              <a:rPr lang="ru-RU" sz="2400">
                <a:latin typeface="Trebuchet MS" pitchFamily="34" charset="0"/>
              </a:rPr>
              <a:t>понимать и использовать </a:t>
            </a:r>
          </a:p>
          <a:p>
            <a:r>
              <a:rPr lang="ru-RU" sz="2400">
                <a:latin typeface="Trebuchet MS" pitchFamily="34" charset="0"/>
              </a:rPr>
              <a:t>в самостоятельной речи простые</a:t>
            </a:r>
          </a:p>
          <a:p>
            <a:r>
              <a:rPr lang="ru-RU" sz="2400">
                <a:latin typeface="Trebuchet MS" pitchFamily="34" charset="0"/>
              </a:rPr>
              <a:t>и сложные предлоги;</a:t>
            </a:r>
          </a:p>
          <a:p>
            <a:r>
              <a:rPr lang="ru-RU" sz="2400">
                <a:latin typeface="Trebuchet MS" pitchFamily="34" charset="0"/>
              </a:rPr>
              <a:t>свободно составлять рассказы </a:t>
            </a:r>
          </a:p>
          <a:p>
            <a:r>
              <a:rPr lang="ru-RU" sz="2400">
                <a:latin typeface="Trebuchet MS" pitchFamily="34" charset="0"/>
              </a:rPr>
              <a:t>и пересказы;</a:t>
            </a:r>
          </a:p>
          <a:p>
            <a:endParaRPr lang="ru-RU" sz="2400">
              <a:latin typeface="Trebuchet MS" pitchFamily="34" charset="0"/>
            </a:endParaRPr>
          </a:p>
          <a:p>
            <a:endParaRPr lang="ru-RU" sz="2400">
              <a:latin typeface="Trebuchet MS" pitchFamily="34" charset="0"/>
            </a:endParaRPr>
          </a:p>
          <a:p>
            <a:endParaRPr lang="ru-RU" sz="2400">
              <a:latin typeface="Trebuchet MS" pitchFamily="34" charset="0"/>
            </a:endParaRPr>
          </a:p>
          <a:p>
            <a:endParaRPr lang="ru-RU" sz="2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338"/>
            <a:ext cx="457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684213" y="908050"/>
            <a:ext cx="38322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rebuchet MS" pitchFamily="34" charset="0"/>
              </a:rPr>
              <a:t>У детей должны быть</a:t>
            </a:r>
          </a:p>
          <a:p>
            <a:pPr algn="ctr"/>
            <a:r>
              <a:rPr lang="ru-RU" sz="2800">
                <a:latin typeface="Trebuchet MS" pitchFamily="34" charset="0"/>
              </a:rPr>
              <a:t>достаточно развиты:</a:t>
            </a:r>
          </a:p>
          <a:p>
            <a:r>
              <a:rPr lang="ru-RU" sz="2400" b="1" i="1">
                <a:latin typeface="Trebuchet MS" pitchFamily="34" charset="0"/>
              </a:rPr>
              <a:t>фонематическое </a:t>
            </a:r>
          </a:p>
          <a:p>
            <a:r>
              <a:rPr lang="ru-RU" sz="2400" b="1" i="1">
                <a:latin typeface="Trebuchet MS" pitchFamily="34" charset="0"/>
              </a:rPr>
              <a:t>восприятие;</a:t>
            </a:r>
          </a:p>
          <a:p>
            <a:r>
              <a:rPr lang="ru-RU" sz="2400" b="1" i="1">
                <a:latin typeface="Trebuchet MS" pitchFamily="34" charset="0"/>
              </a:rPr>
              <a:t>первоначальные навыки звукового и</a:t>
            </a:r>
          </a:p>
          <a:p>
            <a:r>
              <a:rPr lang="ru-RU" sz="2400" b="1" i="1">
                <a:latin typeface="Trebuchet MS" pitchFamily="34" charset="0"/>
              </a:rPr>
              <a:t>слогового анализа и</a:t>
            </a:r>
          </a:p>
          <a:p>
            <a:r>
              <a:rPr lang="ru-RU" sz="2400" b="1" i="1">
                <a:latin typeface="Trebuchet MS" pitchFamily="34" charset="0"/>
              </a:rPr>
              <a:t>синтеза;</a:t>
            </a:r>
          </a:p>
          <a:p>
            <a:r>
              <a:rPr lang="ru-RU" sz="2400" b="1" i="1">
                <a:latin typeface="Trebuchet MS" pitchFamily="34" charset="0"/>
              </a:rPr>
              <a:t>графо-моторные навыки;</a:t>
            </a:r>
          </a:p>
          <a:p>
            <a:r>
              <a:rPr lang="ru-RU" sz="2400" b="1" i="1">
                <a:latin typeface="Trebuchet MS" pitchFamily="34" charset="0"/>
              </a:rPr>
              <a:t>элементарные навыки письма и чтения.</a:t>
            </a:r>
          </a:p>
          <a:p>
            <a:endParaRPr lang="ru-RU" sz="28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403350" y="1557338"/>
            <a:ext cx="5595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rebuchet MS" pitchFamily="34" charset="0"/>
              </a:rPr>
              <a:t>Мы рады, что Вы с нами!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3708400" y="3716338"/>
            <a:ext cx="45831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rebuchet MS" pitchFamily="34" charset="0"/>
              </a:rPr>
              <a:t>Учитель-логопед</a:t>
            </a:r>
          </a:p>
          <a:p>
            <a:r>
              <a:rPr lang="ru-RU" sz="2400" b="1" i="1">
                <a:latin typeface="Trebuchet MS" pitchFamily="34" charset="0"/>
              </a:rPr>
              <a:t>НДОУ «Детский сад № 26 ОАО «РЖД»</a:t>
            </a:r>
          </a:p>
          <a:p>
            <a:r>
              <a:rPr lang="ru-RU" sz="2400" b="1" i="1">
                <a:latin typeface="Trebuchet MS" pitchFamily="34" charset="0"/>
              </a:rPr>
              <a:t>Белова Ирина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2349500"/>
            <a:ext cx="437991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830263" y="582613"/>
            <a:ext cx="72723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rebuchet MS" pitchFamily="34" charset="0"/>
              </a:rPr>
              <a:t>Наша дружная семья называется «ГОВОРУнЧИКИ</a:t>
            </a:r>
            <a:r>
              <a:rPr lang="ru-RU" sz="2000">
                <a:latin typeface="Trebuchet MS" pitchFamily="34" charset="0"/>
              </a:rPr>
              <a:t>»</a:t>
            </a: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4356100" y="2349500"/>
            <a:ext cx="43195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rebuchet MS" pitchFamily="34" charset="0"/>
              </a:rPr>
              <a:t>И это не случайно!</a:t>
            </a:r>
          </a:p>
          <a:p>
            <a:pPr algn="ctr"/>
            <a:r>
              <a:rPr lang="ru-RU" sz="3200">
                <a:latin typeface="Trebuchet MS" pitchFamily="34" charset="0"/>
              </a:rPr>
              <a:t>  Развитию речи мы</a:t>
            </a:r>
          </a:p>
          <a:p>
            <a:pPr algn="ctr"/>
            <a:r>
              <a:rPr lang="ru-RU" sz="3200">
                <a:latin typeface="Trebuchet MS" pitchFamily="34" charset="0"/>
              </a:rPr>
              <a:t> уделяем особое внимание.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395288" y="1341438"/>
            <a:ext cx="8524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rebuchet MS" pitchFamily="34" charset="0"/>
              </a:rPr>
              <a:t>Основные задачи работы в логопедической группе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2988" y="2565400"/>
            <a:ext cx="6985000" cy="2557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Trebuchet MS" pitchFamily="34" charset="0"/>
              </a:rPr>
              <a:t>Развитие и совершенствование фонетического,</a:t>
            </a:r>
          </a:p>
          <a:p>
            <a:pPr marL="285750" indent="-285750"/>
            <a:r>
              <a:rPr lang="ru-RU" sz="2400">
                <a:latin typeface="Trebuchet MS" pitchFamily="34" charset="0"/>
              </a:rPr>
              <a:t>   лексико-грамматического строя языка;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Trebuchet MS" pitchFamily="34" charset="0"/>
              </a:rPr>
              <a:t>формирование связной речи;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Trebuchet MS" pitchFamily="34" charset="0"/>
              </a:rPr>
              <a:t>подготовка детей овладению элементарными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/>
              <a:t>н</a:t>
            </a:r>
            <a:r>
              <a:rPr lang="ru-RU" sz="2400">
                <a:latin typeface="Trebuchet MS" pitchFamily="34" charset="0"/>
              </a:rPr>
              <a:t>авыками чтения и письма.</a:t>
            </a:r>
          </a:p>
          <a:p>
            <a:pPr marL="285750" indent="-285750">
              <a:buFont typeface="Arial" charset="0"/>
              <a:buChar char="•"/>
            </a:pPr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779838" y="908050"/>
            <a:ext cx="520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rebuchet MS" pitchFamily="34" charset="0"/>
              </a:rPr>
              <a:t>Главная цель нашей работы</a:t>
            </a:r>
            <a:r>
              <a:rPr lang="ru-RU">
                <a:latin typeface="Trebuchet MS" pitchFamily="34" charset="0"/>
              </a:rPr>
              <a:t>: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5076825" y="2420938"/>
            <a:ext cx="39449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rebuchet MS" pitchFamily="34" charset="0"/>
              </a:rPr>
              <a:t>Комплексная подготовка</a:t>
            </a:r>
          </a:p>
          <a:p>
            <a:r>
              <a:rPr lang="ru-RU" sz="3600">
                <a:latin typeface="Trebuchet MS" pitchFamily="34" charset="0"/>
              </a:rPr>
              <a:t>детей к обучению </a:t>
            </a:r>
          </a:p>
          <a:p>
            <a:r>
              <a:rPr lang="ru-RU" sz="3600">
                <a:latin typeface="Trebuchet MS" pitchFamily="34" charset="0"/>
              </a:rPr>
              <a:t>в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25" y="0"/>
            <a:ext cx="484187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323850" y="1125538"/>
            <a:ext cx="43307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rebuchet MS" pitchFamily="34" charset="0"/>
              </a:rPr>
              <a:t>Каждое утро в нашей группе</a:t>
            </a:r>
          </a:p>
          <a:p>
            <a:r>
              <a:rPr lang="ru-RU" sz="4000">
                <a:latin typeface="Trebuchet MS" pitchFamily="34" charset="0"/>
              </a:rPr>
              <a:t>начинается с артикуляционной</a:t>
            </a:r>
          </a:p>
          <a:p>
            <a:r>
              <a:rPr lang="ru-RU" sz="4000">
                <a:latin typeface="Trebuchet MS" pitchFamily="34" charset="0"/>
              </a:rPr>
              <a:t>гимнастики!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025525" y="5084763"/>
            <a:ext cx="655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rebuchet MS" pitchFamily="34" charset="0"/>
              </a:rPr>
              <a:t>И это не случайно!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476375" y="3429000"/>
            <a:ext cx="6191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rebuchet MS" pitchFamily="34" charset="0"/>
              </a:rPr>
              <a:t>Каждые выходные, вместе с папой, вместе с мамой,</a:t>
            </a:r>
          </a:p>
          <a:p>
            <a:pPr algn="ctr"/>
            <a:r>
              <a:rPr lang="ru-RU" sz="2400" b="1">
                <a:latin typeface="Trebuchet MS" pitchFamily="34" charset="0"/>
              </a:rPr>
              <a:t>ребятишки повторяют всё, что пройдено за неделю, выполняют задания логопеда для закрепления правильного произношения звуков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924175"/>
            <a:ext cx="72358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468313" y="836613"/>
            <a:ext cx="89027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rebuchet MS" pitchFamily="34" charset="0"/>
              </a:rPr>
              <a:t>Учимся, играя,</a:t>
            </a:r>
          </a:p>
          <a:p>
            <a:pPr algn="ctr"/>
            <a:r>
              <a:rPr lang="ru-RU" sz="3600">
                <a:latin typeface="Trebuchet MS" pitchFamily="34" charset="0"/>
              </a:rPr>
              <a:t> на индивидуальных и подгрупповых</a:t>
            </a:r>
          </a:p>
          <a:p>
            <a:pPr algn="ctr"/>
            <a:r>
              <a:rPr lang="ru-RU" sz="3600">
                <a:latin typeface="Trebuchet MS" pitchFamily="34" charset="0"/>
              </a:rPr>
              <a:t>занятиях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2058988" y="2133600"/>
            <a:ext cx="5251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rebuchet MS" pitchFamily="34" charset="0"/>
              </a:rPr>
              <a:t>Чему мы должны научиться?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85</TotalTime>
  <Words>188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Trebuchet MS</vt:lpstr>
      <vt:lpstr>Arial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Илашка</dc:creator>
  <cp:lastModifiedBy>User</cp:lastModifiedBy>
  <cp:revision>18</cp:revision>
  <dcterms:created xsi:type="dcterms:W3CDTF">2013-10-16T17:19:04Z</dcterms:created>
  <dcterms:modified xsi:type="dcterms:W3CDTF">2013-10-17T08:14:45Z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