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2ACCAF-752E-4FF3-B4AB-D3C4DB61749A}" type="doc">
      <dgm:prSet loTypeId="urn:microsoft.com/office/officeart/2005/8/layout/chevron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EBDAE9F-07E5-4874-AF6B-0A4FD90F354D}">
      <dgm:prSet phldrT="[Текст]"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1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C92121A3-5F41-45A6-9399-6612228147FD}" type="parTrans" cxnId="{57495F30-EA70-4C1C-B99F-23CACA87CC34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0EA497A7-718E-403F-9B13-BB7D61EC9B3B}" type="sibTrans" cxnId="{57495F30-EA70-4C1C-B99F-23CACA87CC34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A0BF4723-4DFE-45E2-B44C-4EB7E9FF354F}">
      <dgm:prSet phldrT="[Текст]"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На важность приобщения детей к красоте родного слова, развития культуры речи указывали педагоги, психологи, лингвисты (К.Д. Ушинский, Е.И. Тихеева,  Е.А. </a:t>
          </a:r>
          <a:r>
            <a:rPr lang="ru-RU" sz="2000" dirty="0" err="1" smtClean="0">
              <a:latin typeface="Arial" pitchFamily="34" charset="0"/>
              <a:cs typeface="Arial" pitchFamily="34" charset="0"/>
            </a:rPr>
            <a:t>Флерина</a:t>
          </a:r>
          <a:r>
            <a:rPr lang="ru-RU" sz="2000" dirty="0" smtClean="0">
              <a:latin typeface="Arial" pitchFamily="34" charset="0"/>
              <a:cs typeface="Arial" pitchFamily="34" charset="0"/>
            </a:rPr>
            <a:t>, Л.С. </a:t>
          </a:r>
          <a:r>
            <a:rPr lang="ru-RU" sz="2000" dirty="0" err="1" smtClean="0">
              <a:latin typeface="Arial" pitchFamily="34" charset="0"/>
              <a:cs typeface="Arial" pitchFamily="34" charset="0"/>
            </a:rPr>
            <a:t>Выготскийи</a:t>
          </a:r>
          <a:r>
            <a:rPr lang="ru-RU" sz="2000" dirty="0" smtClean="0">
              <a:latin typeface="Arial" pitchFamily="34" charset="0"/>
              <a:cs typeface="Arial" pitchFamily="34" charset="0"/>
            </a:rPr>
            <a:t> др.)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09980ABC-135F-46C5-A83D-65443644CA31}" type="parTrans" cxnId="{76ED9AFF-39C5-4550-94B6-B030060C8925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261FE72D-3BA2-44F5-A6B1-D60DE8CDF98B}" type="sibTrans" cxnId="{76ED9AFF-39C5-4550-94B6-B030060C8925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0AFE785C-51BF-4491-92B2-0DBA0DB939E0}">
      <dgm:prSet phldrT="[Текст]"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Художественная литература сопровождает человека с первых лет его жизни, она открывает и объясняет ребенку жизнь общества и природы, мир человеческих чувств и взаимоотношений.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750824E8-2DF0-4B2C-AFB7-B86C9F53DD77}" type="parTrans" cxnId="{F1765236-E805-4980-B3BB-DD6DE09913BA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24E5BAEC-3088-4E84-BFF4-0848E722DBAC}" type="sibTrans" cxnId="{F1765236-E805-4980-B3BB-DD6DE09913BA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467407F5-C144-40AA-B30B-6C0FC0EC5BB7}">
      <dgm:prSet phldrT="[Текст]"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3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01A6EAAC-1AE6-4486-B80E-8FFE9153545C}" type="parTrans" cxnId="{25A0DD44-B309-4CFC-9107-E8E8EB913D88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8FBAC934-6623-4ECD-A6CC-2A0DD6269FCB}" type="sibTrans" cxnId="{25A0DD44-B309-4CFC-9107-E8E8EB913D88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417FFABD-7C3B-4B7B-B76E-2739B12A147F}">
      <dgm:prSet phldrT="[Текст]"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Художественная литература развивает мышление и  воображение ребенка, обогащает его эмоции, дает прекрасные образцы русского литературного языка.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3E8D37F5-1375-4A35-B582-7C1AB260F904}" type="parTrans" cxnId="{71FA5D30-D8A9-410C-A0BE-0BCFEE022F03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D4D4CD61-E93C-4C81-955B-BEA0A8B5F284}" type="sibTrans" cxnId="{71FA5D30-D8A9-410C-A0BE-0BCFEE022F03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27E214C4-80A8-471D-BF81-D8A223F24E04}">
      <dgm:prSet phldrT="[Текст]"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2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637AD814-FE8B-4C09-951F-76CBA5C3AF38}" type="sibTrans" cxnId="{FF3E2A29-ADF6-4316-8C08-4CD65FA56861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2C9E4DEB-6106-4D56-B3FB-075E367704D5}" type="parTrans" cxnId="{FF3E2A29-ADF6-4316-8C08-4CD65FA56861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337B74CF-E5C7-4CE5-A364-49F6C9D5D64F}" type="pres">
      <dgm:prSet presAssocID="{A22ACCAF-752E-4FF3-B4AB-D3C4DB61749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05E625-9F35-4684-8516-2E63107D53B7}" type="pres">
      <dgm:prSet presAssocID="{AEBDAE9F-07E5-4874-AF6B-0A4FD90F354D}" presName="composite" presStyleCnt="0"/>
      <dgm:spPr/>
    </dgm:pt>
    <dgm:pt modelId="{ABF9B61A-ABAD-4896-8913-B82F5870CD1A}" type="pres">
      <dgm:prSet presAssocID="{AEBDAE9F-07E5-4874-AF6B-0A4FD90F354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18F181-B4D8-406D-80AE-AD7A71CA9D0B}" type="pres">
      <dgm:prSet presAssocID="{AEBDAE9F-07E5-4874-AF6B-0A4FD90F354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F3551D-B490-4961-83F8-F3D5A75A1A34}" type="pres">
      <dgm:prSet presAssocID="{0EA497A7-718E-403F-9B13-BB7D61EC9B3B}" presName="sp" presStyleCnt="0"/>
      <dgm:spPr/>
    </dgm:pt>
    <dgm:pt modelId="{429A487C-8D61-4696-AA3B-AF84E95CA90E}" type="pres">
      <dgm:prSet presAssocID="{27E214C4-80A8-471D-BF81-D8A223F24E04}" presName="composite" presStyleCnt="0"/>
      <dgm:spPr/>
    </dgm:pt>
    <dgm:pt modelId="{B7A1F933-B414-4464-B9E3-C6814F7F66C1}" type="pres">
      <dgm:prSet presAssocID="{27E214C4-80A8-471D-BF81-D8A223F24E0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039D73-B816-4D1B-8CA6-9630EB4732F4}" type="pres">
      <dgm:prSet presAssocID="{27E214C4-80A8-471D-BF81-D8A223F24E0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F66EE3-03CB-41AA-AE8B-01D84BBA65E5}" type="pres">
      <dgm:prSet presAssocID="{637AD814-FE8B-4C09-951F-76CBA5C3AF38}" presName="sp" presStyleCnt="0"/>
      <dgm:spPr/>
    </dgm:pt>
    <dgm:pt modelId="{4ACD6D40-97E8-4402-AB6E-F69416D33502}" type="pres">
      <dgm:prSet presAssocID="{467407F5-C144-40AA-B30B-6C0FC0EC5BB7}" presName="composite" presStyleCnt="0"/>
      <dgm:spPr/>
    </dgm:pt>
    <dgm:pt modelId="{4FF986CE-4854-4A7E-8005-8A6EA3019D90}" type="pres">
      <dgm:prSet presAssocID="{467407F5-C144-40AA-B30B-6C0FC0EC5BB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A6AF47-5840-496F-9E6D-D2E2F3ED7F53}" type="pres">
      <dgm:prSet presAssocID="{467407F5-C144-40AA-B30B-6C0FC0EC5BB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765236-E805-4980-B3BB-DD6DE09913BA}" srcId="{27E214C4-80A8-471D-BF81-D8A223F24E04}" destId="{0AFE785C-51BF-4491-92B2-0DBA0DB939E0}" srcOrd="0" destOrd="0" parTransId="{750824E8-2DF0-4B2C-AFB7-B86C9F53DD77}" sibTransId="{24E5BAEC-3088-4E84-BFF4-0848E722DBAC}"/>
    <dgm:cxn modelId="{57495F30-EA70-4C1C-B99F-23CACA87CC34}" srcId="{A22ACCAF-752E-4FF3-B4AB-D3C4DB61749A}" destId="{AEBDAE9F-07E5-4874-AF6B-0A4FD90F354D}" srcOrd="0" destOrd="0" parTransId="{C92121A3-5F41-45A6-9399-6612228147FD}" sibTransId="{0EA497A7-718E-403F-9B13-BB7D61EC9B3B}"/>
    <dgm:cxn modelId="{76ED9AFF-39C5-4550-94B6-B030060C8925}" srcId="{AEBDAE9F-07E5-4874-AF6B-0A4FD90F354D}" destId="{A0BF4723-4DFE-45E2-B44C-4EB7E9FF354F}" srcOrd="0" destOrd="0" parTransId="{09980ABC-135F-46C5-A83D-65443644CA31}" sibTransId="{261FE72D-3BA2-44F5-A6B1-D60DE8CDF98B}"/>
    <dgm:cxn modelId="{F8CEAC4D-1470-43AA-96D1-7C2C48EAA2F9}" type="presOf" srcId="{AEBDAE9F-07E5-4874-AF6B-0A4FD90F354D}" destId="{ABF9B61A-ABAD-4896-8913-B82F5870CD1A}" srcOrd="0" destOrd="0" presId="urn:microsoft.com/office/officeart/2005/8/layout/chevron2"/>
    <dgm:cxn modelId="{F228C37C-6833-4592-A884-F9F0D8CD34BB}" type="presOf" srcId="{0AFE785C-51BF-4491-92B2-0DBA0DB939E0}" destId="{8A039D73-B816-4D1B-8CA6-9630EB4732F4}" srcOrd="0" destOrd="0" presId="urn:microsoft.com/office/officeart/2005/8/layout/chevron2"/>
    <dgm:cxn modelId="{71FA5D30-D8A9-410C-A0BE-0BCFEE022F03}" srcId="{467407F5-C144-40AA-B30B-6C0FC0EC5BB7}" destId="{417FFABD-7C3B-4B7B-B76E-2739B12A147F}" srcOrd="0" destOrd="0" parTransId="{3E8D37F5-1375-4A35-B582-7C1AB260F904}" sibTransId="{D4D4CD61-E93C-4C81-955B-BEA0A8B5F284}"/>
    <dgm:cxn modelId="{9A10449D-7348-4B38-810E-7137A532E9DD}" type="presOf" srcId="{27E214C4-80A8-471D-BF81-D8A223F24E04}" destId="{B7A1F933-B414-4464-B9E3-C6814F7F66C1}" srcOrd="0" destOrd="0" presId="urn:microsoft.com/office/officeart/2005/8/layout/chevron2"/>
    <dgm:cxn modelId="{8B3E2385-5FDF-4137-BAE9-86B48402A590}" type="presOf" srcId="{467407F5-C144-40AA-B30B-6C0FC0EC5BB7}" destId="{4FF986CE-4854-4A7E-8005-8A6EA3019D90}" srcOrd="0" destOrd="0" presId="urn:microsoft.com/office/officeart/2005/8/layout/chevron2"/>
    <dgm:cxn modelId="{25A0DD44-B309-4CFC-9107-E8E8EB913D88}" srcId="{A22ACCAF-752E-4FF3-B4AB-D3C4DB61749A}" destId="{467407F5-C144-40AA-B30B-6C0FC0EC5BB7}" srcOrd="2" destOrd="0" parTransId="{01A6EAAC-1AE6-4486-B80E-8FFE9153545C}" sibTransId="{8FBAC934-6623-4ECD-A6CC-2A0DD6269FCB}"/>
    <dgm:cxn modelId="{7252F7B1-E259-45EA-8B28-77F75141CFAC}" type="presOf" srcId="{A0BF4723-4DFE-45E2-B44C-4EB7E9FF354F}" destId="{6F18F181-B4D8-406D-80AE-AD7A71CA9D0B}" srcOrd="0" destOrd="0" presId="urn:microsoft.com/office/officeart/2005/8/layout/chevron2"/>
    <dgm:cxn modelId="{FF3E2A29-ADF6-4316-8C08-4CD65FA56861}" srcId="{A22ACCAF-752E-4FF3-B4AB-D3C4DB61749A}" destId="{27E214C4-80A8-471D-BF81-D8A223F24E04}" srcOrd="1" destOrd="0" parTransId="{2C9E4DEB-6106-4D56-B3FB-075E367704D5}" sibTransId="{637AD814-FE8B-4C09-951F-76CBA5C3AF38}"/>
    <dgm:cxn modelId="{09CD00FF-0C87-4EBE-A30A-9720B96D7F15}" type="presOf" srcId="{417FFABD-7C3B-4B7B-B76E-2739B12A147F}" destId="{8DA6AF47-5840-496F-9E6D-D2E2F3ED7F53}" srcOrd="0" destOrd="0" presId="urn:microsoft.com/office/officeart/2005/8/layout/chevron2"/>
    <dgm:cxn modelId="{6A88E39A-3029-4BC1-A883-798EB72E77E0}" type="presOf" srcId="{A22ACCAF-752E-4FF3-B4AB-D3C4DB61749A}" destId="{337B74CF-E5C7-4CE5-A364-49F6C9D5D64F}" srcOrd="0" destOrd="0" presId="urn:microsoft.com/office/officeart/2005/8/layout/chevron2"/>
    <dgm:cxn modelId="{6AA86ECF-FFCB-448B-BBF9-0D10C2B37C9A}" type="presParOf" srcId="{337B74CF-E5C7-4CE5-A364-49F6C9D5D64F}" destId="{F205E625-9F35-4684-8516-2E63107D53B7}" srcOrd="0" destOrd="0" presId="urn:microsoft.com/office/officeart/2005/8/layout/chevron2"/>
    <dgm:cxn modelId="{6CC4A322-459A-4405-A6D1-5240844AA0C0}" type="presParOf" srcId="{F205E625-9F35-4684-8516-2E63107D53B7}" destId="{ABF9B61A-ABAD-4896-8913-B82F5870CD1A}" srcOrd="0" destOrd="0" presId="urn:microsoft.com/office/officeart/2005/8/layout/chevron2"/>
    <dgm:cxn modelId="{5C4244C8-968A-4EB8-B9C4-C317A839E298}" type="presParOf" srcId="{F205E625-9F35-4684-8516-2E63107D53B7}" destId="{6F18F181-B4D8-406D-80AE-AD7A71CA9D0B}" srcOrd="1" destOrd="0" presId="urn:microsoft.com/office/officeart/2005/8/layout/chevron2"/>
    <dgm:cxn modelId="{CEC9F2FC-E7F6-464D-AFC0-A6E62994070C}" type="presParOf" srcId="{337B74CF-E5C7-4CE5-A364-49F6C9D5D64F}" destId="{45F3551D-B490-4961-83F8-F3D5A75A1A34}" srcOrd="1" destOrd="0" presId="urn:microsoft.com/office/officeart/2005/8/layout/chevron2"/>
    <dgm:cxn modelId="{FC753E5D-5977-493E-91FD-08B28A088763}" type="presParOf" srcId="{337B74CF-E5C7-4CE5-A364-49F6C9D5D64F}" destId="{429A487C-8D61-4696-AA3B-AF84E95CA90E}" srcOrd="2" destOrd="0" presId="urn:microsoft.com/office/officeart/2005/8/layout/chevron2"/>
    <dgm:cxn modelId="{F6F69D17-CCB6-4F32-9F79-6ED20C53C335}" type="presParOf" srcId="{429A487C-8D61-4696-AA3B-AF84E95CA90E}" destId="{B7A1F933-B414-4464-B9E3-C6814F7F66C1}" srcOrd="0" destOrd="0" presId="urn:microsoft.com/office/officeart/2005/8/layout/chevron2"/>
    <dgm:cxn modelId="{7E79D57F-8231-404D-B392-6A2A3A784487}" type="presParOf" srcId="{429A487C-8D61-4696-AA3B-AF84E95CA90E}" destId="{8A039D73-B816-4D1B-8CA6-9630EB4732F4}" srcOrd="1" destOrd="0" presId="urn:microsoft.com/office/officeart/2005/8/layout/chevron2"/>
    <dgm:cxn modelId="{7D4E19BC-C43E-4567-93C9-BF8AF1A076D5}" type="presParOf" srcId="{337B74CF-E5C7-4CE5-A364-49F6C9D5D64F}" destId="{14F66EE3-03CB-41AA-AE8B-01D84BBA65E5}" srcOrd="3" destOrd="0" presId="urn:microsoft.com/office/officeart/2005/8/layout/chevron2"/>
    <dgm:cxn modelId="{B54DD847-CAF5-4C7C-8E07-CCEB820A5C46}" type="presParOf" srcId="{337B74CF-E5C7-4CE5-A364-49F6C9D5D64F}" destId="{4ACD6D40-97E8-4402-AB6E-F69416D33502}" srcOrd="4" destOrd="0" presId="urn:microsoft.com/office/officeart/2005/8/layout/chevron2"/>
    <dgm:cxn modelId="{ED70B8DD-F801-40E9-BEFA-6C6762311570}" type="presParOf" srcId="{4ACD6D40-97E8-4402-AB6E-F69416D33502}" destId="{4FF986CE-4854-4A7E-8005-8A6EA3019D90}" srcOrd="0" destOrd="0" presId="urn:microsoft.com/office/officeart/2005/8/layout/chevron2"/>
    <dgm:cxn modelId="{585B5CB4-9764-4F37-875A-AFCC25F0DB86}" type="presParOf" srcId="{4ACD6D40-97E8-4402-AB6E-F69416D33502}" destId="{8DA6AF47-5840-496F-9E6D-D2E2F3ED7F5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032328-55C9-49B7-8C0E-07364E2850C3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AADA0F5-D63D-4D52-A5F4-34703A442CC2}">
      <dgm:prSet phldrT="[Текст]" custT="1"/>
      <dgm:spPr/>
      <dgm:t>
        <a:bodyPr/>
        <a:lstStyle/>
        <a:p>
          <a:r>
            <a:rPr lang="ru-RU" sz="4400" b="1" dirty="0" smtClean="0">
              <a:latin typeface="Arial" pitchFamily="34" charset="0"/>
              <a:cs typeface="Arial" pitchFamily="34" charset="0"/>
            </a:rPr>
            <a:t>Книга</a:t>
          </a:r>
          <a:endParaRPr lang="ru-RU" sz="4400" b="1" dirty="0">
            <a:latin typeface="Arial" pitchFamily="34" charset="0"/>
            <a:cs typeface="Arial" pitchFamily="34" charset="0"/>
          </a:endParaRPr>
        </a:p>
      </dgm:t>
    </dgm:pt>
    <dgm:pt modelId="{1FCA0258-A32B-4E38-ADEC-B0F863B712FE}" type="parTrans" cxnId="{039FB8E7-75CA-44F6-8123-69CC12D704AD}">
      <dgm:prSet/>
      <dgm:spPr/>
      <dgm:t>
        <a:bodyPr/>
        <a:lstStyle/>
        <a:p>
          <a:endParaRPr lang="ru-RU"/>
        </a:p>
      </dgm:t>
    </dgm:pt>
    <dgm:pt modelId="{65FDF045-7394-4CE8-A134-5C5B5F310A22}" type="sibTrans" cxnId="{039FB8E7-75CA-44F6-8123-69CC12D704AD}">
      <dgm:prSet/>
      <dgm:spPr/>
      <dgm:t>
        <a:bodyPr/>
        <a:lstStyle/>
        <a:p>
          <a:endParaRPr lang="ru-RU"/>
        </a:p>
      </dgm:t>
    </dgm:pt>
    <dgm:pt modelId="{06331B01-E033-4E6D-B9B0-130D56E7FB6E}">
      <dgm:prSet phldrT="[Текст]" custT="1"/>
      <dgm:spPr/>
      <dgm:t>
        <a:bodyPr/>
        <a:lstStyle/>
        <a:p>
          <a:r>
            <a:rPr lang="ru-RU" sz="4400" b="1" dirty="0" smtClean="0">
              <a:latin typeface="Arial" pitchFamily="34" charset="0"/>
              <a:cs typeface="Arial" pitchFamily="34" charset="0"/>
            </a:rPr>
            <a:t>Книга</a:t>
          </a:r>
          <a:endParaRPr lang="ru-RU" sz="4400" b="1" dirty="0">
            <a:latin typeface="Arial" pitchFamily="34" charset="0"/>
            <a:cs typeface="Arial" pitchFamily="34" charset="0"/>
          </a:endParaRPr>
        </a:p>
      </dgm:t>
    </dgm:pt>
    <dgm:pt modelId="{063A1DDB-BE3E-4EDE-8C67-367B55596A80}" type="parTrans" cxnId="{06A6A3C2-D20B-4103-8EA2-56E5B8A231A2}">
      <dgm:prSet/>
      <dgm:spPr/>
      <dgm:t>
        <a:bodyPr/>
        <a:lstStyle/>
        <a:p>
          <a:endParaRPr lang="ru-RU"/>
        </a:p>
      </dgm:t>
    </dgm:pt>
    <dgm:pt modelId="{7AE9244F-3234-4885-AFBE-AFFE4CD21000}" type="sibTrans" cxnId="{06A6A3C2-D20B-4103-8EA2-56E5B8A231A2}">
      <dgm:prSet/>
      <dgm:spPr/>
      <dgm:t>
        <a:bodyPr/>
        <a:lstStyle/>
        <a:p>
          <a:endParaRPr lang="ru-RU"/>
        </a:p>
      </dgm:t>
    </dgm:pt>
    <dgm:pt modelId="{DCF6F08E-AB4E-43BF-A6F3-B71DF7A333BA}">
      <dgm:prSet custT="1"/>
      <dgm:spPr/>
      <dgm:t>
        <a:bodyPr tIns="216000" rIns="180000" bIns="144000"/>
        <a:lstStyle/>
        <a:p>
          <a:r>
            <a:rPr lang="ru-RU" sz="2400" dirty="0" smtClean="0">
              <a:latin typeface="Arial" pitchFamily="34" charset="0"/>
              <a:cs typeface="Arial" pitchFamily="34" charset="0"/>
            </a:rPr>
            <a:t>                      </a:t>
          </a:r>
          <a:r>
            <a:rPr lang="ru-RU" sz="2000" dirty="0" smtClean="0">
              <a:latin typeface="Arial" pitchFamily="34" charset="0"/>
              <a:cs typeface="Arial" pitchFamily="34" charset="0"/>
            </a:rPr>
            <a:t>вводит ребёнка в самое сложное в жизни – в мир человеческих чувств, радостей и страданий, отношений, побуждений, мыслей, поступков, характеров. 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1C371F19-78C5-4AC4-82B4-EF033541678A}" type="parTrans" cxnId="{912AE0DA-3A62-467D-A327-B5CDA79AEFE8}">
      <dgm:prSet/>
      <dgm:spPr/>
      <dgm:t>
        <a:bodyPr/>
        <a:lstStyle/>
        <a:p>
          <a:endParaRPr lang="ru-RU"/>
        </a:p>
      </dgm:t>
    </dgm:pt>
    <dgm:pt modelId="{6AE69D5F-7489-4C96-A830-042686537F56}" type="sibTrans" cxnId="{912AE0DA-3A62-467D-A327-B5CDA79AEFE8}">
      <dgm:prSet/>
      <dgm:spPr/>
      <dgm:t>
        <a:bodyPr/>
        <a:lstStyle/>
        <a:p>
          <a:endParaRPr lang="ru-RU"/>
        </a:p>
      </dgm:t>
    </dgm:pt>
    <dgm:pt modelId="{A236E9A9-EE40-47BC-9394-CB25A2B725F0}">
      <dgm:prSet custT="1"/>
      <dgm:spPr/>
      <dgm:t>
        <a:bodyPr tIns="216000"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                       учит вглядываться в           человека, видеть и понимать его,             воспитывать человечность в самом себе.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9295A790-0F47-4407-93E4-C3ABE080B929}" type="parTrans" cxnId="{AC98068B-3D45-4C5E-8348-C343A8008480}">
      <dgm:prSet/>
      <dgm:spPr/>
      <dgm:t>
        <a:bodyPr/>
        <a:lstStyle/>
        <a:p>
          <a:endParaRPr lang="ru-RU"/>
        </a:p>
      </dgm:t>
    </dgm:pt>
    <dgm:pt modelId="{76E1164B-8567-4A52-9595-32D0C8D69BD2}" type="sibTrans" cxnId="{AC98068B-3D45-4C5E-8348-C343A8008480}">
      <dgm:prSet/>
      <dgm:spPr/>
      <dgm:t>
        <a:bodyPr/>
        <a:lstStyle/>
        <a:p>
          <a:endParaRPr lang="ru-RU"/>
        </a:p>
      </dgm:t>
    </dgm:pt>
    <dgm:pt modelId="{47A966FE-E362-49B6-B31F-BE43028AFD7A}">
      <dgm:prSet phldrT="[Текст]" custT="1"/>
      <dgm:spPr/>
      <dgm:t>
        <a:bodyPr/>
        <a:lstStyle/>
        <a:p>
          <a:r>
            <a:rPr lang="ru-RU" sz="4400" b="1" dirty="0" smtClean="0">
              <a:latin typeface="Arial" pitchFamily="34" charset="0"/>
              <a:cs typeface="Arial" pitchFamily="34" charset="0"/>
            </a:rPr>
            <a:t>Книга</a:t>
          </a:r>
          <a:endParaRPr lang="ru-RU" sz="4400" b="1" dirty="0">
            <a:latin typeface="Arial" pitchFamily="34" charset="0"/>
            <a:cs typeface="Arial" pitchFamily="34" charset="0"/>
          </a:endParaRPr>
        </a:p>
      </dgm:t>
    </dgm:pt>
    <dgm:pt modelId="{ABFE5B61-A61C-43FF-9CB0-E5437EDF880F}" type="parTrans" cxnId="{DD22C1AE-6AD6-4F7E-A362-9F1A479C24D8}">
      <dgm:prSet/>
      <dgm:spPr/>
      <dgm:t>
        <a:bodyPr/>
        <a:lstStyle/>
        <a:p>
          <a:endParaRPr lang="ru-RU"/>
        </a:p>
      </dgm:t>
    </dgm:pt>
    <dgm:pt modelId="{971B008D-ECEF-4EBF-BBCF-BE8378D11A8E}" type="sibTrans" cxnId="{DD22C1AE-6AD6-4F7E-A362-9F1A479C24D8}">
      <dgm:prSet/>
      <dgm:spPr/>
      <dgm:t>
        <a:bodyPr/>
        <a:lstStyle/>
        <a:p>
          <a:endParaRPr lang="ru-RU"/>
        </a:p>
      </dgm:t>
    </dgm:pt>
    <dgm:pt modelId="{E10DE06E-B74C-4A30-B19B-ABD0D72554AF}">
      <dgm:prSet custT="1"/>
      <dgm:spPr/>
      <dgm:t>
        <a:bodyPr tIns="216000"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У                      раскрывает человеческие и духовные ценности.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4F773A61-D726-4392-85FF-F7EF3F173A91}" type="parTrans" cxnId="{F19C81AB-7B01-4F52-B7E1-FFDB3CFDF697}">
      <dgm:prSet/>
      <dgm:spPr/>
      <dgm:t>
        <a:bodyPr/>
        <a:lstStyle/>
        <a:p>
          <a:endParaRPr lang="ru-RU"/>
        </a:p>
      </dgm:t>
    </dgm:pt>
    <dgm:pt modelId="{81FC39E6-AD18-48F7-AB18-634514DB1432}" type="sibTrans" cxnId="{F19C81AB-7B01-4F52-B7E1-FFDB3CFDF697}">
      <dgm:prSet/>
      <dgm:spPr/>
      <dgm:t>
        <a:bodyPr/>
        <a:lstStyle/>
        <a:p>
          <a:endParaRPr lang="ru-RU"/>
        </a:p>
      </dgm:t>
    </dgm:pt>
    <dgm:pt modelId="{3111439E-BEB8-423F-B385-C6DA796F98C2}" type="pres">
      <dgm:prSet presAssocID="{90032328-55C9-49B7-8C0E-07364E2850C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894D51-FCB4-46A3-8AC1-13C0F9B24CE6}" type="pres">
      <dgm:prSet presAssocID="{BAADA0F5-D63D-4D52-A5F4-34703A442CC2}" presName="parentLin" presStyleCnt="0"/>
      <dgm:spPr/>
    </dgm:pt>
    <dgm:pt modelId="{CAC1FC02-57F7-4F1B-80F5-39FC597E162A}" type="pres">
      <dgm:prSet presAssocID="{BAADA0F5-D63D-4D52-A5F4-34703A442CC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10548B4-1B89-4EBC-AE18-E22EEE1414EA}" type="pres">
      <dgm:prSet presAssocID="{BAADA0F5-D63D-4D52-A5F4-34703A442CC2}" presName="parentText" presStyleLbl="node1" presStyleIdx="0" presStyleCnt="3" custScaleX="41862" custScaleY="123427" custLinFactNeighborX="-52404" custLinFactNeighborY="-79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904B37-D172-4666-8968-5EF1534B50C0}" type="pres">
      <dgm:prSet presAssocID="{BAADA0F5-D63D-4D52-A5F4-34703A442CC2}" presName="negativeSpace" presStyleCnt="0"/>
      <dgm:spPr/>
    </dgm:pt>
    <dgm:pt modelId="{22087D34-BCA2-49F5-8B7A-5D15B0858F0F}" type="pres">
      <dgm:prSet presAssocID="{BAADA0F5-D63D-4D52-A5F4-34703A442CC2}" presName="childText" presStyleLbl="conFgAcc1" presStyleIdx="0" presStyleCnt="3" custScaleY="107696" custLinFactY="-1001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371E28-5B9C-4735-AA12-0CD56E25BD4D}" type="pres">
      <dgm:prSet presAssocID="{65FDF045-7394-4CE8-A134-5C5B5F310A22}" presName="spaceBetweenRectangles" presStyleCnt="0"/>
      <dgm:spPr/>
    </dgm:pt>
    <dgm:pt modelId="{C95ABB1A-1264-4F42-AA16-8333738BF297}" type="pres">
      <dgm:prSet presAssocID="{06331B01-E033-4E6D-B9B0-130D56E7FB6E}" presName="parentLin" presStyleCnt="0"/>
      <dgm:spPr/>
    </dgm:pt>
    <dgm:pt modelId="{11275C5F-3454-4236-A15C-A856B820AEFC}" type="pres">
      <dgm:prSet presAssocID="{06331B01-E033-4E6D-B9B0-130D56E7FB6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FC21BD4-0C3C-471A-B53C-27969A60DB4F}" type="pres">
      <dgm:prSet presAssocID="{06331B01-E033-4E6D-B9B0-130D56E7FB6E}" presName="parentText" presStyleLbl="node1" presStyleIdx="1" presStyleCnt="3" custScaleX="43003" custScaleY="133057" custLinFactNeighborX="-48580" custLinFactNeighborY="-71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0EEAF-64B2-4B7F-AF91-49AE8351173E}" type="pres">
      <dgm:prSet presAssocID="{06331B01-E033-4E6D-B9B0-130D56E7FB6E}" presName="negativeSpace" presStyleCnt="0"/>
      <dgm:spPr/>
    </dgm:pt>
    <dgm:pt modelId="{72BA3AEC-5C43-4EEE-AA06-677A55DEAD4E}" type="pres">
      <dgm:prSet presAssocID="{06331B01-E033-4E6D-B9B0-130D56E7FB6E}" presName="childText" presStyleLbl="conFgAcc1" presStyleIdx="1" presStyleCnt="3" custLinFactY="-911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7D272D-75B3-468B-8D04-1B8A9A8D967D}" type="pres">
      <dgm:prSet presAssocID="{7AE9244F-3234-4885-AFBE-AFFE4CD21000}" presName="spaceBetweenRectangles" presStyleCnt="0"/>
      <dgm:spPr/>
    </dgm:pt>
    <dgm:pt modelId="{778A165E-25B6-4E6D-AC0E-EDB03B2100AB}" type="pres">
      <dgm:prSet presAssocID="{47A966FE-E362-49B6-B31F-BE43028AFD7A}" presName="parentLin" presStyleCnt="0"/>
      <dgm:spPr/>
    </dgm:pt>
    <dgm:pt modelId="{6D27856B-1540-4B27-ADFA-DBC2522D582B}" type="pres">
      <dgm:prSet presAssocID="{47A966FE-E362-49B6-B31F-BE43028AFD7A}" presName="parentLeftMargin" presStyleLbl="node1" presStyleIdx="1" presStyleCnt="3" custScaleX="48661" custScaleY="48661" custLinFactX="-559" custLinFactNeighborX="-100000" custLinFactNeighborY="-20933"/>
      <dgm:spPr/>
      <dgm:t>
        <a:bodyPr/>
        <a:lstStyle/>
        <a:p>
          <a:endParaRPr lang="ru-RU"/>
        </a:p>
      </dgm:t>
    </dgm:pt>
    <dgm:pt modelId="{F4F0ADA7-0AC8-477D-B80C-709F5AB50A93}" type="pres">
      <dgm:prSet presAssocID="{47A966FE-E362-49B6-B31F-BE43028AFD7A}" presName="parentText" presStyleLbl="node1" presStyleIdx="2" presStyleCnt="3" custScaleX="43422" custScaleY="133919" custLinFactNeighborY="362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4E38A5-F65C-4967-AEF2-BF3ED878A91E}" type="pres">
      <dgm:prSet presAssocID="{47A966FE-E362-49B6-B31F-BE43028AFD7A}" presName="negativeSpace" presStyleCnt="0"/>
      <dgm:spPr/>
    </dgm:pt>
    <dgm:pt modelId="{3303FD6E-ADFE-45F7-8165-CE884256D3E9}" type="pres">
      <dgm:prSet presAssocID="{47A966FE-E362-49B6-B31F-BE43028AFD7A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06E4DF-F2A5-44A3-9277-162EBEAE5E77}" type="presOf" srcId="{BAADA0F5-D63D-4D52-A5F4-34703A442CC2}" destId="{B10548B4-1B89-4EBC-AE18-E22EEE1414EA}" srcOrd="1" destOrd="0" presId="urn:microsoft.com/office/officeart/2005/8/layout/list1"/>
    <dgm:cxn modelId="{F82099CD-7FF1-4A2C-ADB9-85CF84319012}" type="presOf" srcId="{DCF6F08E-AB4E-43BF-A6F3-B71DF7A333BA}" destId="{22087D34-BCA2-49F5-8B7A-5D15B0858F0F}" srcOrd="0" destOrd="0" presId="urn:microsoft.com/office/officeart/2005/8/layout/list1"/>
    <dgm:cxn modelId="{F19C81AB-7B01-4F52-B7E1-FFDB3CFDF697}" srcId="{47A966FE-E362-49B6-B31F-BE43028AFD7A}" destId="{E10DE06E-B74C-4A30-B19B-ABD0D72554AF}" srcOrd="0" destOrd="0" parTransId="{4F773A61-D726-4392-85FF-F7EF3F173A91}" sibTransId="{81FC39E6-AD18-48F7-AB18-634514DB1432}"/>
    <dgm:cxn modelId="{6149A101-B8A2-414F-828F-864214497184}" type="presOf" srcId="{47A966FE-E362-49B6-B31F-BE43028AFD7A}" destId="{F4F0ADA7-0AC8-477D-B80C-709F5AB50A93}" srcOrd="1" destOrd="0" presId="urn:microsoft.com/office/officeart/2005/8/layout/list1"/>
    <dgm:cxn modelId="{DD22C1AE-6AD6-4F7E-A362-9F1A479C24D8}" srcId="{90032328-55C9-49B7-8C0E-07364E2850C3}" destId="{47A966FE-E362-49B6-B31F-BE43028AFD7A}" srcOrd="2" destOrd="0" parTransId="{ABFE5B61-A61C-43FF-9CB0-E5437EDF880F}" sibTransId="{971B008D-ECEF-4EBF-BBCF-BE8378D11A8E}"/>
    <dgm:cxn modelId="{039FB8E7-75CA-44F6-8123-69CC12D704AD}" srcId="{90032328-55C9-49B7-8C0E-07364E2850C3}" destId="{BAADA0F5-D63D-4D52-A5F4-34703A442CC2}" srcOrd="0" destOrd="0" parTransId="{1FCA0258-A32B-4E38-ADEC-B0F863B712FE}" sibTransId="{65FDF045-7394-4CE8-A134-5C5B5F310A22}"/>
    <dgm:cxn modelId="{E665F850-B8BA-4696-AE6A-F0B84996268B}" type="presOf" srcId="{06331B01-E033-4E6D-B9B0-130D56E7FB6E}" destId="{3FC21BD4-0C3C-471A-B53C-27969A60DB4F}" srcOrd="1" destOrd="0" presId="urn:microsoft.com/office/officeart/2005/8/layout/list1"/>
    <dgm:cxn modelId="{02D0B90E-CD14-4721-AA20-D859D6765DF0}" type="presOf" srcId="{06331B01-E033-4E6D-B9B0-130D56E7FB6E}" destId="{11275C5F-3454-4236-A15C-A856B820AEFC}" srcOrd="0" destOrd="0" presId="urn:microsoft.com/office/officeart/2005/8/layout/list1"/>
    <dgm:cxn modelId="{37EF4B7B-F2E7-40E4-BC58-024D63973C1D}" type="presOf" srcId="{47A966FE-E362-49B6-B31F-BE43028AFD7A}" destId="{6D27856B-1540-4B27-ADFA-DBC2522D582B}" srcOrd="0" destOrd="0" presId="urn:microsoft.com/office/officeart/2005/8/layout/list1"/>
    <dgm:cxn modelId="{AC98068B-3D45-4C5E-8348-C343A8008480}" srcId="{06331B01-E033-4E6D-B9B0-130D56E7FB6E}" destId="{A236E9A9-EE40-47BC-9394-CB25A2B725F0}" srcOrd="0" destOrd="0" parTransId="{9295A790-0F47-4407-93E4-C3ABE080B929}" sibTransId="{76E1164B-8567-4A52-9595-32D0C8D69BD2}"/>
    <dgm:cxn modelId="{7DB507C3-D004-4809-AF19-6BEB690E8658}" type="presOf" srcId="{A236E9A9-EE40-47BC-9394-CB25A2B725F0}" destId="{72BA3AEC-5C43-4EEE-AA06-677A55DEAD4E}" srcOrd="0" destOrd="0" presId="urn:microsoft.com/office/officeart/2005/8/layout/list1"/>
    <dgm:cxn modelId="{06A6A3C2-D20B-4103-8EA2-56E5B8A231A2}" srcId="{90032328-55C9-49B7-8C0E-07364E2850C3}" destId="{06331B01-E033-4E6D-B9B0-130D56E7FB6E}" srcOrd="1" destOrd="0" parTransId="{063A1DDB-BE3E-4EDE-8C67-367B55596A80}" sibTransId="{7AE9244F-3234-4885-AFBE-AFFE4CD21000}"/>
    <dgm:cxn modelId="{85B30E4C-4ADF-4EBD-8371-D5F348E36FB7}" type="presOf" srcId="{90032328-55C9-49B7-8C0E-07364E2850C3}" destId="{3111439E-BEB8-423F-B385-C6DA796F98C2}" srcOrd="0" destOrd="0" presId="urn:microsoft.com/office/officeart/2005/8/layout/list1"/>
    <dgm:cxn modelId="{0392A8E6-C49F-42CC-974C-BB6CA914D518}" type="presOf" srcId="{E10DE06E-B74C-4A30-B19B-ABD0D72554AF}" destId="{3303FD6E-ADFE-45F7-8165-CE884256D3E9}" srcOrd="0" destOrd="0" presId="urn:microsoft.com/office/officeart/2005/8/layout/list1"/>
    <dgm:cxn modelId="{BA275164-DCA9-4E0C-ACEB-201A6674D0DA}" type="presOf" srcId="{BAADA0F5-D63D-4D52-A5F4-34703A442CC2}" destId="{CAC1FC02-57F7-4F1B-80F5-39FC597E162A}" srcOrd="0" destOrd="0" presId="urn:microsoft.com/office/officeart/2005/8/layout/list1"/>
    <dgm:cxn modelId="{912AE0DA-3A62-467D-A327-B5CDA79AEFE8}" srcId="{BAADA0F5-D63D-4D52-A5F4-34703A442CC2}" destId="{DCF6F08E-AB4E-43BF-A6F3-B71DF7A333BA}" srcOrd="0" destOrd="0" parTransId="{1C371F19-78C5-4AC4-82B4-EF033541678A}" sibTransId="{6AE69D5F-7489-4C96-A830-042686537F56}"/>
    <dgm:cxn modelId="{2BBD32AF-37E0-4328-9CE1-14CC296CE7E1}" type="presParOf" srcId="{3111439E-BEB8-423F-B385-C6DA796F98C2}" destId="{70894D51-FCB4-46A3-8AC1-13C0F9B24CE6}" srcOrd="0" destOrd="0" presId="urn:microsoft.com/office/officeart/2005/8/layout/list1"/>
    <dgm:cxn modelId="{BB6B0F85-7CAF-4902-BCEC-1DC03B56CC37}" type="presParOf" srcId="{70894D51-FCB4-46A3-8AC1-13C0F9B24CE6}" destId="{CAC1FC02-57F7-4F1B-80F5-39FC597E162A}" srcOrd="0" destOrd="0" presId="urn:microsoft.com/office/officeart/2005/8/layout/list1"/>
    <dgm:cxn modelId="{EF36509E-D1EE-4C6B-BA40-9922A6DB118D}" type="presParOf" srcId="{70894D51-FCB4-46A3-8AC1-13C0F9B24CE6}" destId="{B10548B4-1B89-4EBC-AE18-E22EEE1414EA}" srcOrd="1" destOrd="0" presId="urn:microsoft.com/office/officeart/2005/8/layout/list1"/>
    <dgm:cxn modelId="{80DDB1C2-10D8-43B1-90DF-F23F1187CCD7}" type="presParOf" srcId="{3111439E-BEB8-423F-B385-C6DA796F98C2}" destId="{EE904B37-D172-4666-8968-5EF1534B50C0}" srcOrd="1" destOrd="0" presId="urn:microsoft.com/office/officeart/2005/8/layout/list1"/>
    <dgm:cxn modelId="{8711B85D-C81B-464C-B217-A056CF937A3E}" type="presParOf" srcId="{3111439E-BEB8-423F-B385-C6DA796F98C2}" destId="{22087D34-BCA2-49F5-8B7A-5D15B0858F0F}" srcOrd="2" destOrd="0" presId="urn:microsoft.com/office/officeart/2005/8/layout/list1"/>
    <dgm:cxn modelId="{BA2C3339-E24A-4F81-9F47-911652671E8F}" type="presParOf" srcId="{3111439E-BEB8-423F-B385-C6DA796F98C2}" destId="{A2371E28-5B9C-4735-AA12-0CD56E25BD4D}" srcOrd="3" destOrd="0" presId="urn:microsoft.com/office/officeart/2005/8/layout/list1"/>
    <dgm:cxn modelId="{530BA1C1-AE3B-4498-A3F6-E7926BB165B6}" type="presParOf" srcId="{3111439E-BEB8-423F-B385-C6DA796F98C2}" destId="{C95ABB1A-1264-4F42-AA16-8333738BF297}" srcOrd="4" destOrd="0" presId="urn:microsoft.com/office/officeart/2005/8/layout/list1"/>
    <dgm:cxn modelId="{5FA4884C-AEAE-4625-BB2D-E18E7C6DE346}" type="presParOf" srcId="{C95ABB1A-1264-4F42-AA16-8333738BF297}" destId="{11275C5F-3454-4236-A15C-A856B820AEFC}" srcOrd="0" destOrd="0" presId="urn:microsoft.com/office/officeart/2005/8/layout/list1"/>
    <dgm:cxn modelId="{373B099D-344B-4C3F-A406-347561057E03}" type="presParOf" srcId="{C95ABB1A-1264-4F42-AA16-8333738BF297}" destId="{3FC21BD4-0C3C-471A-B53C-27969A60DB4F}" srcOrd="1" destOrd="0" presId="urn:microsoft.com/office/officeart/2005/8/layout/list1"/>
    <dgm:cxn modelId="{F279AC2E-5DDC-4AE8-849A-88CC7F3967EB}" type="presParOf" srcId="{3111439E-BEB8-423F-B385-C6DA796F98C2}" destId="{0280EEAF-64B2-4B7F-AF91-49AE8351173E}" srcOrd="5" destOrd="0" presId="urn:microsoft.com/office/officeart/2005/8/layout/list1"/>
    <dgm:cxn modelId="{7682F42C-F9A0-4D3C-9A9E-ACA8D122A778}" type="presParOf" srcId="{3111439E-BEB8-423F-B385-C6DA796F98C2}" destId="{72BA3AEC-5C43-4EEE-AA06-677A55DEAD4E}" srcOrd="6" destOrd="0" presId="urn:microsoft.com/office/officeart/2005/8/layout/list1"/>
    <dgm:cxn modelId="{580A6FB2-62D4-4438-ADA9-B58276300A7C}" type="presParOf" srcId="{3111439E-BEB8-423F-B385-C6DA796F98C2}" destId="{7E7D272D-75B3-468B-8D04-1B8A9A8D967D}" srcOrd="7" destOrd="0" presId="urn:microsoft.com/office/officeart/2005/8/layout/list1"/>
    <dgm:cxn modelId="{9B0B53AB-BB80-447D-8FDA-8AF84514799D}" type="presParOf" srcId="{3111439E-BEB8-423F-B385-C6DA796F98C2}" destId="{778A165E-25B6-4E6D-AC0E-EDB03B2100AB}" srcOrd="8" destOrd="0" presId="urn:microsoft.com/office/officeart/2005/8/layout/list1"/>
    <dgm:cxn modelId="{23E0393B-ABC4-432B-A72F-4D2ECAD85991}" type="presParOf" srcId="{778A165E-25B6-4E6D-AC0E-EDB03B2100AB}" destId="{6D27856B-1540-4B27-ADFA-DBC2522D582B}" srcOrd="0" destOrd="0" presId="urn:microsoft.com/office/officeart/2005/8/layout/list1"/>
    <dgm:cxn modelId="{946F5708-2B03-4C0D-9262-CF71DF7C7657}" type="presParOf" srcId="{778A165E-25B6-4E6D-AC0E-EDB03B2100AB}" destId="{F4F0ADA7-0AC8-477D-B80C-709F5AB50A93}" srcOrd="1" destOrd="0" presId="urn:microsoft.com/office/officeart/2005/8/layout/list1"/>
    <dgm:cxn modelId="{AD59B287-0CA4-48A2-97FF-8C604E09D2A5}" type="presParOf" srcId="{3111439E-BEB8-423F-B385-C6DA796F98C2}" destId="{3D4E38A5-F65C-4967-AEF2-BF3ED878A91E}" srcOrd="9" destOrd="0" presId="urn:microsoft.com/office/officeart/2005/8/layout/list1"/>
    <dgm:cxn modelId="{654C6093-659C-4C4F-A003-76D5356505AB}" type="presParOf" srcId="{3111439E-BEB8-423F-B385-C6DA796F98C2}" destId="{3303FD6E-ADFE-45F7-8165-CE884256D3E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F9B61A-ABAD-4896-8913-B82F5870CD1A}">
      <dsp:nvSpPr>
        <dsp:cNvPr id="0" name=""/>
        <dsp:cNvSpPr/>
      </dsp:nvSpPr>
      <dsp:spPr>
        <a:xfrm rot="5400000">
          <a:off x="-240038" y="244142"/>
          <a:ext cx="1600253" cy="112017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1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 rot="5400000">
        <a:off x="-240038" y="244142"/>
        <a:ext cx="1600253" cy="1120177"/>
      </dsp:txXfrm>
    </dsp:sp>
    <dsp:sp modelId="{6F18F181-B4D8-406D-80AE-AD7A71CA9D0B}">
      <dsp:nvSpPr>
        <dsp:cNvPr id="0" name=""/>
        <dsp:cNvSpPr/>
      </dsp:nvSpPr>
      <dsp:spPr>
        <a:xfrm rot="5400000">
          <a:off x="4040534" y="-2916252"/>
          <a:ext cx="1040164" cy="68808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На важность приобщения детей к красоте родного слова, развития культуры речи указывали педагоги, психологи, лингвисты (К.Д. Ушинский, Е.И. Тихеева,  Е.А. </a:t>
          </a:r>
          <a:r>
            <a:rPr lang="ru-RU" sz="2000" kern="1200" dirty="0" err="1" smtClean="0">
              <a:latin typeface="Arial" pitchFamily="34" charset="0"/>
              <a:cs typeface="Arial" pitchFamily="34" charset="0"/>
            </a:rPr>
            <a:t>Флерина</a:t>
          </a:r>
          <a:r>
            <a:rPr lang="ru-RU" sz="2000" kern="1200" dirty="0" smtClean="0">
              <a:latin typeface="Arial" pitchFamily="34" charset="0"/>
              <a:cs typeface="Arial" pitchFamily="34" charset="0"/>
            </a:rPr>
            <a:t>, Л.С. </a:t>
          </a:r>
          <a:r>
            <a:rPr lang="ru-RU" sz="2000" kern="1200" dirty="0" err="1" smtClean="0">
              <a:latin typeface="Arial" pitchFamily="34" charset="0"/>
              <a:cs typeface="Arial" pitchFamily="34" charset="0"/>
            </a:rPr>
            <a:t>Выготскийи</a:t>
          </a:r>
          <a:r>
            <a:rPr lang="ru-RU" sz="2000" kern="1200" dirty="0" smtClean="0">
              <a:latin typeface="Arial" pitchFamily="34" charset="0"/>
              <a:cs typeface="Arial" pitchFamily="34" charset="0"/>
            </a:rPr>
            <a:t> др.)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 rot="5400000">
        <a:off x="4040534" y="-2916252"/>
        <a:ext cx="1040164" cy="6880878"/>
      </dsp:txXfrm>
    </dsp:sp>
    <dsp:sp modelId="{B7A1F933-B414-4464-B9E3-C6814F7F66C1}">
      <dsp:nvSpPr>
        <dsp:cNvPr id="0" name=""/>
        <dsp:cNvSpPr/>
      </dsp:nvSpPr>
      <dsp:spPr>
        <a:xfrm rot="5400000">
          <a:off x="-240038" y="1650506"/>
          <a:ext cx="1600253" cy="1120177"/>
        </a:xfrm>
        <a:prstGeom prst="chevron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2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 rot="5400000">
        <a:off x="-240038" y="1650506"/>
        <a:ext cx="1600253" cy="1120177"/>
      </dsp:txXfrm>
    </dsp:sp>
    <dsp:sp modelId="{8A039D73-B816-4D1B-8CA6-9630EB4732F4}">
      <dsp:nvSpPr>
        <dsp:cNvPr id="0" name=""/>
        <dsp:cNvSpPr/>
      </dsp:nvSpPr>
      <dsp:spPr>
        <a:xfrm rot="5400000">
          <a:off x="4040534" y="-1509888"/>
          <a:ext cx="1040164" cy="68808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Художественная литература сопровождает человека с первых лет его жизни, она открывает и объясняет ребенку жизнь общества и природы, мир человеческих чувств и взаимоотношений.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 rot="5400000">
        <a:off x="4040534" y="-1509888"/>
        <a:ext cx="1040164" cy="6880878"/>
      </dsp:txXfrm>
    </dsp:sp>
    <dsp:sp modelId="{4FF986CE-4854-4A7E-8005-8A6EA3019D90}">
      <dsp:nvSpPr>
        <dsp:cNvPr id="0" name=""/>
        <dsp:cNvSpPr/>
      </dsp:nvSpPr>
      <dsp:spPr>
        <a:xfrm rot="5400000">
          <a:off x="-240038" y="3056869"/>
          <a:ext cx="1600253" cy="1120177"/>
        </a:xfrm>
        <a:prstGeom prst="chevron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3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 rot="5400000">
        <a:off x="-240038" y="3056869"/>
        <a:ext cx="1600253" cy="1120177"/>
      </dsp:txXfrm>
    </dsp:sp>
    <dsp:sp modelId="{8DA6AF47-5840-496F-9E6D-D2E2F3ED7F53}">
      <dsp:nvSpPr>
        <dsp:cNvPr id="0" name=""/>
        <dsp:cNvSpPr/>
      </dsp:nvSpPr>
      <dsp:spPr>
        <a:xfrm rot="5400000">
          <a:off x="4040534" y="-103524"/>
          <a:ext cx="1040164" cy="68808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Художественная литература развивает мышление и  воображение ребенка, обогащает его эмоции, дает прекрасные образцы русского литературного языка.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 rot="5400000">
        <a:off x="4040534" y="-103524"/>
        <a:ext cx="1040164" cy="688087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087D34-BCA2-49F5-8B7A-5D15B0858F0F}">
      <dsp:nvSpPr>
        <dsp:cNvPr id="0" name=""/>
        <dsp:cNvSpPr/>
      </dsp:nvSpPr>
      <dsp:spPr>
        <a:xfrm>
          <a:off x="0" y="206776"/>
          <a:ext cx="7215238" cy="15791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9983" tIns="216000" rIns="180000" bIns="14400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Arial" pitchFamily="34" charset="0"/>
              <a:cs typeface="Arial" pitchFamily="34" charset="0"/>
            </a:rPr>
            <a:t>                      </a:t>
          </a:r>
          <a:r>
            <a:rPr lang="ru-RU" sz="2000" kern="1200" dirty="0" smtClean="0">
              <a:latin typeface="Arial" pitchFamily="34" charset="0"/>
              <a:cs typeface="Arial" pitchFamily="34" charset="0"/>
            </a:rPr>
            <a:t>вводит ребёнка в самое сложное в жизни – в мир человеческих чувств, радостей и страданий, отношений, побуждений, мыслей, поступков, характеров. 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0" y="206776"/>
        <a:ext cx="7215238" cy="1579173"/>
      </dsp:txXfrm>
    </dsp:sp>
    <dsp:sp modelId="{B10548B4-1B89-4EBC-AE18-E22EEE1414EA}">
      <dsp:nvSpPr>
        <dsp:cNvPr id="0" name=""/>
        <dsp:cNvSpPr/>
      </dsp:nvSpPr>
      <dsp:spPr>
        <a:xfrm>
          <a:off x="171708" y="0"/>
          <a:ext cx="2114310" cy="69227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903" tIns="0" rIns="190903" bIns="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latin typeface="Arial" pitchFamily="34" charset="0"/>
              <a:cs typeface="Arial" pitchFamily="34" charset="0"/>
            </a:rPr>
            <a:t>Книга</a:t>
          </a:r>
          <a:endParaRPr lang="ru-RU" sz="4400" b="1" kern="1200" dirty="0">
            <a:latin typeface="Arial" pitchFamily="34" charset="0"/>
            <a:cs typeface="Arial" pitchFamily="34" charset="0"/>
          </a:endParaRPr>
        </a:p>
      </dsp:txBody>
      <dsp:txXfrm>
        <a:off x="171708" y="0"/>
        <a:ext cx="2114310" cy="692277"/>
      </dsp:txXfrm>
    </dsp:sp>
    <dsp:sp modelId="{72BA3AEC-5C43-4EEE-AA06-677A55DEAD4E}">
      <dsp:nvSpPr>
        <dsp:cNvPr id="0" name=""/>
        <dsp:cNvSpPr/>
      </dsp:nvSpPr>
      <dsp:spPr>
        <a:xfrm>
          <a:off x="0" y="2394867"/>
          <a:ext cx="7215238" cy="11670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9983" tIns="216000" rIns="55998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                       учит вглядываться в           человека, видеть и понимать его,             воспитывать человечность в самом себе.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0" y="2394867"/>
        <a:ext cx="7215238" cy="1167075"/>
      </dsp:txXfrm>
    </dsp:sp>
    <dsp:sp modelId="{3FC21BD4-0C3C-471A-B53C-27969A60DB4F}">
      <dsp:nvSpPr>
        <dsp:cNvPr id="0" name=""/>
        <dsp:cNvSpPr/>
      </dsp:nvSpPr>
      <dsp:spPr>
        <a:xfrm>
          <a:off x="185503" y="2097670"/>
          <a:ext cx="2171938" cy="74629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903" tIns="0" rIns="190903" bIns="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latin typeface="Arial" pitchFamily="34" charset="0"/>
              <a:cs typeface="Arial" pitchFamily="34" charset="0"/>
            </a:rPr>
            <a:t>Книга</a:t>
          </a:r>
          <a:endParaRPr lang="ru-RU" sz="4400" b="1" kern="1200" dirty="0">
            <a:latin typeface="Arial" pitchFamily="34" charset="0"/>
            <a:cs typeface="Arial" pitchFamily="34" charset="0"/>
          </a:endParaRPr>
        </a:p>
      </dsp:txBody>
      <dsp:txXfrm>
        <a:off x="185503" y="2097670"/>
        <a:ext cx="2171938" cy="746290"/>
      </dsp:txXfrm>
    </dsp:sp>
    <dsp:sp modelId="{3303FD6E-ADFE-45F7-8165-CE884256D3E9}">
      <dsp:nvSpPr>
        <dsp:cNvPr id="0" name=""/>
        <dsp:cNvSpPr/>
      </dsp:nvSpPr>
      <dsp:spPr>
        <a:xfrm>
          <a:off x="0" y="4344241"/>
          <a:ext cx="7215238" cy="897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9983" tIns="216000" rIns="55998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У                      раскрывает человеческие и духовные ценности.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0" y="4344241"/>
        <a:ext cx="7215238" cy="897750"/>
      </dsp:txXfrm>
    </dsp:sp>
    <dsp:sp modelId="{F4F0ADA7-0AC8-477D-B80C-709F5AB50A93}">
      <dsp:nvSpPr>
        <dsp:cNvPr id="0" name=""/>
        <dsp:cNvSpPr/>
      </dsp:nvSpPr>
      <dsp:spPr>
        <a:xfrm>
          <a:off x="175550" y="4076746"/>
          <a:ext cx="2193100" cy="751124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903" tIns="0" rIns="190903" bIns="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latin typeface="Arial" pitchFamily="34" charset="0"/>
              <a:cs typeface="Arial" pitchFamily="34" charset="0"/>
            </a:rPr>
            <a:t>Книга</a:t>
          </a:r>
          <a:endParaRPr lang="ru-RU" sz="4400" b="1" kern="1200" dirty="0">
            <a:latin typeface="Arial" pitchFamily="34" charset="0"/>
            <a:cs typeface="Arial" pitchFamily="34" charset="0"/>
          </a:endParaRPr>
        </a:p>
      </dsp:txBody>
      <dsp:txXfrm>
        <a:off x="175550" y="4076746"/>
        <a:ext cx="2193100" cy="751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59569-1A49-4300-A5D8-94246CC1E2E1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FFAE1-F233-459F-BCB3-B5FF6F8ED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FFAE1-F233-459F-BCB3-B5FF6F8EDF8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49C19-7FC4-4489-8C5F-03E3531D9B99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3E54-4A4D-48FF-B86F-1ED3941FED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49C19-7FC4-4489-8C5F-03E3531D9B99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3E54-4A4D-48FF-B86F-1ED3941FED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49C19-7FC4-4489-8C5F-03E3531D9B99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3E54-4A4D-48FF-B86F-1ED3941FED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49C19-7FC4-4489-8C5F-03E3531D9B99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3E54-4A4D-48FF-B86F-1ED3941FED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49C19-7FC4-4489-8C5F-03E3531D9B99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3E54-4A4D-48FF-B86F-1ED3941FED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49C19-7FC4-4489-8C5F-03E3531D9B99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3E54-4A4D-48FF-B86F-1ED3941FED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49C19-7FC4-4489-8C5F-03E3531D9B99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3E54-4A4D-48FF-B86F-1ED3941FED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49C19-7FC4-4489-8C5F-03E3531D9B99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3E54-4A4D-48FF-B86F-1ED3941FED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49C19-7FC4-4489-8C5F-03E3531D9B99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3E54-4A4D-48FF-B86F-1ED3941FED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49C19-7FC4-4489-8C5F-03E3531D9B99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3E54-4A4D-48FF-B86F-1ED3941FED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49C19-7FC4-4489-8C5F-03E3531D9B99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3E54-4A4D-48FF-B86F-1ED3941FED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49C19-7FC4-4489-8C5F-03E3531D9B99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A3E54-4A4D-48FF-B86F-1ED3941FED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3500430" y="642918"/>
            <a:ext cx="5243522" cy="2979762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Художественное слово как средство художественно- эстетического развития детей.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одзаголовок 7"/>
          <p:cNvSpPr txBox="1">
            <a:spLocks/>
          </p:cNvSpPr>
          <p:nvPr/>
        </p:nvSpPr>
        <p:spPr bwMode="auto">
          <a:xfrm>
            <a:off x="2571736" y="5462614"/>
            <a:ext cx="6000760" cy="75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831307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Учитель-логопед Голубева Жанна Александровна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rgbClr val="831307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831307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Муниципальное дошкольное образовательное учреждение Детский сад № 31 общеразвивающего     вида  «Алые паруса», Подольск, 201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831307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831307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г.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 descr="Рисунок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6520" y="1142984"/>
            <a:ext cx="3956566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3071802" y="428605"/>
            <a:ext cx="5614998" cy="2857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Из книги ребенок узнает много новых слов, образных выражений, его речь обогащается эмоциональной и поэтической лексикой. Литература помогает детям излагать свое отношение к прослушанному, используя сравнения, метафоры, эпитеты и другие средства образной выразительности.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14282" y="3857628"/>
            <a:ext cx="6143668" cy="4883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При ознакомлении с книгой отчетливо выступает связь речевого и эстетического развития, язык усваивается в его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	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эстетической функции. Владение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	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языковыми изобразительно-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	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выразительными средствами служит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	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развитию художественного восприятия литературных произведений.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E9039F56-11F1-4E18-9F46-D488907A7DEB}" type="slidenum">
              <a:rPr lang="ru-RU" sz="1600" b="1" smtClean="0">
                <a:solidFill>
                  <a:srgbClr val="002060"/>
                </a:solidFill>
              </a:rPr>
              <a:pPr>
                <a:defRPr/>
              </a:pPr>
              <a:t>10</a:t>
            </a:fld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21de40ab8bf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357166"/>
            <a:ext cx="2428892" cy="3575326"/>
          </a:xfrm>
          <a:prstGeom prst="rect">
            <a:avLst/>
          </a:prstGeom>
        </p:spPr>
      </p:pic>
      <p:pic>
        <p:nvPicPr>
          <p:cNvPr id="8" name="Рисунок 7" descr="Медведь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2857496"/>
            <a:ext cx="3603231" cy="3992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2500298" y="4071942"/>
            <a:ext cx="6186502" cy="2571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Формирование образности речи должно проводиться в единстве с развитием других качеств связного высказывания, опирающихся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	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на представления о композиционных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особенностях сказки, рассказа, басни,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стихотворения, достаточный запас образной лексики и понимание целесообразности ее использования.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E9039F56-11F1-4E18-9F46-D488907A7DEB}" type="slidenum">
              <a:rPr lang="ru-RU" sz="1600" b="1" smtClean="0">
                <a:solidFill>
                  <a:srgbClr val="002060"/>
                </a:solidFill>
              </a:rPr>
              <a:pPr>
                <a:defRPr/>
              </a:pPr>
              <a:t>11</a:t>
            </a:fld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Буратин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643050"/>
            <a:ext cx="3101098" cy="5147824"/>
          </a:xfrm>
          <a:prstGeom prst="rect">
            <a:avLst/>
          </a:prstGeom>
        </p:spPr>
      </p:pic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4857784" cy="271464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	Воспитательная функция литературы осуществляется особым, присущим лишь искусству способом – силой воздействия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художественного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образа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0_6fc02_a6bb2bc1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285728"/>
            <a:ext cx="3388917" cy="3849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_4_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5626" y="2857496"/>
            <a:ext cx="4348374" cy="4000504"/>
          </a:xfrm>
          <a:prstGeom prst="rect">
            <a:avLst/>
          </a:prstGeom>
        </p:spPr>
      </p:pic>
      <p:sp>
        <p:nvSpPr>
          <p:cNvPr id="4" name="Подзаголовок 7"/>
          <p:cNvSpPr txBox="1">
            <a:spLocks/>
          </p:cNvSpPr>
          <p:nvPr/>
        </p:nvSpPr>
        <p:spPr bwMode="auto">
          <a:xfrm>
            <a:off x="2500298" y="71414"/>
            <a:ext cx="4071966" cy="64294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младшей группе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32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58204" cy="557748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Ознакомление с художественной литературой осуществляется с помощью литературных произведений разных жанров. </a:t>
            </a:r>
          </a:p>
          <a:p>
            <a:pPr>
              <a:spcBef>
                <a:spcPts val="0"/>
              </a:spcBef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		В этом возрасте необходимо учить детей слушать сказки, рассказы, стихи, а также следить за развитием действия в сказке, сочувствовать положительным героям. </a:t>
            </a:r>
          </a:p>
          <a:p>
            <a:pPr>
              <a:spcBef>
                <a:spcPts val="0"/>
              </a:spcBef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		Младших дошкольников особенно 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привлекают стихотворные произведения, 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отличающиеся четкой рифмой, ритмичностью, 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музыкальностью. При повторном чтении 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дети начинают запоминать текст, усваивают 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смысл стихотворения и утверждаются в 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чувстве рифмы и ритма. Речь 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ребенка обогащается 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запомнившимися ему словами 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 выражениями.</a:t>
            </a:r>
          </a:p>
          <a:p>
            <a:endParaRPr lang="ru-RU" sz="2400" dirty="0" smtClean="0"/>
          </a:p>
        </p:txBody>
      </p:sp>
      <p:sp>
        <p:nvSpPr>
          <p:cNvPr id="7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E9039F56-11F1-4E18-9F46-D488907A7DEB}" type="slidenum">
              <a:rPr lang="ru-RU" sz="1600" b="1" smtClean="0">
                <a:solidFill>
                  <a:srgbClr val="002060"/>
                </a:solidFill>
              </a:rPr>
              <a:pPr>
                <a:defRPr/>
              </a:pPr>
              <a:t>12</a:t>
            </a:fld>
            <a:endParaRPr lang="ru-RU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7"/>
          <p:cNvSpPr txBox="1">
            <a:spLocks/>
          </p:cNvSpPr>
          <p:nvPr/>
        </p:nvSpPr>
        <p:spPr bwMode="auto">
          <a:xfrm>
            <a:off x="2500298" y="71414"/>
            <a:ext cx="4071966" cy="64294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средней группе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32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58204" cy="5720359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	продолжается ознакомление детей с художественной литературой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Воспитатель фиксирует внимание детей не только на содержании литературного произведения, но и на некоторых особенностях языка (образные слова и выражения, некоторые эпитеты и сравнения).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После рассказывания сказок необходимо учить детей среднего дошкольного возраста отвечать на вопросы, связанные с содержанием, а также на самые простые 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вопросы по художественной форме.</a:t>
            </a:r>
          </a:p>
          <a:p>
            <a:pPr>
              <a:spcBef>
                <a:spcPts val="600"/>
              </a:spcBef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При чтении стихотворений воспитатель 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выделяет ритмичность, музыкальность, 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напевность стихотворений, подчеркивая 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образные выражения, развивает у детей 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способность замечать красоту и богатство 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русского языка.</a:t>
            </a:r>
          </a:p>
          <a:p>
            <a:pPr>
              <a:spcBef>
                <a:spcPts val="0"/>
              </a:spcBef>
            </a:pPr>
            <a:endParaRPr lang="ru-RU" sz="2400" dirty="0" smtClean="0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E9039F56-11F1-4E18-9F46-D488907A7DEB}" type="slidenum">
              <a:rPr lang="ru-RU" sz="1600" b="1" smtClean="0">
                <a:solidFill>
                  <a:srgbClr val="002060"/>
                </a:solidFill>
              </a:rPr>
              <a:pPr>
                <a:defRPr/>
              </a:pPr>
              <a:t>13</a:t>
            </a:fld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2199ac3ab2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57796" y="3460431"/>
            <a:ext cx="3771922" cy="3306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7"/>
          <p:cNvSpPr txBox="1">
            <a:spLocks/>
          </p:cNvSpPr>
          <p:nvPr/>
        </p:nvSpPr>
        <p:spPr bwMode="auto">
          <a:xfrm>
            <a:off x="2500298" y="71414"/>
            <a:ext cx="4071966" cy="64294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старшей группе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32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58204" cy="579179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детей учат при восприятии содержания литературных произведений замечать выразительные средства.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Дети старшего возраста могут различать жанры литературных произведений и некоторые специфические особенности каждого жанра. Анализ сказки должен быть таким, чтобы дети смогли понять и почувствовать ее глубокое идейное содержание и художественные достоинства, чтобы им надолго запомнились и полюбились поэтические образы. 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При ознакомлении дошкольников со стихотворными </a:t>
            </a:r>
            <a:r>
              <a:rPr lang="ru-RU" sz="1900" spc="-40" dirty="0" smtClean="0">
                <a:latin typeface="Arial" pitchFamily="34" charset="0"/>
                <a:cs typeface="Arial" pitchFamily="34" charset="0"/>
              </a:rPr>
              <a:t>произведениями нужно помочь ребенку почувствовать </a:t>
            </a:r>
            <a:endParaRPr lang="ru-RU" sz="19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5000"/>
              </a:lnSpc>
              <a:spcBef>
                <a:spcPts val="0"/>
              </a:spcBef>
              <a:buNone/>
            </a:pPr>
            <a:r>
              <a:rPr lang="ru-RU" sz="19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красоту и напевность стихотворения, глубже </a:t>
            </a:r>
          </a:p>
          <a:p>
            <a:pPr>
              <a:lnSpc>
                <a:spcPct val="95000"/>
              </a:lnSpc>
              <a:spcBef>
                <a:spcPts val="0"/>
              </a:spcBef>
              <a:buNone/>
            </a:pPr>
            <a:r>
              <a:rPr lang="ru-RU" sz="19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осознать содержание. Знакомя ребят с жанром </a:t>
            </a:r>
          </a:p>
          <a:p>
            <a:pPr>
              <a:lnSpc>
                <a:spcPct val="95000"/>
              </a:lnSpc>
              <a:spcBef>
                <a:spcPts val="0"/>
              </a:spcBef>
              <a:buNone/>
            </a:pPr>
            <a:r>
              <a:rPr lang="ru-RU" sz="19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рассказа, воспитатель должен раскрывать перед </a:t>
            </a:r>
          </a:p>
          <a:p>
            <a:pPr>
              <a:lnSpc>
                <a:spcPct val="95000"/>
              </a:lnSpc>
              <a:spcBef>
                <a:spcPts val="0"/>
              </a:spcBef>
              <a:buNone/>
            </a:pPr>
            <a:r>
              <a:rPr lang="ru-RU" sz="19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детьми общественную значимость описываемого </a:t>
            </a:r>
          </a:p>
          <a:p>
            <a:pPr>
              <a:lnSpc>
                <a:spcPct val="95000"/>
              </a:lnSpc>
              <a:spcBef>
                <a:spcPts val="0"/>
              </a:spcBef>
              <a:buNone/>
            </a:pPr>
            <a:r>
              <a:rPr lang="ru-RU" sz="19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явления, взаимоотношения героев, обращать их </a:t>
            </a:r>
          </a:p>
          <a:p>
            <a:pPr>
              <a:lnSpc>
                <a:spcPct val="95000"/>
              </a:lnSpc>
              <a:spcBef>
                <a:spcPts val="0"/>
              </a:spcBef>
              <a:buNone/>
            </a:pPr>
            <a:r>
              <a:rPr lang="ru-RU" sz="19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внимание на то, какими словами автор 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9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характеризует и самих героев, и их поступки. 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Вопросы, предлагаемые детям, должны выявлять </a:t>
            </a:r>
          </a:p>
          <a:p>
            <a:pPr>
              <a:lnSpc>
                <a:spcPct val="95000"/>
              </a:lnSpc>
              <a:spcBef>
                <a:spcPts val="0"/>
              </a:spcBef>
              <a:buNone/>
            </a:pPr>
            <a:r>
              <a:rPr lang="ru-RU" sz="19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понимание ребенком основного содержания и его </a:t>
            </a:r>
          </a:p>
          <a:p>
            <a:pPr>
              <a:lnSpc>
                <a:spcPct val="95000"/>
              </a:lnSpc>
              <a:spcBef>
                <a:spcPts val="0"/>
              </a:spcBef>
              <a:buNone/>
            </a:pPr>
            <a:r>
              <a:rPr lang="ru-RU" sz="19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умение оценивать действия и поступки героев.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ru-RU" sz="1900" dirty="0" smtClean="0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E9039F56-11F1-4E18-9F46-D488907A7DEB}" type="slidenum">
              <a:rPr lang="ru-RU" sz="1600" b="1" smtClean="0">
                <a:solidFill>
                  <a:srgbClr val="002060"/>
                </a:solidFill>
              </a:rPr>
              <a:pPr>
                <a:defRPr/>
              </a:pPr>
              <a:t>14</a:t>
            </a:fld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1ebbf27a225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5" y="2987841"/>
            <a:ext cx="2571736" cy="3672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7"/>
          <p:cNvSpPr txBox="1">
            <a:spLocks/>
          </p:cNvSpPr>
          <p:nvPr/>
        </p:nvSpPr>
        <p:spPr bwMode="auto">
          <a:xfrm>
            <a:off x="1571604" y="71414"/>
            <a:ext cx="6000792" cy="64294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подготовительной группе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32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58204" cy="572035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перед педагогом стоят задачи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воспитывать у детей любовь к книге, к художественной литературе, способность чувствовать художественный образ; развивать поэтический слух (способность улавливать звучность, музыкальность, ритмичность поэтической речи), интонационную выразительность речи: воспитывать способность 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чувствовать и понимать образный язык 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сказок, рассказов, стихотворений.</a:t>
            </a:r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E9039F56-11F1-4E18-9F46-D488907A7DEB}" type="slidenum">
              <a:rPr lang="ru-RU" sz="1600" b="1" smtClean="0">
                <a:solidFill>
                  <a:srgbClr val="002060"/>
                </a:solidFill>
              </a:rPr>
              <a:pPr>
                <a:defRPr/>
              </a:pPr>
              <a:t>15</a:t>
            </a:fld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642644" y="3423681"/>
            <a:ext cx="4572298" cy="53631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Необходимо проводить такой анализ литературных произведений всех жанров, при котором дети научатся различать жанры, понимать их специфические особенности, чувствовать образность языка сказок, рассказов, стихотворений, басен и произведений малых фольклорных жанров.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6" name="Рисунок 5" descr="129924_html_4818cd8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2583174"/>
            <a:ext cx="3667014" cy="4136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E9039F56-11F1-4E18-9F46-D488907A7DEB}" type="slidenum">
              <a:rPr lang="ru-RU" sz="1600" b="1" smtClean="0">
                <a:solidFill>
                  <a:srgbClr val="002060"/>
                </a:solidFill>
              </a:rPr>
              <a:pPr>
                <a:defRPr/>
              </a:pPr>
              <a:t>16</a:t>
            </a:fld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714348" y="4595019"/>
            <a:ext cx="82296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Ознакомление с художественной литературой включает целостный анализ произведения, а также выполнение творческих заданий, что оказывает благоприятное влияние на развитие поэтического слуха, чувства языка и словесного творчества детей.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Рисунок 6" descr="0_864aa_23d2d9b1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5546" y="1785927"/>
            <a:ext cx="5270018" cy="3214710"/>
          </a:xfrm>
          <a:prstGeom prst="rect">
            <a:avLst/>
          </a:prstGeom>
        </p:spPr>
      </p:pic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4525963"/>
          </a:xfrm>
        </p:spPr>
        <p:txBody>
          <a:bodyPr/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Чтение литературных произведений раскрывает перед детьми все неисчерпаемое богатство русского языка, способствует тому, что они начинают пользоваться этим богатством в обыденном речевом общении и в самостоятельном творчестве. В старшем дошкольном                                   возрасте у детей воспитывается                                                способность наслаждаться                                                       художественным словом,                                                                     закладывается основа для                                                                формирования любви к                                                                        родному языку, к его                                                                   точности и выразительности,                                                        меткости и образности.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142844" y="357166"/>
            <a:ext cx="8229600" cy="5643602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Итак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ввести ребёнка в мир словесного искусства – значит познакомить его с существованием этого искусства, как неотъемлемой части жизни каждого человека, приучить малыша</a:t>
            </a:r>
          </a:p>
          <a:p>
            <a:pPr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к постоянному </a:t>
            </a:r>
          </a:p>
          <a:p>
            <a:pPr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общению с </a:t>
            </a:r>
          </a:p>
          <a:p>
            <a:pPr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искусством,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	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показать </a:t>
            </a:r>
          </a:p>
          <a:p>
            <a:pPr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	многообразие </a:t>
            </a:r>
          </a:p>
          <a:p>
            <a:pPr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жанров </a:t>
            </a:r>
          </a:p>
          <a:p>
            <a:pPr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	художественной </a:t>
            </a:r>
          </a:p>
          <a:p>
            <a:pPr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литературы, </a:t>
            </a:r>
          </a:p>
          <a:p>
            <a:pPr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воспитывать </a:t>
            </a:r>
          </a:p>
          <a:p>
            <a:pPr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чувство </a:t>
            </a:r>
          </a:p>
          <a:p>
            <a:pPr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слова, вызвать </a:t>
            </a:r>
          </a:p>
          <a:p>
            <a:pPr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интерес, любовь </a:t>
            </a:r>
          </a:p>
          <a:p>
            <a:pPr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 тягу к книге.  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E9039F56-11F1-4E18-9F46-D488907A7DEB}" type="slidenum">
              <a:rPr lang="ru-RU" sz="1600" b="1" smtClean="0">
                <a:solidFill>
                  <a:srgbClr val="002060"/>
                </a:solidFill>
              </a:rPr>
              <a:pPr>
                <a:defRPr/>
              </a:pPr>
              <a:t>17</a:t>
            </a:fld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71472" y="6000768"/>
            <a:ext cx="8215370" cy="554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3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Спасибо за внимание! Желаю успеха!</a:t>
            </a:r>
            <a:endParaRPr kumimoji="0" lang="ru-RU" sz="3300" b="1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image0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135150"/>
            <a:ext cx="5190437" cy="5294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7"/>
          <p:cNvSpPr txBox="1">
            <a:spLocks/>
          </p:cNvSpPr>
          <p:nvPr/>
        </p:nvSpPr>
        <p:spPr bwMode="auto">
          <a:xfrm>
            <a:off x="571472" y="428604"/>
            <a:ext cx="8001056" cy="1285884"/>
          </a:xfrm>
          <a:prstGeom prst="rect">
            <a:avLst/>
          </a:prstGeom>
          <a:ln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831307"/>
                </a:solidFill>
                <a:latin typeface="Arial" pitchFamily="34" charset="0"/>
                <a:cs typeface="Arial" pitchFamily="34" charset="0"/>
              </a:rPr>
              <a:t>Значение художественной литературы в умственном, нравственном, эстетическом и речевом  развитии </a:t>
            </a:r>
            <a:r>
              <a:rPr lang="ru-RU" sz="2400" b="1" dirty="0" smtClean="0">
                <a:solidFill>
                  <a:srgbClr val="831307"/>
                </a:solidFill>
                <a:latin typeface="Arial" pitchFamily="34" charset="0"/>
                <a:cs typeface="Arial" pitchFamily="34" charset="0"/>
              </a:rPr>
              <a:t>ребенка </a:t>
            </a:r>
            <a:endParaRPr lang="ru-RU" sz="2400" b="1" dirty="0">
              <a:solidFill>
                <a:srgbClr val="831307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571472" y="2079644"/>
          <a:ext cx="8001056" cy="4421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E9039F56-11F1-4E18-9F46-D488907A7DEB}" type="slidenum">
              <a:rPr lang="ru-RU" sz="1600" b="1" smtClean="0">
                <a:solidFill>
                  <a:srgbClr val="002060"/>
                </a:solidFill>
              </a:rPr>
              <a:pPr>
                <a:defRPr/>
              </a:pPr>
              <a:t>2</a:t>
            </a:fld>
            <a:endParaRPr lang="ru-RU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562403" y="428604"/>
            <a:ext cx="8010125" cy="1600253"/>
            <a:chOff x="562403" y="428604"/>
            <a:chExt cx="8010125" cy="1600253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691650" y="428604"/>
              <a:ext cx="6880878" cy="1500198"/>
              <a:chOff x="1120177" y="4105"/>
              <a:chExt cx="6880878" cy="1040164"/>
            </a:xfrm>
            <a:scene3d>
              <a:camera prst="orthographicFront"/>
              <a:lightRig rig="flat" dir="t"/>
            </a:scene3d>
          </p:grpSpPr>
          <p:sp>
            <p:nvSpPr>
              <p:cNvPr id="6" name="Прямоугольник с двумя скругленными соседними углами 5"/>
              <p:cNvSpPr/>
              <p:nvPr/>
            </p:nvSpPr>
            <p:spPr>
              <a:xfrm rot="5400000">
                <a:off x="4040534" y="-2916252"/>
                <a:ext cx="1040164" cy="6880878"/>
              </a:xfrm>
              <a:prstGeom prst="round2SameRect">
                <a:avLst/>
              </a:prstGeom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" name="Прямоугольник 6"/>
              <p:cNvSpPr/>
              <p:nvPr/>
            </p:nvSpPr>
            <p:spPr>
              <a:xfrm>
                <a:off x="1120178" y="54881"/>
                <a:ext cx="6830101" cy="93861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42240" tIns="12700" rIns="12700" bIns="12700" numCol="1" spcCol="1270" anchor="ctr" anchorCtr="0">
                <a:noAutofit/>
              </a:bodyPr>
              <a:lstStyle/>
              <a:p>
                <a:pPr marL="228600" lvl="1" indent="-228600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ru-RU" sz="2000" dirty="0" smtClean="0">
                    <a:latin typeface="Arial" pitchFamily="34" charset="0"/>
                    <a:cs typeface="Arial" pitchFamily="34" charset="0"/>
                  </a:rPr>
                  <a:t>Огромно ее воспитательное, познавательное и эстетическое значение, так как, расширяя знания ребенка об окружающем мире, она воздействует на личность малыша, развивает умение тонко чувствовать форму и ритм родного языка.</a:t>
                </a:r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>
              <a:off x="562403" y="428604"/>
              <a:ext cx="1120178" cy="1600253"/>
              <a:chOff x="0" y="2816831"/>
              <a:chExt cx="1120178" cy="1600253"/>
            </a:xfrm>
            <a:scene3d>
              <a:camera prst="orthographicFront"/>
              <a:lightRig rig="flat" dir="t"/>
            </a:scene3d>
          </p:grpSpPr>
          <p:sp>
            <p:nvSpPr>
              <p:cNvPr id="10" name="Нашивка 9"/>
              <p:cNvSpPr/>
              <p:nvPr/>
            </p:nvSpPr>
            <p:spPr>
              <a:xfrm rot="5400000">
                <a:off x="-240038" y="3056869"/>
                <a:ext cx="1600253" cy="1120177"/>
              </a:xfrm>
              <a:prstGeom prst="chevron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11" name="Нашивка 4"/>
              <p:cNvSpPr/>
              <p:nvPr/>
            </p:nvSpPr>
            <p:spPr>
              <a:xfrm>
                <a:off x="1" y="3376920"/>
                <a:ext cx="1120177" cy="480076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000" kern="1200" dirty="0" smtClean="0">
                    <a:latin typeface="Arial" pitchFamily="34" charset="0"/>
                    <a:cs typeface="Arial" pitchFamily="34" charset="0"/>
                  </a:rPr>
                  <a:t>4</a:t>
                </a:r>
                <a:endParaRPr lang="ru-RU" sz="2000" kern="12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E9039F56-11F1-4E18-9F46-D488907A7DEB}" type="slidenum">
              <a:rPr lang="ru-RU" sz="1600" b="1" smtClean="0">
                <a:solidFill>
                  <a:srgbClr val="002060"/>
                </a:solidFill>
              </a:rPr>
              <a:pPr>
                <a:defRPr/>
              </a:pPr>
              <a:t>3</a:t>
            </a:fld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14" name="Рисунок 13" descr="Дети читают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143116"/>
            <a:ext cx="7790062" cy="446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E9039F56-11F1-4E18-9F46-D488907A7DEB}" type="slidenum">
              <a:rPr lang="ru-RU" sz="1600" b="1" smtClean="0">
                <a:solidFill>
                  <a:srgbClr val="002060"/>
                </a:solidFill>
              </a:rPr>
              <a:pPr>
                <a:defRPr/>
              </a:pPr>
              <a:t>4</a:t>
            </a:fld>
            <a:endParaRPr lang="ru-RU" sz="16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785786" y="1000108"/>
          <a:ext cx="7215238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narisovanaya-kniga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5070" y="1857364"/>
            <a:ext cx="3200400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E9039F56-11F1-4E18-9F46-D488907A7DEB}" type="slidenum">
              <a:rPr lang="ru-RU" sz="1600" b="1" smtClean="0">
                <a:solidFill>
                  <a:srgbClr val="002060"/>
                </a:solidFill>
              </a:rPr>
              <a:pPr>
                <a:defRPr/>
              </a:pPr>
              <a:t>5</a:t>
            </a:fld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28596" y="5429264"/>
            <a:ext cx="8143932" cy="11430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 Произведения художественной литературы раскрывают перед детьми мир человеческих чувств, вызывая интерес к личности, к внутреннему миру героя.   </a:t>
            </a:r>
          </a:p>
        </p:txBody>
      </p:sp>
      <p:sp>
        <p:nvSpPr>
          <p:cNvPr id="6" name="Подзаголовок 7"/>
          <p:cNvSpPr txBox="1">
            <a:spLocks/>
          </p:cNvSpPr>
          <p:nvPr/>
        </p:nvSpPr>
        <p:spPr bwMode="auto">
          <a:xfrm>
            <a:off x="2857488" y="571480"/>
            <a:ext cx="5572164" cy="1214446"/>
          </a:xfrm>
          <a:prstGeom prst="rect">
            <a:avLst/>
          </a:prstGeom>
          <a:ln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831307"/>
                </a:solidFill>
                <a:latin typeface="Arial" pitchFamily="34" charset="0"/>
                <a:cs typeface="Arial" pitchFamily="34" charset="0"/>
              </a:rPr>
              <a:t>Основная задача воспитателя – </a:t>
            </a:r>
            <a:r>
              <a:rPr lang="ru-RU" sz="2100" dirty="0">
                <a:solidFill>
                  <a:srgbClr val="831307"/>
                </a:solidFill>
                <a:latin typeface="Arial" pitchFamily="34" charset="0"/>
                <a:cs typeface="Arial" pitchFamily="34" charset="0"/>
              </a:rPr>
              <a:t>привить детям любовь к художественному слову, уважение к </a:t>
            </a:r>
            <a:r>
              <a:rPr lang="ru-RU" sz="2100" dirty="0" smtClean="0">
                <a:solidFill>
                  <a:srgbClr val="831307"/>
                </a:solidFill>
                <a:latin typeface="Arial" pitchFamily="34" charset="0"/>
                <a:cs typeface="Arial" pitchFamily="34" charset="0"/>
              </a:rPr>
              <a:t>книге.  </a:t>
            </a:r>
            <a:endParaRPr lang="ru-RU" sz="2100" dirty="0">
              <a:solidFill>
                <a:srgbClr val="831307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 descr="vospit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428604"/>
            <a:ext cx="7286676" cy="5188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5715040" cy="185738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2000" dirty="0" smtClean="0">
                <a:latin typeface="Arial" pitchFamily="34" charset="0"/>
                <a:cs typeface="Arial" pitchFamily="34" charset="0"/>
                <a:sym typeface="Wingdings 2"/>
              </a:rPr>
              <a:t>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 поэтических образах художественная литература открывает и объясняет ребенку жизнь общества и природы, мир человеческих чувств и взаимоотношений. </a:t>
            </a:r>
          </a:p>
          <a:p>
            <a:pPr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		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214678" y="1714488"/>
            <a:ext cx="3357586" cy="2357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	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r>
              <a:rPr lang="ru-RU" sz="2000" dirty="0" smtClean="0">
                <a:latin typeface="Arial" pitchFamily="34" charset="0"/>
                <a:cs typeface="Arial" pitchFamily="34" charset="0"/>
                <a:sym typeface="Wingdings 2"/>
              </a:rPr>
              <a:t> 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Она обогащает эмоции, воспитывает воображение и дает ребенку прекрасные образцы русского литературного языка.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643306" y="3857628"/>
            <a:ext cx="5143504" cy="3214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	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r>
              <a:rPr lang="ru-RU" sz="2000" dirty="0" smtClean="0">
                <a:latin typeface="Arial" pitchFamily="34" charset="0"/>
                <a:cs typeface="Arial" pitchFamily="34" charset="0"/>
                <a:sym typeface="Wingdings 2"/>
              </a:rPr>
              <a:t>  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Эти образцы различны по своему воздействию: в рассказах дети познают лаконичность и точность слова; в стихах улавливают музыкальность, напевность, ритмичность русской речи.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E9039F56-11F1-4E18-9F46-D488907A7DEB}" type="slidenum">
              <a:rPr lang="ru-RU" sz="1600" b="1" smtClean="0">
                <a:solidFill>
                  <a:srgbClr val="002060"/>
                </a:solidFill>
              </a:rPr>
              <a:pPr>
                <a:defRPr/>
              </a:pPr>
              <a:t>6</a:t>
            </a:fld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Колобо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793" y="357167"/>
            <a:ext cx="3170709" cy="3500462"/>
          </a:xfrm>
          <a:prstGeom prst="rect">
            <a:avLst/>
          </a:prstGeom>
        </p:spPr>
      </p:pic>
      <p:pic>
        <p:nvPicPr>
          <p:cNvPr id="10" name="Рисунок 9" descr="Медведь_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96" y="1909752"/>
            <a:ext cx="3880962" cy="4915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28596" y="403235"/>
            <a:ext cx="7972452" cy="131125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	Народные сказки раскрывают перед ними меткость и выразительность языка, показывают, как богата родная речь юмором, живыми и образными выражениями, сравнениями.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500298" y="1857364"/>
            <a:ext cx="621510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Научившись сопереживать с героями художественных произведений, дети начинают замечать настроение близких и окружающих его людей. В них начинают пробуждаться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гуманные чувства — способность проявить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участие, доброта, протест против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        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несправедливости. Это основа, на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               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которой воспитывается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                  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принципиальность, честность,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                    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настоящая гражданственность.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E9039F56-11F1-4E18-9F46-D488907A7DEB}" type="slidenum">
              <a:rPr lang="ru-RU" sz="1600" b="1" smtClean="0">
                <a:solidFill>
                  <a:srgbClr val="002060"/>
                </a:solidFill>
              </a:rPr>
              <a:pPr>
                <a:defRPr/>
              </a:pPr>
              <a:t>7</a:t>
            </a:fld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Репк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06" y="1714488"/>
            <a:ext cx="5226576" cy="4843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2857488" y="285728"/>
            <a:ext cx="582931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	Чувства ребенка развиваются в процессе усвоения им языка тех произведений, с которыми знакомит его воспитатель. Художественное слово помогает ребенку понять красоту звучащей родной речи, оно учит его эстетическому восприятию окружающего и одновременно формирует его этические (нравственные) представления.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071934" y="3189317"/>
            <a:ext cx="461486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Знакомство ребенка с художественной литературой начинается с миниатюр народного творчества — потешек, песен, затем он слушает народные сказки. Глубокая человечность, предельно точная моральная направленность, живой юмор, образность языка — особенности этих фольклорных произведений-миниатюр.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E9039F56-11F1-4E18-9F46-D488907A7DEB}" type="slidenum">
              <a:rPr lang="ru-RU" sz="1600" b="1" smtClean="0">
                <a:solidFill>
                  <a:srgbClr val="002060"/>
                </a:solidFill>
              </a:rPr>
              <a:pPr>
                <a:defRPr/>
              </a:pPr>
              <a:t>8</a:t>
            </a:fld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5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90504"/>
            <a:ext cx="3938408" cy="603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42844" y="385754"/>
            <a:ext cx="5715040" cy="311468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	Наконец, малышу читают авторские сказки, стихи, рассказы, доступные ему. Народ - непревзойденный учитель речи детей. Ни в каких других произведениях, кроме народных, вы не найдете такого идеального расположения труднопроизносимых звуков, такого удивительно продуманного сведения рядом слов, едва отличающихся друг от друга по звучанию.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357554" y="3975135"/>
            <a:ext cx="532924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Путешествие в мир сказки развивает воображение, фантазию детей, побуждает их самих к сочинительству. Воспитанные на лучших литературных образцах в духе гуманности дети и в своих рассказах и сказках проявляют себя справедливыми, защищая обиженных и слабых и наказывая злых.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E9039F56-11F1-4E18-9F46-D488907A7DEB}" type="slidenum">
              <a:rPr lang="ru-RU" sz="1600" b="1" smtClean="0">
                <a:solidFill>
                  <a:srgbClr val="002060"/>
                </a:solidFill>
              </a:rPr>
              <a:pPr>
                <a:defRPr/>
              </a:pPr>
              <a:t>9</a:t>
            </a:fld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rus-nar-skazka-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5263" y="328260"/>
            <a:ext cx="4058737" cy="3714776"/>
          </a:xfrm>
          <a:prstGeom prst="rect">
            <a:avLst/>
          </a:prstGeom>
        </p:spPr>
      </p:pic>
      <p:pic>
        <p:nvPicPr>
          <p:cNvPr id="6" name="Рисунок 5" descr="b8152fa6b1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4373" y="3183440"/>
            <a:ext cx="3448933" cy="3531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399</Words>
  <Application>Microsoft Office PowerPoint</Application>
  <PresentationFormat>Экран (4:3)</PresentationFormat>
  <Paragraphs>130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Художественное слово как средство художественно- эстетического развития детей.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Художественное слово как средство художественно- эстетического развития детей.</dc:title>
  <dc:creator>golubev</dc:creator>
  <cp:lastModifiedBy>golubev</cp:lastModifiedBy>
  <cp:revision>51</cp:revision>
  <dcterms:created xsi:type="dcterms:W3CDTF">2014-10-20T07:41:06Z</dcterms:created>
  <dcterms:modified xsi:type="dcterms:W3CDTF">2014-10-22T08:09:57Z</dcterms:modified>
</cp:coreProperties>
</file>