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9" r:id="rId1"/>
  </p:sldMasterIdLst>
  <p:sldIdLst>
    <p:sldId id="291" r:id="rId2"/>
    <p:sldId id="356" r:id="rId3"/>
    <p:sldId id="361" r:id="rId4"/>
    <p:sldId id="313" r:id="rId5"/>
    <p:sldId id="365" r:id="rId6"/>
    <p:sldId id="364" r:id="rId7"/>
    <p:sldId id="354" r:id="rId8"/>
    <p:sldId id="335" r:id="rId9"/>
    <p:sldId id="359" r:id="rId10"/>
    <p:sldId id="337" r:id="rId11"/>
  </p:sldIdLst>
  <p:sldSz cx="9906000" cy="6858000" type="A4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00"/>
    <a:srgbClr val="9900FF"/>
    <a:srgbClr val="FF0066"/>
    <a:srgbClr val="008000"/>
    <a:srgbClr val="990099"/>
    <a:srgbClr val="660066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29120" autoAdjust="0"/>
    <p:restoredTop sz="94660"/>
  </p:normalViewPr>
  <p:slideViewPr>
    <p:cSldViewPr>
      <p:cViewPr>
        <p:scale>
          <a:sx n="62" d="100"/>
          <a:sy n="62" d="100"/>
        </p:scale>
        <p:origin x="-1938" y="-32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7.54716981132076E-2"/>
          <c:y val="7.10900473933649E-2"/>
          <c:w val="0.75471698113207553"/>
          <c:h val="0.77251184834123188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rgbClr val="FF0000"/>
            </a:solidFill>
            <a:ln w="13885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2"/>
                <c:pt idx="0">
                  <c:v>начало г.</c:v>
                </c:pt>
                <c:pt idx="1">
                  <c:v>конец г.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30</c:v>
                </c:pt>
                <c:pt idx="1">
                  <c:v>43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rgbClr val="00FF00"/>
            </a:solidFill>
            <a:ln w="13885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2"/>
                <c:pt idx="0">
                  <c:v>начало г.</c:v>
                </c:pt>
                <c:pt idx="1">
                  <c:v>конец г.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47</c:v>
                </c:pt>
                <c:pt idx="1">
                  <c:v>52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rgbClr val="0000FF"/>
            </a:solidFill>
            <a:ln w="13885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2"/>
                <c:pt idx="0">
                  <c:v>начало г.</c:v>
                </c:pt>
                <c:pt idx="1">
                  <c:v>конец г.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23</c:v>
                </c:pt>
                <c:pt idx="1">
                  <c:v>5</c:v>
                </c:pt>
              </c:numCache>
            </c:numRef>
          </c:val>
        </c:ser>
        <c:axId val="110460288"/>
        <c:axId val="110490752"/>
      </c:barChart>
      <c:catAx>
        <c:axId val="110460288"/>
        <c:scaling>
          <c:orientation val="minMax"/>
        </c:scaling>
        <c:axPos val="b"/>
        <c:numFmt formatCode="General" sourceLinked="1"/>
        <c:tickLblPos val="nextTo"/>
        <c:spPr>
          <a:ln w="34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8" b="1" i="0" u="none" strike="noStrike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pPr>
            <a:endParaRPr lang="ru-RU"/>
          </a:p>
        </c:txPr>
        <c:crossAx val="110490752"/>
        <c:crosses val="autoZero"/>
        <c:auto val="1"/>
        <c:lblAlgn val="ctr"/>
        <c:lblOffset val="100"/>
        <c:tickLblSkip val="1"/>
        <c:tickMarkSkip val="1"/>
      </c:catAx>
      <c:valAx>
        <c:axId val="110490752"/>
        <c:scaling>
          <c:orientation val="minMax"/>
        </c:scaling>
        <c:axPos val="l"/>
        <c:majorGridlines>
          <c:spPr>
            <a:ln w="3471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4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8" b="1" i="0" u="none" strike="noStrike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pPr>
            <a:endParaRPr lang="ru-RU"/>
          </a:p>
        </c:txPr>
        <c:crossAx val="110460288"/>
        <c:crosses val="autoZero"/>
        <c:crossBetween val="between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0.84316042180471451"/>
          <c:y val="0.338862642169729"/>
          <c:w val="0.15212259757852853"/>
          <c:h val="0.23696674279351435"/>
        </c:manualLayout>
      </c:layout>
      <c:spPr>
        <a:noFill/>
        <a:ln w="3471">
          <a:solidFill>
            <a:schemeClr val="tx1"/>
          </a:solidFill>
          <a:prstDash val="solid"/>
        </a:ln>
      </c:spPr>
      <c:txPr>
        <a:bodyPr/>
        <a:lstStyle/>
        <a:p>
          <a:pPr>
            <a:defRPr sz="1810" b="1" i="0" u="none" strike="noStrike" baseline="0">
              <a:solidFill>
                <a:schemeClr val="tx1"/>
              </a:solidFill>
              <a:latin typeface="Tahoma"/>
              <a:ea typeface="Tahoma"/>
              <a:cs typeface="Tahoma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968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909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5" y="386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58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12" y="386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8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71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8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8" y="385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5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6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2" y="386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1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91" y="38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3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31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45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5" y="376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7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78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0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9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1" y="362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6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6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0" y="3355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098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2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0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58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8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18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18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8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6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8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2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098" y="2628"/>
                <a:ext cx="9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0" y="2645"/>
                <a:ext cx="9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5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69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3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09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1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24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3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53" y="2379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38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39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7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7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6" y="23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39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3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52" y="238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4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9" y="243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2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6" y="241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11" y="253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0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5" y="2485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75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5" y="246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0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69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71" y="2413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4" y="2585"/>
                <a:ext cx="17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6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4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2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38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38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4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2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4149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68475"/>
            <a:ext cx="84201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149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302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3FDCDE5-B53D-4654-AEC6-709CE74EDA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5F51-067C-4F61-883C-A6D865307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65988" y="228600"/>
            <a:ext cx="23129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27025" y="228600"/>
            <a:ext cx="67865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A7E-23FF-4AC4-A719-D70522A7D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025" y="228600"/>
            <a:ext cx="92519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327025" y="1600200"/>
            <a:ext cx="9251950" cy="44989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1C20-6323-4200-B6F2-58B5D0D61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C1360-04DE-4CE0-A4C7-BE8E48A15B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A3E18-BF8F-409F-8405-E273A715D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7025" y="1600200"/>
            <a:ext cx="45497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5497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EDAFE-9C17-4B60-9172-D235281C7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6F611-4B23-45B3-A6AC-30A175F819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21CE3-4F6A-4D6D-A6B5-CB8154C0B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2BDD5-0CE9-47E5-9EA2-C73990893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E9C1-B615-41A9-9638-BFDA805C7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C3103-742F-439F-818C-8BD7BD57F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422400"/>
            <a:ext cx="9909175" cy="5435600"/>
            <a:chOff x="0" y="896"/>
            <a:chExt cx="5762" cy="3424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4032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2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2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2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2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2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5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4033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5" y="386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3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58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12" y="386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8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71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8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8" y="385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5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6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2" y="386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4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1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91" y="38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3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31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45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5" y="376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7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78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5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0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9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1" y="362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6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6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6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0" y="3355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098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2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0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58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7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7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8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18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18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8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6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8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8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2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098" y="2628"/>
                <a:ext cx="9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0" y="2645"/>
                <a:ext cx="9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39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5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69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3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09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0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1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24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3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53" y="2379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38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39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7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7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1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6" y="23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39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3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52" y="238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4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9" y="243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2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6" y="241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11" y="253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2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0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5" y="2485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75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5" y="246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3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0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69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4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71" y="2413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4" y="2585"/>
                <a:ext cx="17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6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4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2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38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5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6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38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70" name="Freeform 150"/>
              <p:cNvSpPr>
                <a:spLocks/>
              </p:cNvSpPr>
              <p:nvPr userDrawn="1"/>
            </p:nvSpPr>
            <p:spPr bwMode="ltGray">
              <a:xfrm rot="-2857037">
                <a:off x="614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7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2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47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4047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27025" y="228600"/>
            <a:ext cx="9251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4047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245225"/>
            <a:ext cx="24796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47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47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6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C0448CFA-8698-4EF6-B403-1731C80D77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4047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27025" y="1600200"/>
            <a:ext cx="92519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72" r:id="rId1"/>
    <p:sldLayoutId id="2147484161" r:id="rId2"/>
    <p:sldLayoutId id="2147484162" r:id="rId3"/>
    <p:sldLayoutId id="2147484163" r:id="rId4"/>
    <p:sldLayoutId id="2147484164" r:id="rId5"/>
    <p:sldLayoutId id="2147484165" r:id="rId6"/>
    <p:sldLayoutId id="2147484166" r:id="rId7"/>
    <p:sldLayoutId id="2147484167" r:id="rId8"/>
    <p:sldLayoutId id="2147484168" r:id="rId9"/>
    <p:sldLayoutId id="2147484169" r:id="rId10"/>
    <p:sldLayoutId id="2147484170" r:id="rId11"/>
    <p:sldLayoutId id="21474841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yourorigami.info/wp-content/uploads/2008/06/fl1d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7025" y="642938"/>
            <a:ext cx="9251950" cy="5456237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</a:rPr>
              <a:t>Тема: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6000" i="1" dirty="0" smtClean="0">
                <a:solidFill>
                  <a:srgbClr val="FFFF00"/>
                </a:solidFill>
                <a:latin typeface="Georgia" pitchFamily="18" charset="0"/>
              </a:rPr>
              <a:t> «Развитие математических способностей детей на основе флексагонов».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87" name="Rectangle 1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Результаты работы с детьми старшего дошкольного возраста по развитию математических способностей</a:t>
            </a:r>
          </a:p>
        </p:txBody>
      </p:sp>
      <p:graphicFrame>
        <p:nvGraphicFramePr>
          <p:cNvPr id="4" name="Object 16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377825" y="1651000"/>
          <a:ext cx="9150350" cy="4397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Флексагон – гнущийся многоугольник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123" name="Содержимое 3" descr="Флексагон">
            <a:hlinkClick r:id="rId2" tooltip="Флексагон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309813" y="1643063"/>
            <a:ext cx="6000750" cy="4857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2857500"/>
            <a:ext cx="8420100" cy="291147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доступность;  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экономичность;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многоплановый развивающий характер.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85750"/>
            <a:ext cx="8420100" cy="1571625"/>
          </a:xfrm>
        </p:spPr>
        <p:txBody>
          <a:bodyPr/>
          <a:lstStyle/>
          <a:p>
            <a:pPr algn="ctr">
              <a:defRPr/>
            </a:pPr>
            <a:r>
              <a:rPr lang="ru-RU" sz="4800" b="1" dirty="0" smtClean="0">
                <a:solidFill>
                  <a:srgbClr val="FFC000"/>
                </a:solidFill>
              </a:rPr>
              <a:t>Преимущества флексагонов:</a:t>
            </a:r>
            <a:endParaRPr lang="ru-RU" sz="4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Возможности флексагонов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rgbClr val="FFFF00"/>
                </a:solidFill>
                <a:latin typeface="Georgia" pitchFamily="18" charset="0"/>
              </a:rPr>
              <a:t> </a:t>
            </a:r>
          </a:p>
          <a:p>
            <a:pPr>
              <a:defRPr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Разговор об одних и тех же фактах на разных математических языках</a:t>
            </a:r>
          </a:p>
          <a:p>
            <a:pPr>
              <a:defRPr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Развитие пространственных представлений дошкольников</a:t>
            </a:r>
          </a:p>
          <a:p>
            <a:pPr>
              <a:defRPr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Соединение изучения плоских (пространственных) фигур и арифметических действий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Темы занятий с использованием флексагонов: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Знаки сравнения</a:t>
            </a: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Знакомство со знаками сложения (вычитания)</a:t>
            </a: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Арифметические задачи</a:t>
            </a: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Порядковый и количественный счёт</a:t>
            </a: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Состав числа из двух меньших чисел</a:t>
            </a: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Геометрические фигуры</a:t>
            </a: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Год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all-sampl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512" y="620688"/>
            <a:ext cx="8856984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8195" name="Picture 2" descr="E:\DSC014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4488" y="404813"/>
            <a:ext cx="9073008" cy="59769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025" y="228600"/>
            <a:ext cx="9251950" cy="1628775"/>
          </a:xfrm>
        </p:spPr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rgbClr val="FFC000"/>
                </a:solidFill>
              </a:rPr>
              <a:t>Приёмы активизации мыслительной деятельности на занятиях:</a:t>
            </a:r>
            <a:r>
              <a:rPr lang="ru-RU" b="1" dirty="0" smtClean="0">
                <a:solidFill>
                  <a:srgbClr val="FFFF00"/>
                </a:solidFill>
              </a:rPr>
              <a:t/>
            </a:r>
            <a:br>
              <a:rPr lang="ru-RU" b="1" dirty="0" smtClean="0">
                <a:solidFill>
                  <a:srgbClr val="FFFF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Диалоговая форма проведения занятия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Применение стихотворных, сказочных и других форм для целостного сценария действий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Стимулирование творчества с помощью тематических занятий</a:t>
            </a:r>
            <a:endParaRPr lang="ru-RU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025" y="228600"/>
            <a:ext cx="9251950" cy="1700213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Р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езультаты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использования технологии математического моделирования на основе флексагонов: 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025" y="2000250"/>
            <a:ext cx="9251950" cy="4643438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ru-RU" sz="2800" dirty="0" smtClean="0">
              <a:solidFill>
                <a:srgbClr val="FFC000"/>
              </a:solidFill>
            </a:endParaRPr>
          </a:p>
          <a:p>
            <a:pPr>
              <a:defRPr/>
            </a:pPr>
            <a:r>
              <a:rPr lang="ru-RU" sz="2800" dirty="0" smtClean="0">
                <a:solidFill>
                  <a:srgbClr val="FFC000"/>
                </a:solidFill>
              </a:rPr>
              <a:t>овладение навыками совершения пространственных преобразований, математическая грамотность;</a:t>
            </a:r>
          </a:p>
          <a:p>
            <a:pPr>
              <a:defRPr/>
            </a:pPr>
            <a:r>
              <a:rPr lang="ru-RU" sz="2800" dirty="0" smtClean="0">
                <a:solidFill>
                  <a:srgbClr val="FFC000"/>
                </a:solidFill>
              </a:rPr>
              <a:t>формирование внутренней мотивации и устойчивого интереса, выход на уровень творческой активности и самостоятельности;</a:t>
            </a:r>
          </a:p>
          <a:p>
            <a:pPr>
              <a:defRPr/>
            </a:pPr>
            <a:r>
              <a:rPr lang="ru-RU" sz="2800" dirty="0" smtClean="0">
                <a:solidFill>
                  <a:srgbClr val="FFC000"/>
                </a:solidFill>
              </a:rPr>
              <a:t>открытость в общении, гуманистическое мировоззрение.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1011</TotalTime>
  <Words>159</Words>
  <Application>Microsoft Office PowerPoint</Application>
  <PresentationFormat>Лист A4 (210x297 мм)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Граница</vt:lpstr>
      <vt:lpstr>Слайд 1</vt:lpstr>
      <vt:lpstr>Флексагон – гнущийся многоугольник</vt:lpstr>
      <vt:lpstr> доступность;   экономичность; многоплановый развивающий характер.</vt:lpstr>
      <vt:lpstr>Возможности флексагонов</vt:lpstr>
      <vt:lpstr>Темы занятий с использованием флексагонов:</vt:lpstr>
      <vt:lpstr>Слайд 6</vt:lpstr>
      <vt:lpstr>Слайд 7</vt:lpstr>
      <vt:lpstr>Приёмы активизации мыслительной деятельности на занятиях: </vt:lpstr>
      <vt:lpstr>Результаты использования технологии математического моделирования на основе флексагонов: </vt:lpstr>
      <vt:lpstr>Результаты работы с детьми старшего дошкольного возраста по развитию математических способностей</vt:lpstr>
    </vt:vector>
  </TitlesOfParts>
  <Company>Flat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Cетка занятий</dc:title>
  <dc:creator>*</dc:creator>
  <cp:lastModifiedBy>Рябинушка</cp:lastModifiedBy>
  <cp:revision>135</cp:revision>
  <dcterms:created xsi:type="dcterms:W3CDTF">2009-06-17T06:52:18Z</dcterms:created>
  <dcterms:modified xsi:type="dcterms:W3CDTF">2014-03-26T05:36:37Z</dcterms:modified>
</cp:coreProperties>
</file>