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F2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D1FB-800C-4104-A352-9A77FB40392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C43D-F24A-4397-8659-0A9BAB83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68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D1FB-800C-4104-A352-9A77FB40392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C43D-F24A-4397-8659-0A9BAB83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554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D1FB-800C-4104-A352-9A77FB40392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C43D-F24A-4397-8659-0A9BAB83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793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D1FB-800C-4104-A352-9A77FB40392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C43D-F24A-4397-8659-0A9BAB83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055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D1FB-800C-4104-A352-9A77FB40392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C43D-F24A-4397-8659-0A9BAB83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959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D1FB-800C-4104-A352-9A77FB40392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C43D-F24A-4397-8659-0A9BAB83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87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D1FB-800C-4104-A352-9A77FB40392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C43D-F24A-4397-8659-0A9BAB83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037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D1FB-800C-4104-A352-9A77FB40392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C43D-F24A-4397-8659-0A9BAB83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809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D1FB-800C-4104-A352-9A77FB40392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C43D-F24A-4397-8659-0A9BAB83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196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D1FB-800C-4104-A352-9A77FB40392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C43D-F24A-4397-8659-0A9BAB83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737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D1FB-800C-4104-A352-9A77FB40392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C43D-F24A-4397-8659-0A9BAB83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74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F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2D1FB-800C-4104-A352-9A77FB40392D}" type="datetimeFigureOut">
              <a:rPr lang="ru-RU" smtClean="0"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1C43D-F24A-4397-8659-0A9BAB833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504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840" y="730885"/>
            <a:ext cx="10515600" cy="1325563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ФГОС для дошкольного образования</a:t>
            </a:r>
            <a:endParaRPr lang="ru-RU" sz="7200" b="1" dirty="0">
              <a:solidFill>
                <a:srgbClr val="C00000"/>
              </a:solidFill>
            </a:endParaRPr>
          </a:p>
        </p:txBody>
      </p:sp>
      <p:pic>
        <p:nvPicPr>
          <p:cNvPr id="11266" name="Picture 2" descr="Образовательный портал города Киров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56" y="2621280"/>
            <a:ext cx="5315584" cy="4069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80960" y="5303520"/>
            <a:ext cx="3992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Шевченко Татьяна Анатольевна</a:t>
            </a:r>
          </a:p>
          <a:p>
            <a:r>
              <a:rPr lang="ru-RU" dirty="0" smtClean="0"/>
              <a:t>Воспитатель МБДОУ г. Иркутска «Детский сад № 179»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83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8399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Н</a:t>
            </a:r>
            <a:r>
              <a:rPr lang="ru-RU" b="1" dirty="0" smtClean="0"/>
              <a:t>авыки </a:t>
            </a:r>
            <a:r>
              <a:rPr lang="ru-RU" b="1" dirty="0"/>
              <a:t>в рисовании, пении, танцах, чтении, счете и письме войдут в мир познания ребенка через ворота детской </a:t>
            </a:r>
            <a:r>
              <a:rPr lang="ru-RU" sz="6700" b="1" dirty="0"/>
              <a:t>игры</a:t>
            </a:r>
            <a:r>
              <a:rPr lang="ru-RU" b="1" dirty="0"/>
              <a:t> и другие соответствующие возрасту ребенка виды деятельности.</a:t>
            </a:r>
            <a:endParaRPr lang="ru-RU" b="1" dirty="0"/>
          </a:p>
        </p:txBody>
      </p:sp>
      <p:pic>
        <p:nvPicPr>
          <p:cNvPr id="6146" name="Picture 2" descr="http://im1-tub-ru.yandex.net/i?id=d13fca75f09a51cf24aa98afe6d9721d-49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340" y="2920621"/>
            <a:ext cx="5240739" cy="3568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890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61" y="409096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Н</a:t>
            </a:r>
            <a:r>
              <a:rPr lang="ru-RU" b="1" dirty="0" smtClean="0"/>
              <a:t>а </a:t>
            </a:r>
            <a:r>
              <a:rPr lang="ru-RU" b="1" dirty="0"/>
              <a:t>основании стандарта мы должны оценивать условия, проектируемые для развития детей, а не самих детей.</a:t>
            </a:r>
            <a:endParaRPr lang="ru-RU" b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1042681" y="873457"/>
            <a:ext cx="7814716" cy="2514600"/>
            <a:chOff x="1042681" y="873457"/>
            <a:chExt cx="7814716" cy="2514600"/>
          </a:xfrm>
        </p:grpSpPr>
        <p:pic>
          <p:nvPicPr>
            <p:cNvPr id="4098" name="Picture 2" descr="Ученая сова - графика в векторе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2681" y="873457"/>
              <a:ext cx="1888236" cy="2514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Овальная выноска 3"/>
            <p:cNvSpPr/>
            <p:nvPr/>
          </p:nvSpPr>
          <p:spPr>
            <a:xfrm>
              <a:off x="5076967" y="1134470"/>
              <a:ext cx="3780430" cy="2253587"/>
            </a:xfrm>
            <a:prstGeom prst="wedgeEllipseCallout">
              <a:avLst>
                <a:gd name="adj1" fmla="val -101699"/>
                <a:gd name="adj2" fmla="val -39318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ЕГЭ ДЛЯ МАЛЫШЕЙ НЕ </a:t>
              </a:r>
              <a:r>
                <a:rPr lang="ru-RU" sz="2400" b="1" dirty="0" smtClean="0"/>
                <a:t>БУ</a:t>
              </a:r>
              <a:r>
                <a:rPr lang="ru-RU" sz="2400" b="1" dirty="0">
                  <a:solidFill>
                    <a:srgbClr val="000000"/>
                  </a:solidFill>
                  <a:latin typeface="Tahoma" panose="020B0604030504040204" pitchFamily="34" charset="0"/>
                </a:rPr>
                <a:t>ЕГЭ ДЛЯ МАЛЫШЕЙ НЕ </a:t>
              </a:r>
              <a:r>
                <a:rPr lang="ru-RU" sz="2400" b="1" dirty="0" smtClean="0">
                  <a:solidFill>
                    <a:srgbClr val="000000"/>
                  </a:solidFill>
                  <a:latin typeface="Tahoma" panose="020B0604030504040204" pitchFamily="34" charset="0"/>
                </a:rPr>
                <a:t>БУДЕТ!</a:t>
              </a:r>
              <a:r>
                <a:rPr lang="ru-RU" sz="2400" b="1" dirty="0" smtClean="0"/>
                <a:t>ДЕТ</a:t>
              </a:r>
              <a:endParaRPr lang="ru-RU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76473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723" y="84279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Мы должны сделать так, </a:t>
            </a:r>
            <a:r>
              <a:rPr lang="ru-RU" b="1" dirty="0" smtClean="0"/>
              <a:t>чтобы и учителя, и воспитатели, и родители участвовали </a:t>
            </a:r>
            <a:r>
              <a:rPr lang="ru-RU" b="1" dirty="0"/>
              <a:t>в переговорах ради развития своего ребенка. </a:t>
            </a:r>
            <a:endParaRPr lang="ru-RU" b="1" dirty="0"/>
          </a:p>
        </p:txBody>
      </p:sp>
      <p:pic>
        <p:nvPicPr>
          <p:cNvPr id="5122" name="Picture 2" descr="&quot;Дошкольное образование&quot;. Издательский дом &quot;Первое сентября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082" y="3132185"/>
            <a:ext cx="5295900" cy="272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842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360083" y="842519"/>
            <a:ext cx="10993717" cy="4826950"/>
            <a:chOff x="360083" y="842519"/>
            <a:chExt cx="10993717" cy="4826950"/>
          </a:xfrm>
        </p:grpSpPr>
        <p:sp>
          <p:nvSpPr>
            <p:cNvPr id="5" name="Овальная выноска 4"/>
            <p:cNvSpPr/>
            <p:nvPr/>
          </p:nvSpPr>
          <p:spPr>
            <a:xfrm>
              <a:off x="360083" y="2482955"/>
              <a:ext cx="6633992" cy="3186514"/>
            </a:xfrm>
            <a:prstGeom prst="wedgeEllipseCallout">
              <a:avLst>
                <a:gd name="adj1" fmla="val 81249"/>
                <a:gd name="adj2" fmla="val -62932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600" b="1" i="1" dirty="0" smtClean="0">
                  <a:solidFill>
                    <a:schemeClr val="tx1"/>
                  </a:solidFill>
                </a:rPr>
                <a:t>Спасибо за внимание</a:t>
              </a:r>
              <a:endParaRPr lang="ru-RU" sz="6600" b="1" i="1" dirty="0">
                <a:solidFill>
                  <a:schemeClr val="tx1"/>
                </a:solidFill>
              </a:endParaRPr>
            </a:p>
          </p:txBody>
        </p:sp>
        <p:pic>
          <p:nvPicPr>
            <p:cNvPr id="10242" name="Picture 2" descr="Смайлики Вконтакте - 21 Ноября 2012 - Уникальние програми скачать безплатно.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58655" y="842519"/>
              <a:ext cx="1795145" cy="1795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33894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9143" y="668197"/>
            <a:ext cx="10515600" cy="5060315"/>
          </a:xfrm>
        </p:spPr>
        <p:txBody>
          <a:bodyPr>
            <a:normAutofit/>
          </a:bodyPr>
          <a:lstStyle/>
          <a:p>
            <a:r>
              <a:rPr lang="ru-RU" b="1" i="1" dirty="0"/>
              <a:t>ФГОС дошкольного образования разрабатывается впервые в российской истории в соответствии с требованиями </a:t>
            </a:r>
            <a:r>
              <a:rPr lang="ru-RU" b="1" i="1" dirty="0" smtClean="0"/>
              <a:t>вступившему </a:t>
            </a:r>
            <a:r>
              <a:rPr lang="ru-RU" b="1" i="1" dirty="0"/>
              <a:t>в силу 1 сентября 2013 году Федерального Закона «Об образовании в Российской Федерации». 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641444" y="200623"/>
            <a:ext cx="10357513" cy="5995462"/>
            <a:chOff x="641444" y="200623"/>
            <a:chExt cx="10357513" cy="5995462"/>
          </a:xfrm>
        </p:grpSpPr>
        <p:sp>
          <p:nvSpPr>
            <p:cNvPr id="3" name="Круглая лента лицом вниз 2"/>
            <p:cNvSpPr/>
            <p:nvPr/>
          </p:nvSpPr>
          <p:spPr>
            <a:xfrm>
              <a:off x="641444" y="5425441"/>
              <a:ext cx="10357513" cy="770644"/>
            </a:xfrm>
            <a:prstGeom prst="ellipseRibbon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Круглая лента лицом вниз 3"/>
            <p:cNvSpPr/>
            <p:nvPr/>
          </p:nvSpPr>
          <p:spPr>
            <a:xfrm>
              <a:off x="641444" y="200623"/>
              <a:ext cx="10357513" cy="770644"/>
            </a:xfrm>
            <a:prstGeom prst="ellipseRibbon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662690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328001" y="2727918"/>
            <a:ext cx="11535998" cy="1803139"/>
            <a:chOff x="487680" y="2392680"/>
            <a:chExt cx="10713720" cy="1539240"/>
          </a:xfrm>
          <a:solidFill>
            <a:srgbClr val="FFC000"/>
          </a:solidFill>
        </p:grpSpPr>
        <p:sp>
          <p:nvSpPr>
            <p:cNvPr id="3" name="Овал 2"/>
            <p:cNvSpPr/>
            <p:nvPr/>
          </p:nvSpPr>
          <p:spPr>
            <a:xfrm>
              <a:off x="487680" y="2392680"/>
              <a:ext cx="2087880" cy="14782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chemeClr val="bg2">
                      <a:lumMod val="10000"/>
                    </a:schemeClr>
                  </a:solidFill>
                </a:rPr>
                <a:t>к</a:t>
              </a:r>
              <a:r>
                <a:rPr lang="ru-RU" sz="2000" b="1" dirty="0" smtClean="0">
                  <a:solidFill>
                    <a:schemeClr val="bg2">
                      <a:lumMod val="10000"/>
                    </a:schemeClr>
                  </a:solidFill>
                </a:rPr>
                <a:t> структуре </a:t>
              </a:r>
            </a:p>
            <a:p>
              <a:pPr algn="ctr"/>
              <a:r>
                <a:rPr lang="ru-RU" sz="2000" b="1" dirty="0" smtClean="0">
                  <a:solidFill>
                    <a:schemeClr val="bg2">
                      <a:lumMod val="10000"/>
                    </a:schemeClr>
                  </a:solidFill>
                </a:rPr>
                <a:t>ООП ДО</a:t>
              </a:r>
              <a:endParaRPr lang="ru-RU" sz="2000" b="1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4" name="Овал 3"/>
            <p:cNvSpPr/>
            <p:nvPr/>
          </p:nvSpPr>
          <p:spPr>
            <a:xfrm>
              <a:off x="3566160" y="2453640"/>
              <a:ext cx="2087880" cy="14782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chemeClr val="tx1"/>
                  </a:solidFill>
                </a:rPr>
                <a:t>к</a:t>
              </a:r>
              <a:r>
                <a:rPr lang="ru-RU" sz="2000" b="1" dirty="0" smtClean="0">
                  <a:solidFill>
                    <a:schemeClr val="tx1"/>
                  </a:solidFill>
                </a:rPr>
                <a:t> условиям реализации ООП ДО</a:t>
              </a:r>
              <a:endParaRPr lang="ru-RU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Овал 4"/>
            <p:cNvSpPr/>
            <p:nvPr/>
          </p:nvSpPr>
          <p:spPr>
            <a:xfrm>
              <a:off x="6537960" y="2419350"/>
              <a:ext cx="2087880" cy="147828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tx1"/>
                  </a:solidFill>
                </a:rPr>
                <a:t>к результатам освоения ООП ДО</a:t>
              </a:r>
              <a:endParaRPr lang="ru-RU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Блок-схема: узел 5"/>
            <p:cNvSpPr/>
            <p:nvPr/>
          </p:nvSpPr>
          <p:spPr>
            <a:xfrm>
              <a:off x="9631680" y="2392680"/>
              <a:ext cx="1569720" cy="1478280"/>
            </a:xfrm>
            <a:prstGeom prst="flowChartConnector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b="1" dirty="0" smtClean="0">
                  <a:solidFill>
                    <a:schemeClr val="tx1"/>
                  </a:solidFill>
                </a:rPr>
                <a:t>ФГОС</a:t>
              </a:r>
              <a:endParaRPr lang="ru-RU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Крест 6"/>
            <p:cNvSpPr/>
            <p:nvPr/>
          </p:nvSpPr>
          <p:spPr>
            <a:xfrm>
              <a:off x="2827020" y="2983230"/>
              <a:ext cx="487680" cy="487680"/>
            </a:xfrm>
            <a:prstGeom prst="plu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Крест 7"/>
            <p:cNvSpPr/>
            <p:nvPr/>
          </p:nvSpPr>
          <p:spPr>
            <a:xfrm>
              <a:off x="5882640" y="2967990"/>
              <a:ext cx="487680" cy="487680"/>
            </a:xfrm>
            <a:prstGeom prst="plu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8923020" y="2967990"/>
              <a:ext cx="411480" cy="16002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8923020" y="3295650"/>
              <a:ext cx="411480" cy="16002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" name="Блок-схема: перфолента 11"/>
          <p:cNvSpPr/>
          <p:nvPr/>
        </p:nvSpPr>
        <p:spPr>
          <a:xfrm>
            <a:off x="873457" y="204716"/>
            <a:ext cx="9990161" cy="2006221"/>
          </a:xfrm>
          <a:prstGeom prst="flowChartPunchedTape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ФГОС включает в себя требования: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338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im2-tub-ru.yandex.net/i?id=f93fd5dc7accfd4a5aaf2d50bcb60493-121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440" y="4264949"/>
            <a:ext cx="10339553" cy="1958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Круглая лента лицом вниз 2"/>
          <p:cNvSpPr/>
          <p:nvPr/>
        </p:nvSpPr>
        <p:spPr>
          <a:xfrm>
            <a:off x="286603" y="163773"/>
            <a:ext cx="11122925" cy="3916908"/>
          </a:xfrm>
          <a:prstGeom prst="ellipseRibbon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Стандарт должен нормативно обеспечить государственные гарантии равенства возможностей для каждого ребенка в получении дошкольного образования.</a:t>
            </a:r>
            <a:br>
              <a:rPr lang="ru-RU" sz="28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83681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05962" y="230946"/>
            <a:ext cx="11171648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Tahoma" panose="020B0604030504040204" pitchFamily="34" charset="0"/>
              </a:rPr>
              <a:t>Стандарт учитывает: </a:t>
            </a:r>
            <a:endParaRPr kumimoji="0" lang="ru-RU" altLang="ru-RU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Tahoma" panose="020B0604030504040204" pitchFamily="34" charset="0"/>
              </a:rPr>
              <a:t>самоценность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Tahoma" panose="020B0604030504040204" pitchFamily="34" charset="0"/>
              </a:rPr>
              <a:t> этапа дошкольного детства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Tahoma" panose="020B0604030504040204" pitchFamily="34" charset="0"/>
              </a:rPr>
              <a:t/>
            </a:r>
            <a:b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Tahoma" panose="020B0604030504040204" pitchFamily="34" charset="0"/>
              </a:rPr>
            </a:b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Tahoma" panose="020B0604030504040204" pitchFamily="34" charset="0"/>
              </a:rPr>
              <a:t>в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Tahoma" panose="020B0604030504040204" pitchFamily="34" charset="0"/>
              </a:rPr>
              <a:t>общем развитии человека;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Tahoma" panose="020B0604030504040204" pitchFamily="34" charset="0"/>
              </a:rPr>
              <a:t>социокультурное разнообразие детства;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Tahoma" panose="020B0604030504040204" pitchFamily="34" charset="0"/>
              </a:rPr>
              <a:t>возрастные закономерности и индивидуальные особенности развития детей;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Tahoma" panose="020B0604030504040204" pitchFamily="34" charset="0"/>
              </a:rPr>
              <a:t>потребности, особенности и возможности  детей с ограниченными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Tahoma" panose="020B0604030504040204" pitchFamily="34" charset="0"/>
              </a:rPr>
              <a:t/>
            </a:r>
            <a:b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Tahoma" panose="020B0604030504040204" pitchFamily="34" charset="0"/>
              </a:rPr>
            </a:b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Tahoma" panose="020B0604030504040204" pitchFamily="34" charset="0"/>
              </a:rPr>
              <a:t>возможностями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Tahoma" panose="020B0604030504040204" pitchFamily="34" charset="0"/>
              </a:rPr>
              <a:t>здоровья; 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Tahoma" panose="020B0604030504040204" pitchFamily="34" charset="0"/>
              </a:rPr>
              <a:t>возможность профессиональной поддержки индивидуального развития ребенка.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</a:endParaRPr>
          </a:p>
        </p:txBody>
      </p:sp>
      <p:pic>
        <p:nvPicPr>
          <p:cNvPr id="7170" name="Picture 2" descr="http://im2-tub-ru.yandex.net/i?id=4c5d9481afec76455dd9d00294e37cf5-111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810" y="3594416"/>
            <a:ext cx="4648437" cy="309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828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260" y="620607"/>
            <a:ext cx="10515600" cy="2091472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- Что такое «образовательный стандарт» для дошкольников</a:t>
            </a:r>
            <a:r>
              <a:rPr lang="ru-RU" b="1" i="1" dirty="0" smtClean="0"/>
              <a:t>?</a:t>
            </a:r>
            <a:br>
              <a:rPr lang="ru-RU" b="1" i="1" dirty="0" smtClean="0"/>
            </a:br>
            <a:r>
              <a:rPr lang="ru-RU" b="1" i="1" dirty="0" smtClean="0"/>
              <a:t>                                    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8194" name="Picture 2" descr="Ищу няню для ребен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1" y="2947917"/>
            <a:ext cx="4995079" cy="311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im1-tub-ru.yandex.net/i?id=6684a78812c488353950ff59fa3331b9-38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1" y="406045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5546676" y="2156346"/>
            <a:ext cx="6470794" cy="3947764"/>
            <a:chOff x="5546676" y="2156346"/>
            <a:chExt cx="6470794" cy="3947764"/>
          </a:xfrm>
        </p:grpSpPr>
        <p:sp>
          <p:nvSpPr>
            <p:cNvPr id="4" name="Овальная выноска 3"/>
            <p:cNvSpPr/>
            <p:nvPr/>
          </p:nvSpPr>
          <p:spPr>
            <a:xfrm>
              <a:off x="5546676" y="2156346"/>
              <a:ext cx="4225121" cy="3589361"/>
            </a:xfrm>
            <a:prstGeom prst="wedgeEllipseCallout">
              <a:avLst>
                <a:gd name="adj1" fmla="val 66658"/>
                <a:gd name="adj2" fmla="val 37433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933315" y="2712079"/>
              <a:ext cx="3374458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/>
                <a:t>Стандарт дошкольного детства - это, по сути дела, определение правил игры, в которых ребенок должен быть обречен на успех.</a:t>
              </a:r>
              <a:br>
                <a:rPr lang="ru-RU" sz="2400" b="1" dirty="0"/>
              </a:br>
              <a:endParaRPr lang="ru-RU" sz="2400" dirty="0"/>
            </a:p>
          </p:txBody>
        </p:sp>
        <p:pic>
          <p:nvPicPr>
            <p:cNvPr id="8198" name="Picture 6" descr="http://im0-tub-ru.yandex.net/i?id=dea76344e29c0bc20cded75d72163e34-14-144&amp;n=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8720" y="4675360"/>
              <a:ext cx="142875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16626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5245" y="2958200"/>
            <a:ext cx="5153167" cy="132556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</a:t>
            </a:r>
            <a:r>
              <a:rPr lang="ru-RU" b="1" dirty="0" smtClean="0"/>
              <a:t>первые </a:t>
            </a:r>
            <a:r>
              <a:rPr lang="ru-RU" b="1" dirty="0"/>
              <a:t>в истории нашей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культуры </a:t>
            </a:r>
            <a:r>
              <a:rPr lang="ru-RU" b="1" dirty="0"/>
              <a:t>дошкольное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детство стало </a:t>
            </a:r>
            <a:r>
              <a:rPr lang="ru-RU" b="1" dirty="0"/>
              <a:t>особым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самоценным </a:t>
            </a:r>
            <a:r>
              <a:rPr lang="ru-RU" b="1" dirty="0"/>
              <a:t>уровнем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образования</a:t>
            </a:r>
            <a:r>
              <a:rPr lang="ru-RU" b="1" dirty="0"/>
              <a:t> - такого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не </a:t>
            </a:r>
            <a:r>
              <a:rPr lang="ru-RU" b="1" dirty="0"/>
              <a:t>было никогда</a:t>
            </a:r>
            <a:r>
              <a:rPr lang="ru-RU" b="1" dirty="0" smtClean="0"/>
              <a:t>.</a:t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1031" name="Picture 7" descr="http://im3-tub-ru.yandex.net/i?id=9211662c04d2c61b0b0b5238d1a4b432-12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412" y="1542197"/>
            <a:ext cx="5523247" cy="3889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103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177421" y="0"/>
            <a:ext cx="11946292" cy="6882463"/>
            <a:chOff x="177421" y="0"/>
            <a:chExt cx="11946292" cy="6882463"/>
          </a:xfrm>
        </p:grpSpPr>
        <p:sp>
          <p:nvSpPr>
            <p:cNvPr id="4" name="Овал 3"/>
            <p:cNvSpPr/>
            <p:nvPr/>
          </p:nvSpPr>
          <p:spPr>
            <a:xfrm>
              <a:off x="3876010" y="1763973"/>
              <a:ext cx="4408228" cy="3835021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altLang="ru-RU" b="1" dirty="0" smtClean="0">
                  <a:solidFill>
                    <a:srgbClr val="000000"/>
                  </a:solidFill>
                  <a:latin typeface="Calibri" panose="020F0502020204030204" pitchFamily="34" charset="0"/>
                  <a:cs typeface="Tahoma" panose="020B0604030504040204" pitchFamily="34" charset="0"/>
                </a:rPr>
                <a:t>Стандарт </a:t>
              </a:r>
              <a:r>
                <a:rPr lang="ru-RU" altLang="ru-RU" b="1" dirty="0">
                  <a:solidFill>
                    <a:srgbClr val="000000"/>
                  </a:solidFill>
                  <a:latin typeface="Calibri" panose="020F0502020204030204" pitchFamily="34" charset="0"/>
                  <a:cs typeface="Tahoma" panose="020B0604030504040204" pitchFamily="34" charset="0"/>
                </a:rPr>
                <a:t>дошкольного детства – </a:t>
              </a:r>
              <a:br>
                <a:rPr lang="ru-RU" altLang="ru-RU" b="1" dirty="0">
                  <a:solidFill>
                    <a:srgbClr val="000000"/>
                  </a:solidFill>
                  <a:latin typeface="Calibri" panose="020F0502020204030204" pitchFamily="34" charset="0"/>
                  <a:cs typeface="Tahoma" panose="020B0604030504040204" pitchFamily="34" charset="0"/>
                </a:rPr>
              </a:br>
              <a:r>
                <a:rPr lang="ru-RU" altLang="ru-RU" b="1" dirty="0">
                  <a:solidFill>
                    <a:srgbClr val="000000"/>
                  </a:solidFill>
                  <a:latin typeface="Calibri" panose="020F0502020204030204" pitchFamily="34" charset="0"/>
                  <a:cs typeface="Tahoma" panose="020B0604030504040204" pitchFamily="34" charset="0"/>
                </a:rPr>
                <a:t>это поддержка разнообразия детства через </a:t>
              </a:r>
              <a:br>
                <a:rPr lang="ru-RU" altLang="ru-RU" b="1" dirty="0">
                  <a:solidFill>
                    <a:srgbClr val="000000"/>
                  </a:solidFill>
                  <a:latin typeface="Calibri" panose="020F0502020204030204" pitchFamily="34" charset="0"/>
                  <a:cs typeface="Tahoma" panose="020B0604030504040204" pitchFamily="34" charset="0"/>
                </a:rPr>
              </a:br>
              <a:r>
                <a:rPr lang="ru-RU" altLang="ru-RU" b="1" dirty="0">
                  <a:solidFill>
                    <a:srgbClr val="000000"/>
                  </a:solidFill>
                  <a:latin typeface="Calibri" panose="020F0502020204030204" pitchFamily="34" charset="0"/>
                  <a:cs typeface="Tahoma" panose="020B0604030504040204" pitchFamily="34" charset="0"/>
                </a:rPr>
                <a:t>создание условий социальной ситуации, содействия </a:t>
              </a:r>
              <a:br>
                <a:rPr lang="ru-RU" altLang="ru-RU" b="1" dirty="0">
                  <a:solidFill>
                    <a:srgbClr val="000000"/>
                  </a:solidFill>
                  <a:latin typeface="Calibri" panose="020F0502020204030204" pitchFamily="34" charset="0"/>
                  <a:cs typeface="Tahoma" panose="020B0604030504040204" pitchFamily="34" charset="0"/>
                </a:rPr>
              </a:br>
              <a:r>
                <a:rPr lang="ru-RU" altLang="ru-RU" b="1" dirty="0">
                  <a:solidFill>
                    <a:srgbClr val="000000"/>
                  </a:solidFill>
                  <a:latin typeface="Calibri" panose="020F0502020204030204" pitchFamily="34" charset="0"/>
                  <a:cs typeface="Tahoma" panose="020B0604030504040204" pitchFamily="34" charset="0"/>
                </a:rPr>
                <a:t>взрослых и детей ради развития способностей </a:t>
              </a:r>
              <a:br>
                <a:rPr lang="ru-RU" altLang="ru-RU" b="1" dirty="0">
                  <a:solidFill>
                    <a:srgbClr val="000000"/>
                  </a:solidFill>
                  <a:latin typeface="Calibri" panose="020F0502020204030204" pitchFamily="34" charset="0"/>
                  <a:cs typeface="Tahoma" panose="020B0604030504040204" pitchFamily="34" charset="0"/>
                </a:rPr>
              </a:br>
              <a:r>
                <a:rPr lang="ru-RU" altLang="ru-RU" b="1" dirty="0">
                  <a:solidFill>
                    <a:srgbClr val="000000"/>
                  </a:solidFill>
                  <a:latin typeface="Calibri" panose="020F0502020204030204" pitchFamily="34" charset="0"/>
                  <a:cs typeface="Tahoma" panose="020B0604030504040204" pitchFamily="34" charset="0"/>
                </a:rPr>
                <a:t>каждого ребенка.</a:t>
              </a:r>
              <a:endParaRPr lang="ru-RU" b="1" dirty="0"/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300250" y="0"/>
              <a:ext cx="2770496" cy="2647666"/>
              <a:chOff x="300250" y="0"/>
              <a:chExt cx="2770496" cy="2647666"/>
            </a:xfrm>
          </p:grpSpPr>
          <p:sp>
            <p:nvSpPr>
              <p:cNvPr id="6" name="Выноска-облако 5"/>
              <p:cNvSpPr/>
              <p:nvPr/>
            </p:nvSpPr>
            <p:spPr>
              <a:xfrm>
                <a:off x="300250" y="0"/>
                <a:ext cx="2770496" cy="2647666"/>
              </a:xfrm>
              <a:prstGeom prst="cloudCallout">
                <a:avLst>
                  <a:gd name="adj1" fmla="val 90990"/>
                  <a:gd name="adj2" fmla="val 23972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2053" name="Picture 5" descr="http://im0-tub-ru.yandex.net/i?id=ed8c943b5c0b5b298d956f317d7b825e-12-144&amp;n=2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2998" y="602634"/>
                <a:ext cx="1905000" cy="1428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9" name="Группа 8"/>
            <p:cNvGrpSpPr/>
            <p:nvPr/>
          </p:nvGrpSpPr>
          <p:grpSpPr>
            <a:xfrm>
              <a:off x="5500498" y="10069"/>
              <a:ext cx="3111239" cy="1532128"/>
              <a:chOff x="5500498" y="10069"/>
              <a:chExt cx="3111239" cy="1532128"/>
            </a:xfrm>
          </p:grpSpPr>
          <p:sp>
            <p:nvSpPr>
              <p:cNvPr id="8" name="Выноска-облако 7"/>
              <p:cNvSpPr/>
              <p:nvPr/>
            </p:nvSpPr>
            <p:spPr>
              <a:xfrm>
                <a:off x="5500498" y="10069"/>
                <a:ext cx="3111239" cy="1532128"/>
              </a:xfrm>
              <a:prstGeom prst="cloudCallout">
                <a:avLst>
                  <a:gd name="adj1" fmla="val -47591"/>
                  <a:gd name="adj2" fmla="val 62500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2057" name="Picture 9" descr="Официальный сайт Чижова Сергея Викторовича / В Москве проходит первый всероссийский форум &quot;Воспитатели России&quot;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64804" y="180665"/>
                <a:ext cx="1355578" cy="10817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1" name="Группа 10"/>
            <p:cNvGrpSpPr/>
            <p:nvPr/>
          </p:nvGrpSpPr>
          <p:grpSpPr>
            <a:xfrm>
              <a:off x="8611737" y="339564"/>
              <a:ext cx="3511976" cy="2045032"/>
              <a:chOff x="8611737" y="339564"/>
              <a:chExt cx="3511976" cy="2045032"/>
            </a:xfrm>
          </p:grpSpPr>
          <p:sp>
            <p:nvSpPr>
              <p:cNvPr id="10" name="Выноска-облако 9"/>
              <p:cNvSpPr/>
              <p:nvPr/>
            </p:nvSpPr>
            <p:spPr>
              <a:xfrm>
                <a:off x="8611737" y="339564"/>
                <a:ext cx="3511976" cy="2045032"/>
              </a:xfrm>
              <a:prstGeom prst="cloudCallout">
                <a:avLst>
                  <a:gd name="adj1" fmla="val -55419"/>
                  <a:gd name="adj2" fmla="val 71176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2055" name="Picture 7" descr="Как выбрать няню. - Арго-Клуб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78345" y="721540"/>
                <a:ext cx="1778759" cy="13340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3" name="Группа 12"/>
            <p:cNvGrpSpPr/>
            <p:nvPr/>
          </p:nvGrpSpPr>
          <p:grpSpPr>
            <a:xfrm>
              <a:off x="9217690" y="2954740"/>
              <a:ext cx="2893325" cy="2139287"/>
              <a:chOff x="9217690" y="2954740"/>
              <a:chExt cx="2893325" cy="2139287"/>
            </a:xfrm>
          </p:grpSpPr>
          <p:sp>
            <p:nvSpPr>
              <p:cNvPr id="12" name="Выноска-облако 11"/>
              <p:cNvSpPr/>
              <p:nvPr/>
            </p:nvSpPr>
            <p:spPr>
              <a:xfrm>
                <a:off x="9217690" y="2954740"/>
                <a:ext cx="2893325" cy="2139287"/>
              </a:xfrm>
              <a:prstGeom prst="cloudCallout">
                <a:avLst>
                  <a:gd name="adj1" fmla="val -79324"/>
                  <a:gd name="adj2" fmla="val 14015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2059" name="Picture 11" descr="Новости - 24smi.com - Региональный информационно-рекламный портал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89370" y="3367584"/>
                <a:ext cx="1749964" cy="13135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5" name="Группа 14"/>
            <p:cNvGrpSpPr/>
            <p:nvPr/>
          </p:nvGrpSpPr>
          <p:grpSpPr>
            <a:xfrm>
              <a:off x="7897700" y="5019544"/>
              <a:ext cx="2927597" cy="1862919"/>
              <a:chOff x="7897700" y="5019544"/>
              <a:chExt cx="2927597" cy="1862919"/>
            </a:xfrm>
          </p:grpSpPr>
          <p:sp>
            <p:nvSpPr>
              <p:cNvPr id="14" name="Выноска-облако 13"/>
              <p:cNvSpPr/>
              <p:nvPr/>
            </p:nvSpPr>
            <p:spPr>
              <a:xfrm>
                <a:off x="7897700" y="5019544"/>
                <a:ext cx="2927597" cy="1862919"/>
              </a:xfrm>
              <a:prstGeom prst="cloudCallout">
                <a:avLst>
                  <a:gd name="adj1" fmla="val -73045"/>
                  <a:gd name="adj2" fmla="val -22968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2065" name="Picture 17" descr="Новость от 05.10.2012 :: Новости :: Администрация МР Белебеевский район Республики Башкортостан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678246" y="5377218"/>
                <a:ext cx="1546816" cy="11601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7" name="Группа 16"/>
            <p:cNvGrpSpPr/>
            <p:nvPr/>
          </p:nvGrpSpPr>
          <p:grpSpPr>
            <a:xfrm>
              <a:off x="781955" y="4824482"/>
              <a:ext cx="3257781" cy="2033518"/>
              <a:chOff x="781955" y="4824482"/>
              <a:chExt cx="3257781" cy="2033518"/>
            </a:xfrm>
          </p:grpSpPr>
          <p:sp>
            <p:nvSpPr>
              <p:cNvPr id="16" name="Выноска-облако 15"/>
              <p:cNvSpPr/>
              <p:nvPr/>
            </p:nvSpPr>
            <p:spPr>
              <a:xfrm>
                <a:off x="781955" y="4824482"/>
                <a:ext cx="3257781" cy="2033518"/>
              </a:xfrm>
              <a:prstGeom prst="cloudCallout">
                <a:avLst>
                  <a:gd name="adj1" fmla="val 71450"/>
                  <a:gd name="adj2" fmla="val -23576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2063" name="Picture 15" descr="Санаторий-профилакторий &quot;Хвойный&quot; - Места размещения - Русский отдых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52693" y="5269184"/>
                <a:ext cx="1723082" cy="114757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" name="Группа 18"/>
            <p:cNvGrpSpPr/>
            <p:nvPr/>
          </p:nvGrpSpPr>
          <p:grpSpPr>
            <a:xfrm>
              <a:off x="177421" y="2647667"/>
              <a:ext cx="2765137" cy="2033514"/>
              <a:chOff x="177421" y="2647667"/>
              <a:chExt cx="2765137" cy="2033514"/>
            </a:xfrm>
          </p:grpSpPr>
          <p:sp>
            <p:nvSpPr>
              <p:cNvPr id="18" name="Выноска-облако 17"/>
              <p:cNvSpPr/>
              <p:nvPr/>
            </p:nvSpPr>
            <p:spPr>
              <a:xfrm>
                <a:off x="177421" y="2647667"/>
                <a:ext cx="2765137" cy="2033514"/>
              </a:xfrm>
              <a:prstGeom prst="cloudCallout">
                <a:avLst>
                  <a:gd name="adj1" fmla="val 81526"/>
                  <a:gd name="adj2" fmla="val 24222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2061" name="Picture 13" descr="How to connect with your children using creativity (part 1) Making Art of Life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3544" y="2980832"/>
                <a:ext cx="1468509" cy="13682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265867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- Не ребенок должен быть готов к школе, а школа - к ребенку. </a:t>
            </a:r>
            <a:endParaRPr lang="ru-RU" b="1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2367664" y="2292826"/>
            <a:ext cx="7456671" cy="4094328"/>
            <a:chOff x="1209657" y="3367108"/>
            <a:chExt cx="9954212" cy="3188985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1209657" y="3367108"/>
              <a:ext cx="9954212" cy="2733441"/>
              <a:chOff x="1209657" y="3367108"/>
              <a:chExt cx="9894264" cy="3004452"/>
            </a:xfrm>
          </p:grpSpPr>
          <p:sp>
            <p:nvSpPr>
              <p:cNvPr id="3" name="Овальная выноска 2"/>
              <p:cNvSpPr/>
              <p:nvPr/>
            </p:nvSpPr>
            <p:spPr>
              <a:xfrm>
                <a:off x="8224244" y="4761124"/>
                <a:ext cx="2879677" cy="1610436"/>
              </a:xfrm>
              <a:prstGeom prst="wedgeEllipseCallout">
                <a:avLst>
                  <a:gd name="adj1" fmla="val 65897"/>
                  <a:gd name="adj2" fmla="val 83686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Будь послушным!</a:t>
                </a:r>
                <a:endParaRPr lang="ru-RU" dirty="0"/>
              </a:p>
            </p:txBody>
          </p:sp>
          <p:sp>
            <p:nvSpPr>
              <p:cNvPr id="4" name="Овальная выноска 3"/>
              <p:cNvSpPr/>
              <p:nvPr/>
            </p:nvSpPr>
            <p:spPr>
              <a:xfrm rot="750852">
                <a:off x="1209657" y="4401974"/>
                <a:ext cx="3491586" cy="1610436"/>
              </a:xfrm>
              <a:prstGeom prst="wedgeEllipseCallout">
                <a:avLst>
                  <a:gd name="adj1" fmla="val -61410"/>
                  <a:gd name="adj2" fmla="val 92443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Делай ТОЛЬКО так!</a:t>
                </a:r>
                <a:endParaRPr lang="ru-RU" dirty="0"/>
              </a:p>
            </p:txBody>
          </p:sp>
          <p:sp>
            <p:nvSpPr>
              <p:cNvPr id="5" name="Овальная выноска 4"/>
              <p:cNvSpPr/>
              <p:nvPr/>
            </p:nvSpPr>
            <p:spPr>
              <a:xfrm>
                <a:off x="4876654" y="3367108"/>
                <a:ext cx="2906973" cy="921471"/>
              </a:xfrm>
              <a:prstGeom prst="wedgeEllipseCallout">
                <a:avLst>
                  <a:gd name="adj1" fmla="val 83862"/>
                  <a:gd name="adj2" fmla="val -85608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Ходи ТОЛЬКО туда!</a:t>
                </a:r>
                <a:endParaRPr lang="ru-RU" dirty="0"/>
              </a:p>
            </p:txBody>
          </p:sp>
        </p:grpSp>
        <p:pic>
          <p:nvPicPr>
            <p:cNvPr id="3074" name="Picture 2" descr="http://im3-tub-ru.yandex.net/i?id=e4558405bdd5e8cd1074c7cbf18c1c83-29-144&amp;n=2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5639" y="4761124"/>
              <a:ext cx="1794969" cy="1794969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Знак запрета 7"/>
          <p:cNvSpPr/>
          <p:nvPr/>
        </p:nvSpPr>
        <p:spPr>
          <a:xfrm>
            <a:off x="1244184" y="1776126"/>
            <a:ext cx="9964918" cy="5081874"/>
          </a:xfrm>
          <a:prstGeom prst="noSmoking">
            <a:avLst>
              <a:gd name="adj" fmla="val 584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576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235</Words>
  <Application>Microsoft Office PowerPoint</Application>
  <PresentationFormat>Широкоэкранный</PresentationFormat>
  <Paragraphs>30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Тема Office</vt:lpstr>
      <vt:lpstr>ФГОС для дошкольного образования</vt:lpstr>
      <vt:lpstr>ФГОС дошкольного образования разрабатывается впервые в российской истории в соответствии с требованиями вступившему в силу 1 сентября 2013 году Федерального Закона «Об образовании в Российской Федерации». </vt:lpstr>
      <vt:lpstr>Презентация PowerPoint</vt:lpstr>
      <vt:lpstr>Презентация PowerPoint</vt:lpstr>
      <vt:lpstr>Стандарт учитывает:  самоценность этапа дошкольного детства  в общем развитии человека; социокультурное разнообразие детства; возрастные закономерности и индивидуальные особенности развития детей; потребности, особенности и возможности  детей с ограниченными  возможностями здоровья;  возможность профессиональной поддержки индивидуального развития ребенка.</vt:lpstr>
      <vt:lpstr>- Что такое «образовательный стандарт» для дошкольников?                                       </vt:lpstr>
      <vt:lpstr>Впервые в истории нашей  культуры дошкольное  детство стало особым  самоценным уровнем  образования - такого  не было никогда. </vt:lpstr>
      <vt:lpstr>Презентация PowerPoint</vt:lpstr>
      <vt:lpstr>- Не ребенок должен быть готов к школе, а школа - к ребенку. </vt:lpstr>
      <vt:lpstr>Навыки в рисовании, пении, танцах, чтении, счете и письме войдут в мир познания ребенка через ворота детской игры и другие соответствующие возрасту ребенка виды деятельности.</vt:lpstr>
      <vt:lpstr>На основании стандарта мы должны оценивать условия, проектируемые для развития детей, а не самих детей.</vt:lpstr>
      <vt:lpstr>Мы должны сделать так, чтобы и учителя, и воспитатели, и родители участвовали в переговорах ради развития своего ребенка. 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Шевченко</dc:creator>
  <cp:lastModifiedBy>Татьяна Шевченко</cp:lastModifiedBy>
  <cp:revision>21</cp:revision>
  <dcterms:created xsi:type="dcterms:W3CDTF">2014-12-07T07:26:47Z</dcterms:created>
  <dcterms:modified xsi:type="dcterms:W3CDTF">2014-12-08T03:08:55Z</dcterms:modified>
</cp:coreProperties>
</file>