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76" r:id="rId6"/>
    <p:sldId id="259" r:id="rId7"/>
    <p:sldId id="264" r:id="rId8"/>
    <p:sldId id="265" r:id="rId9"/>
    <p:sldId id="262" r:id="rId10"/>
    <p:sldId id="261" r:id="rId11"/>
    <p:sldId id="266" r:id="rId12"/>
    <p:sldId id="274" r:id="rId13"/>
    <p:sldId id="260" r:id="rId14"/>
    <p:sldId id="263" r:id="rId15"/>
    <p:sldId id="267" r:id="rId16"/>
    <p:sldId id="269" r:id="rId17"/>
    <p:sldId id="270" r:id="rId18"/>
    <p:sldId id="271" r:id="rId19"/>
    <p:sldId id="272" r:id="rId20"/>
    <p:sldId id="268" r:id="rId21"/>
    <p:sldId id="273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C8AB-A3DE-475A-8CD5-F2236FB88AB7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1037-6597-468A-8B7D-888A2F5BE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447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C8AB-A3DE-475A-8CD5-F2236FB88AB7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1037-6597-468A-8B7D-888A2F5BE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290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C8AB-A3DE-475A-8CD5-F2236FB88AB7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1037-6597-468A-8B7D-888A2F5BE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602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F3E13-CC8E-4825-9500-752C3270DA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F8CFB-1E19-47EE-88EF-F88431D26B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708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AD506-2F48-4237-AAC6-4925D28A21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3B06A-6F4F-4A7A-BE9F-B6E156873CB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885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EAB98-D5C2-49AB-A46A-349EC746F7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41CBB-98F4-4B82-8075-A7BCAFD466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915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85DA0-B9F2-4BC9-B623-77124B3C6C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33E5-8E86-4E53-8C6F-AA7F3FA021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28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3B854-113B-4593-B5DB-1DC061A79C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11D04-63AF-4709-A9D0-070831922C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341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3DAA6-5DF6-407B-A06A-24D6FB587A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D59FE-5D57-4BE8-9F8B-DC18CE0843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049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AC019-192F-41A9-8A25-2E804BD0DF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B3278-AF19-44F1-A02A-C1E0ABE363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98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C4777-B218-4E2A-AC2B-4EE1ADFF77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961C6-CA3A-454A-B113-FC45B83633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447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C8AB-A3DE-475A-8CD5-F2236FB88AB7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1037-6597-468A-8B7D-888A2F5BE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767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4CFEC-8308-4069-A3D7-03C34F8E03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3ECCF-977F-4361-96A0-F272FFDC21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363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53999-2739-454F-8334-A3B71E1ED8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A6A9C-6EB1-4CFD-B0BC-2ED86212CD2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760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5AA08-05A1-41ED-B639-12F1155132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D2329-FEE6-4780-89B9-74BD72A22B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88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C8AB-A3DE-475A-8CD5-F2236FB88AB7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1037-6597-468A-8B7D-888A2F5BE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030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C8AB-A3DE-475A-8CD5-F2236FB88AB7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1037-6597-468A-8B7D-888A2F5BE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27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C8AB-A3DE-475A-8CD5-F2236FB88AB7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1037-6597-468A-8B7D-888A2F5BE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74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C8AB-A3DE-475A-8CD5-F2236FB88AB7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1037-6597-468A-8B7D-888A2F5BE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51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C8AB-A3DE-475A-8CD5-F2236FB88AB7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1037-6597-468A-8B7D-888A2F5BE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14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C8AB-A3DE-475A-8CD5-F2236FB88AB7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1037-6597-468A-8B7D-888A2F5BE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6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C8AB-A3DE-475A-8CD5-F2236FB88AB7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1037-6597-468A-8B7D-888A2F5BE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693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9C8AB-A3DE-475A-8CD5-F2236FB88AB7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91037-6597-468A-8B7D-888A2F5BE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29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D4286A-9BB7-471F-BB89-727D7BDC7B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2BDDD2-3359-44A1-AE47-03E37B0CC6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4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Возраст строптивости,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или «Кризис трех лет»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891" y="1556792"/>
            <a:ext cx="4779685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015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5770984" cy="52638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Признаки «Кризиса трех лет»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2060848"/>
            <a:ext cx="3008313" cy="3528392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+mj-lt"/>
              </a:rPr>
              <a:t>3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. Строптивость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Недовольство.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Ребенок  восстает против обычных дел, которые раньше выполнял без проблем</a:t>
            </a:r>
          </a:p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Направлена не на человека, 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а против прежнего образа жизни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против правил.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060848"/>
            <a:ext cx="486865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823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3008313" cy="67039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 делать?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10744" cy="4691063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Общайтесь с ребенком </a:t>
            </a:r>
            <a:r>
              <a:rPr lang="ru-RU" sz="1800" dirty="0" smtClean="0">
                <a:solidFill>
                  <a:srgbClr val="C00000"/>
                </a:solidFill>
                <a:latin typeface="Monotype Corsiva" pitchFamily="66" charset="0"/>
              </a:rPr>
              <a:t>как с равным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просите совета, </a:t>
            </a:r>
          </a:p>
          <a:p>
            <a:pPr marL="285750" indent="-285750">
              <a:buFontTx/>
              <a:buChar char="-"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прашивайте его мнение;</a:t>
            </a:r>
          </a:p>
          <a:p>
            <a:pPr marL="285750" indent="-285750">
              <a:buFontTx/>
              <a:buChar char="-"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росите разрешения воспользоваться его вещами;</a:t>
            </a:r>
          </a:p>
          <a:p>
            <a:pPr marL="285750" indent="-285750">
              <a:buFontTx/>
              <a:buChar char="-"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г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оворите «спасибо» в ответ на его услуги;</a:t>
            </a:r>
          </a:p>
          <a:p>
            <a:pPr marL="285750" indent="-285750">
              <a:buFontTx/>
              <a:buChar char="-"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д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елайте ему какие-нибудь «взрослые» подарки ;</a:t>
            </a:r>
          </a:p>
          <a:p>
            <a:pPr marL="285750" indent="-285750">
              <a:buFontTx/>
              <a:buChar char="-"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и т.п. 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endParaRPr lang="ru-RU" sz="1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908720"/>
            <a:ext cx="4330824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917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5770984" cy="52638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Признаки «Кризиса трех лет»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68760"/>
            <a:ext cx="3294396" cy="4917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2060848"/>
            <a:ext cx="3008313" cy="2785988"/>
          </a:xfrm>
        </p:spPr>
        <p:txBody>
          <a:bodyPr>
            <a:normAutofit lnSpcReduction="10000"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+mj-lt"/>
              </a:rPr>
              <a:t>4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. Своеволие.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Ребенок все хочет делать сам, даже если не умеет, борется за свою самостоятельность.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40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3008313" cy="67039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 делать?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66728" cy="4691063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C00000"/>
                </a:solidFill>
                <a:latin typeface="Monotype Corsiva" pitchFamily="66" charset="0"/>
              </a:rPr>
              <a:t>Смените тактику и стратегию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общения с ребенком: пора признать, что он взрослый (ну, почти), уважать его мнение и стремление к самостоятельности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C00000"/>
                </a:solidFill>
                <a:latin typeface="Monotype Corsiva" pitchFamily="66" charset="0"/>
              </a:rPr>
              <a:t>Не делайте за ребенка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то, что он может сам; иметь для этого «запас времени».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/>
              <a:t>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Позвольте малышу попробовать всё </a:t>
            </a:r>
            <a:r>
              <a:rPr lang="ru-RU" sz="1800" dirty="0" smtClean="0">
                <a:solidFill>
                  <a:srgbClr val="C00000"/>
                </a:solidFill>
                <a:latin typeface="Monotype Corsiva" pitchFamily="66" charset="0"/>
              </a:rPr>
              <a:t>сделать самому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даже если вы знаете, что это ему не по силам.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Обязательно </a:t>
            </a:r>
            <a:r>
              <a:rPr lang="ru-RU" sz="1800" dirty="0" smtClean="0">
                <a:solidFill>
                  <a:srgbClr val="C00000"/>
                </a:solidFill>
                <a:latin typeface="Monotype Corsiva" pitchFamily="66" charset="0"/>
              </a:rPr>
              <a:t>похвалите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ребенка, объясните, ЧТО именно он сделал хорошо.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C00000"/>
                </a:solidFill>
                <a:latin typeface="Monotype Corsiva" pitchFamily="66" charset="0"/>
              </a:rPr>
              <a:t>Больше играйте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 ребенком!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800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endParaRPr lang="ru-RU" sz="18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772816"/>
            <a:ext cx="4629249" cy="3084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823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5770984" cy="52638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Признаки «Кризиса трех лет»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2060848"/>
            <a:ext cx="3008313" cy="2664296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C00000"/>
                </a:solidFill>
                <a:latin typeface="+mj-lt"/>
              </a:rPr>
              <a:t>5. Протест-бунт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Ребенок  идет со всеми на конфликт, ведет себя агрессивно.</a:t>
            </a:r>
          </a:p>
          <a:p>
            <a:pPr algn="ctr"/>
            <a:endParaRPr lang="ru-RU" sz="28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937" y="1412776"/>
            <a:ext cx="4940145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275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5770984" cy="52638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Признаки «Кризиса трех лет»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2132856"/>
            <a:ext cx="3008313" cy="2664296"/>
          </a:xfrm>
        </p:spPr>
        <p:txBody>
          <a:bodyPr>
            <a:normAutofit fontScale="92500" lnSpcReduction="10000"/>
          </a:bodyPr>
          <a:lstStyle/>
          <a:p>
            <a:r>
              <a:rPr lang="ru-RU" sz="3000" b="1" dirty="0" smtClean="0">
                <a:solidFill>
                  <a:srgbClr val="C00000"/>
                </a:solidFill>
                <a:latin typeface="+mj-lt"/>
              </a:rPr>
              <a:t>6. Симптом обесценивания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Изменяется отношение ребенка к любимым вещам и игрушкам и к людям</a:t>
            </a:r>
            <a:endParaRPr lang="ru-RU" sz="26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502" y="1844824"/>
            <a:ext cx="4971870" cy="3312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073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3008313" cy="67039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 делать?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2276872"/>
            <a:ext cx="3168352" cy="2930004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Направляйте энергию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ребенка в мирное русло;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Подключите </a:t>
            </a:r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фантазию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, обыграйте неприятный момент с использованием игрушек.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700808"/>
            <a:ext cx="5076564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803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5770984" cy="52638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Признаки «Кризиса трех лет»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2060848"/>
            <a:ext cx="3008313" cy="2664296"/>
          </a:xfrm>
        </p:spPr>
        <p:txBody>
          <a:bodyPr>
            <a:normAutofit fontScale="92500" lnSpcReduction="20000"/>
          </a:bodyPr>
          <a:lstStyle/>
          <a:p>
            <a:r>
              <a:rPr lang="ru-RU" sz="3300" b="1" dirty="0" smtClean="0">
                <a:solidFill>
                  <a:srgbClr val="C00000"/>
                </a:solidFill>
                <a:latin typeface="+mj-lt"/>
              </a:rPr>
              <a:t>7. Деспотизм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Малыш учится управлять окружающим миром, пытается заставить родителей делать то, что он хочет</a:t>
            </a:r>
            <a:endParaRPr lang="ru-RU" sz="26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412776"/>
            <a:ext cx="4572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809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3008313" cy="67039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 делать?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10744" cy="4691063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Уступайте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ребенку в «мелочах». Но в том, что касается здоровья и безопасности самого ребенка и других  людей – будьте </a:t>
            </a:r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непреклонны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(безо всяких исключений).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Максимально расширьте его </a:t>
            </a:r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права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Не вмешивайтесь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 детские дела, если малыш об этом не просит.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Позволяйте ребенку </a:t>
            </a:r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совершать ошибки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, ведь сейчас ребенок учится исключительно на собственном опыте.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00808"/>
            <a:ext cx="4689392" cy="3136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678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056784" cy="110244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Истерики как способ манипуляции.</a:t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 делать?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10744" cy="4691063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Твердо и уверенно сказать «нет» и лишить ребенка внимания;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Помнить, что крики и шлепки  - это тоже внимание;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Можно сказать «Когда ты кричишь, я все равно тебя не понимаю»;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Создавать приятные перспективы;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Во время истерики ничего не объяснять;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Когда успокоится – не читать нотаций, сообщить о своих чувствах.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988840"/>
            <a:ext cx="4594147" cy="3215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092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3826768" cy="139047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>Что происходит с ребенком?</a:t>
            </a:r>
            <a:endParaRPr lang="ru-RU" sz="4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504" y="692696"/>
            <a:ext cx="3838952" cy="57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3970784" cy="420933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Малыш становится более развит физически и психически;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Ребенок видит результаты своей деятельности, приходит в восторг от осознания того, что может влиять на окружающий мир;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Ребенок исследует свойства не только неодушевленных предметов, но и поведение людей, его окружающих;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387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5770984" cy="52638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Что же формируется в период «кризиса трех лет»?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2060848"/>
            <a:ext cx="3600400" cy="3600400"/>
          </a:xfrm>
        </p:spPr>
        <p:txBody>
          <a:bodyPr>
            <a:normAutofit fontScale="92500"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Возникновение нового чувства «Я», «Я сам».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Воля и связанные с ней чувство независимости и самостоятельности.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Гордость за достижения.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Способность к обособлению, отделению от других.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Чувствительность к настроениям и чувствам других.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Рефлексия.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16832"/>
            <a:ext cx="4249761" cy="4266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670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576" y="548680"/>
            <a:ext cx="3095625" cy="525462"/>
          </a:xfrm>
        </p:spPr>
        <p:txBody>
          <a:bodyPr anchor="b"/>
          <a:lstStyle/>
          <a:p>
            <a:pPr eaLnBrk="1" hangingPunct="1"/>
            <a:r>
              <a:rPr lang="ru-RU" sz="3200" b="1" dirty="0" smtClean="0">
                <a:solidFill>
                  <a:srgbClr val="FF0000"/>
                </a:solidFill>
              </a:rPr>
              <a:t>«Я САМ!»</a:t>
            </a:r>
          </a:p>
        </p:txBody>
      </p:sp>
      <p:sp>
        <p:nvSpPr>
          <p:cNvPr id="32770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395536" y="1556792"/>
            <a:ext cx="3889127" cy="41036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dirty="0" smtClean="0">
                <a:solidFill>
                  <a:schemeClr val="hlink"/>
                </a:solidFill>
              </a:rPr>
              <a:t>Я негативен и упрям, </a:t>
            </a:r>
            <a:br>
              <a:rPr lang="ru-RU" sz="2000" b="1" dirty="0" smtClean="0">
                <a:solidFill>
                  <a:schemeClr val="hlink"/>
                </a:solidFill>
              </a:rPr>
            </a:br>
            <a:r>
              <a:rPr lang="ru-RU" sz="2000" b="1" dirty="0" smtClean="0">
                <a:solidFill>
                  <a:schemeClr val="hlink"/>
                </a:solidFill>
              </a:rPr>
              <a:t>Строптив и своеволен,</a:t>
            </a:r>
            <a:br>
              <a:rPr lang="ru-RU" sz="2000" b="1" dirty="0" smtClean="0">
                <a:solidFill>
                  <a:schemeClr val="hlink"/>
                </a:solidFill>
              </a:rPr>
            </a:br>
            <a:r>
              <a:rPr lang="ru-RU" sz="2000" b="1" dirty="0" smtClean="0">
                <a:solidFill>
                  <a:schemeClr val="hlink"/>
                </a:solidFill>
              </a:rPr>
              <a:t>Средою социальной я</a:t>
            </a:r>
            <a:br>
              <a:rPr lang="ru-RU" sz="2000" b="1" dirty="0" smtClean="0">
                <a:solidFill>
                  <a:schemeClr val="hlink"/>
                </a:solidFill>
              </a:rPr>
            </a:br>
            <a:r>
              <a:rPr lang="ru-RU" sz="2000" b="1" dirty="0" smtClean="0">
                <a:solidFill>
                  <a:schemeClr val="hlink"/>
                </a:solidFill>
              </a:rPr>
              <a:t>Ужасно недоволен.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dirty="0" smtClean="0">
                <a:solidFill>
                  <a:schemeClr val="hlink"/>
                </a:solidFill>
              </a:rPr>
              <a:t>Вы не даете мне шагнуть,</a:t>
            </a:r>
            <a:br>
              <a:rPr lang="ru-RU" sz="2000" b="1" dirty="0" smtClean="0">
                <a:solidFill>
                  <a:schemeClr val="hlink"/>
                </a:solidFill>
              </a:rPr>
            </a:br>
            <a:r>
              <a:rPr lang="ru-RU" sz="2000" b="1" dirty="0" smtClean="0">
                <a:solidFill>
                  <a:schemeClr val="hlink"/>
                </a:solidFill>
              </a:rPr>
              <a:t>Всегда помочь готовы.</a:t>
            </a:r>
            <a:br>
              <a:rPr lang="ru-RU" sz="2000" b="1" dirty="0" smtClean="0">
                <a:solidFill>
                  <a:schemeClr val="hlink"/>
                </a:solidFill>
              </a:rPr>
            </a:br>
            <a:r>
              <a:rPr lang="ru-RU" sz="2000" b="1" dirty="0" smtClean="0">
                <a:solidFill>
                  <a:schemeClr val="hlink"/>
                </a:solidFill>
              </a:rPr>
              <a:t>О, боже! Как же тяжелы</a:t>
            </a:r>
            <a:br>
              <a:rPr lang="ru-RU" sz="2000" b="1" dirty="0" smtClean="0">
                <a:solidFill>
                  <a:schemeClr val="hlink"/>
                </a:solidFill>
              </a:rPr>
            </a:br>
            <a:r>
              <a:rPr lang="ru-RU" sz="2000" b="1" dirty="0" smtClean="0">
                <a:solidFill>
                  <a:schemeClr val="hlink"/>
                </a:solidFill>
              </a:rPr>
              <a:t>Сердечные оковы.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dirty="0" smtClean="0">
                <a:solidFill>
                  <a:schemeClr val="hlink"/>
                </a:solidFill>
              </a:rPr>
              <a:t>Система “Я” кипит во мне,</a:t>
            </a:r>
            <a:br>
              <a:rPr lang="ru-RU" sz="2000" b="1" dirty="0" smtClean="0">
                <a:solidFill>
                  <a:schemeClr val="hlink"/>
                </a:solidFill>
              </a:rPr>
            </a:br>
            <a:r>
              <a:rPr lang="ru-RU" sz="2000" b="1" dirty="0" smtClean="0">
                <a:solidFill>
                  <a:schemeClr val="hlink"/>
                </a:solidFill>
              </a:rPr>
              <a:t>Хочу кричать повсюду:</a:t>
            </a:r>
            <a:br>
              <a:rPr lang="ru-RU" sz="2000" b="1" dirty="0" smtClean="0">
                <a:solidFill>
                  <a:schemeClr val="hlink"/>
                </a:solidFill>
              </a:rPr>
            </a:br>
            <a:r>
              <a:rPr lang="ru-RU" sz="2000" b="1" dirty="0" smtClean="0">
                <a:solidFill>
                  <a:schemeClr val="hlink"/>
                </a:solidFill>
              </a:rPr>
              <a:t>Я - </a:t>
            </a:r>
            <a:r>
              <a:rPr lang="ru-RU" sz="2000" b="1" dirty="0" err="1" smtClean="0">
                <a:solidFill>
                  <a:schemeClr val="hlink"/>
                </a:solidFill>
              </a:rPr>
              <a:t>САМость</a:t>
            </a:r>
            <a:r>
              <a:rPr lang="ru-RU" sz="2000" b="1" dirty="0" smtClean="0">
                <a:solidFill>
                  <a:schemeClr val="hlink"/>
                </a:solidFill>
              </a:rPr>
              <a:t>, братцы, я живу,</a:t>
            </a:r>
            <a:br>
              <a:rPr lang="ru-RU" sz="2000" b="1" dirty="0" smtClean="0">
                <a:solidFill>
                  <a:schemeClr val="hlink"/>
                </a:solidFill>
              </a:rPr>
            </a:br>
            <a:r>
              <a:rPr lang="ru-RU" sz="2000" b="1" dirty="0" smtClean="0">
                <a:solidFill>
                  <a:schemeClr val="hlink"/>
                </a:solidFill>
              </a:rPr>
              <a:t>Хочу! Могу! И буду!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000" b="1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dirty="0" smtClean="0"/>
              <a:t>                                  Л.А. </a:t>
            </a:r>
            <a:r>
              <a:rPr lang="ru-RU" sz="1800" b="1" dirty="0" err="1" smtClean="0"/>
              <a:t>Булдакова</a:t>
            </a:r>
            <a:endParaRPr lang="ru-RU" sz="1800" b="1" dirty="0" smtClean="0"/>
          </a:p>
        </p:txBody>
      </p:sp>
      <p:pic>
        <p:nvPicPr>
          <p:cNvPr id="32771" name="Picture 5" descr="07166909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8024" y="716202"/>
            <a:ext cx="3824288" cy="5472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019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80728"/>
            <a:ext cx="3998123" cy="4635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4664"/>
            <a:ext cx="4042792" cy="612068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Его уверенность в себе достигает вселенского масштаба: «Ура! Я САМ! Это умею! Я БОЛЬШОЙ, как мама и папа!»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Ребенок начинает осознавать себя отдельной независимой личностью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Любой кризис – это внутреннее противоречие между «хочу» и «могу»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Что делать ребенку? Сопротивляться или смириться.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Вот он и сопротивляется, как может!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00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9" y="1520353"/>
            <a:ext cx="4968551" cy="502169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775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«Семизвездие симптомов» </a:t>
            </a:r>
            <a:br>
              <a:rPr lang="ru-RU" sz="3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кризиса трех лет</a:t>
            </a:r>
            <a:endParaRPr lang="ru-RU" sz="36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734412">
            <a:off x="2637623" y="4174890"/>
            <a:ext cx="1214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негативизм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 rot="2428862">
            <a:off x="2870575" y="3067679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упрямство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 rot="19558397">
            <a:off x="4777107" y="3135554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своеволие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 rot="16546855">
            <a:off x="3779778" y="2568099"/>
            <a:ext cx="1436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строптивость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 rot="1164678">
            <a:off x="4999214" y="4267853"/>
            <a:ext cx="1401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</a:t>
            </a:r>
            <a:r>
              <a:rPr lang="ru-RU" sz="1600" b="1" dirty="0" smtClean="0"/>
              <a:t>ротест-бунт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 rot="3448325">
            <a:off x="4250603" y="5118137"/>
            <a:ext cx="1617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обесценивание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 rot="17928282">
            <a:off x="3263359" y="4994141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деспотизм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01997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4664"/>
            <a:ext cx="4042792" cy="6120680"/>
          </a:xfrm>
        </p:spPr>
        <p:txBody>
          <a:bodyPr>
            <a:normAutofit/>
          </a:bodyPr>
          <a:lstStyle/>
          <a:p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800" b="1" u="sng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Основная причина кризиса - 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р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ебенок стремится сам 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ПРИНИМАТЬ РЕШЕНИЯ!</a:t>
            </a:r>
          </a:p>
          <a:p>
            <a:pPr algn="ctr"/>
            <a:endParaRPr lang="ru-RU" sz="28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Он стремится не только что-то 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ДЕЛАТЬ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самостоятельно, но и самостоятельно 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РЕШАТЬ,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делать это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или нет.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836712"/>
            <a:ext cx="3751064" cy="5001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14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5770984" cy="52638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Признаки «Кризиса трех лет»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1268760"/>
            <a:ext cx="3240360" cy="4968552"/>
          </a:xfrm>
        </p:spPr>
        <p:txBody>
          <a:bodyPr>
            <a:normAutofit fontScale="62500" lnSpcReduction="20000"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+mj-lt"/>
              </a:rPr>
              <a:t>1</a:t>
            </a:r>
            <a:r>
              <a:rPr lang="ru-RU" sz="4000" b="1" dirty="0" smtClean="0">
                <a:solidFill>
                  <a:srgbClr val="C00000"/>
                </a:solidFill>
                <a:latin typeface="+mj-lt"/>
              </a:rPr>
              <a:t>. Негативизм</a:t>
            </a:r>
          </a:p>
          <a:p>
            <a:endParaRPr lang="ru-RU" dirty="0"/>
          </a:p>
          <a:p>
            <a:pPr algn="ctr"/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Стремление противоречить.</a:t>
            </a:r>
          </a:p>
          <a:p>
            <a:pPr algn="ctr"/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Ребенок отказывается выполнять просьбы. </a:t>
            </a:r>
          </a:p>
          <a:p>
            <a:pPr lvl="0" algn="ctr"/>
            <a:endParaRPr lang="ru-RU" sz="2300" b="1" dirty="0" smtClean="0">
              <a:solidFill>
                <a:srgbClr val="1F497D">
                  <a:lumMod val="75000"/>
                </a:srgbClr>
              </a:solidFill>
              <a:latin typeface="Monotype Corsiva" pitchFamily="66" charset="0"/>
            </a:endParaRPr>
          </a:p>
          <a:p>
            <a:pPr lvl="0" algn="ctr"/>
            <a:r>
              <a:rPr lang="ru-RU" sz="2900" b="1" dirty="0" smtClean="0">
                <a:solidFill>
                  <a:srgbClr val="1F497D">
                    <a:lumMod val="75000"/>
                  </a:srgbClr>
                </a:solidFill>
                <a:latin typeface="Monotype Corsiva" pitchFamily="66" charset="0"/>
              </a:rPr>
              <a:t>Отказывается  </a:t>
            </a:r>
            <a:r>
              <a:rPr lang="ru-RU" sz="2900" b="1" dirty="0">
                <a:solidFill>
                  <a:srgbClr val="1F497D">
                    <a:lumMod val="75000"/>
                  </a:srgbClr>
                </a:solidFill>
                <a:latin typeface="Monotype Corsiva" pitchFamily="66" charset="0"/>
              </a:rPr>
              <a:t>делать то, что мы его просим, не потому, что ему не хочется, а потому, что его об этом </a:t>
            </a:r>
            <a:r>
              <a:rPr lang="ru-RU" sz="2900" b="1" dirty="0">
                <a:solidFill>
                  <a:srgbClr val="C00000"/>
                </a:solidFill>
                <a:latin typeface="Monotype Corsiva" pitchFamily="66" charset="0"/>
              </a:rPr>
              <a:t>попросили.</a:t>
            </a:r>
          </a:p>
          <a:p>
            <a:pPr algn="ctr"/>
            <a:endParaRPr lang="ru-RU" sz="29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Поступает вопреки не только родителям, но порой даже </a:t>
            </a:r>
            <a:r>
              <a:rPr lang="ru-RU" sz="2900" b="1" dirty="0" smtClean="0">
                <a:solidFill>
                  <a:srgbClr val="C00000"/>
                </a:solidFill>
                <a:latin typeface="Monotype Corsiva" pitchFamily="66" charset="0"/>
              </a:rPr>
              <a:t>своему желанию.</a:t>
            </a:r>
            <a:endParaRPr lang="ru-RU" sz="29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29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Главный мотив – сделать не так, как просят, а наоборот.</a:t>
            </a:r>
          </a:p>
          <a:p>
            <a:pPr algn="ctr"/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549" y="1628800"/>
            <a:ext cx="4610812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74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3008313" cy="67039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 делать?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10744" cy="4691063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/>
              <a:t>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Вместо утвердительной формы  использовать вопросы: как бы спросить малыша </a:t>
            </a:r>
            <a:r>
              <a:rPr lang="ru-RU" sz="1800" dirty="0" smtClean="0">
                <a:solidFill>
                  <a:srgbClr val="C00000"/>
                </a:solidFill>
                <a:latin typeface="Monotype Corsiva" pitchFamily="66" charset="0"/>
              </a:rPr>
              <a:t>о его желании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Задать вопрос, содержащий </a:t>
            </a:r>
            <a:r>
              <a:rPr lang="ru-RU" sz="1800" dirty="0" smtClean="0">
                <a:solidFill>
                  <a:srgbClr val="C00000"/>
                </a:solidFill>
                <a:latin typeface="Monotype Corsiva" pitchFamily="66" charset="0"/>
              </a:rPr>
              <a:t>несколько вариантов для выбора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, но на который нельзя ответить «нет»;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Предложить «Давай </a:t>
            </a:r>
            <a:r>
              <a:rPr lang="ru-RU" sz="1800" dirty="0" smtClean="0">
                <a:solidFill>
                  <a:srgbClr val="C00000"/>
                </a:solidFill>
                <a:latin typeface="Monotype Corsiva" pitchFamily="66" charset="0"/>
              </a:rPr>
              <a:t>вместе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»;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Предложить «</a:t>
            </a:r>
            <a:r>
              <a:rPr lang="ru-RU" sz="1800" dirty="0" smtClean="0">
                <a:solidFill>
                  <a:srgbClr val="C00000"/>
                </a:solidFill>
                <a:latin typeface="Monotype Corsiva" pitchFamily="66" charset="0"/>
              </a:rPr>
              <a:t>Помоги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мне»;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Сыграть в </a:t>
            </a:r>
            <a:r>
              <a:rPr lang="ru-RU" sz="1800" dirty="0" smtClean="0">
                <a:solidFill>
                  <a:srgbClr val="C00000"/>
                </a:solidFill>
                <a:latin typeface="Monotype Corsiva" pitchFamily="66" charset="0"/>
              </a:rPr>
              <a:t>«Не хочу»;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Предложить ребенку сделать </a:t>
            </a:r>
            <a:r>
              <a:rPr lang="ru-RU" sz="1800" dirty="0" smtClean="0">
                <a:solidFill>
                  <a:srgbClr val="C00000"/>
                </a:solidFill>
                <a:latin typeface="Monotype Corsiva" pitchFamily="66" charset="0"/>
              </a:rPr>
              <a:t>противоположное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, с расчетом на то, что ребенок из чувства негативизма сделает то, что надо.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C00000"/>
                </a:solidFill>
                <a:latin typeface="Monotype Corsiva" pitchFamily="66" charset="0"/>
              </a:rPr>
              <a:t>Проанализируйте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характер взаимоотношений с ребенком (излишняя требовательность, непоследовательность, авторитарность).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8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endParaRPr lang="ru-RU" sz="1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12776"/>
            <a:ext cx="4337519" cy="3999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668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5770984" cy="52638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Признаки «Кризиса трех лет»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1340768"/>
            <a:ext cx="3008313" cy="4680520"/>
          </a:xfrm>
        </p:spPr>
        <p:txBody>
          <a:bodyPr>
            <a:normAutofit fontScale="92500" lnSpcReduction="10000"/>
          </a:bodyPr>
          <a:lstStyle/>
          <a:p>
            <a:r>
              <a:rPr lang="ru-RU" sz="3300" b="1" dirty="0" smtClean="0">
                <a:solidFill>
                  <a:srgbClr val="C00000"/>
                </a:solidFill>
                <a:latin typeface="+mj-lt"/>
              </a:rPr>
              <a:t>2. Упрямство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Ребенок настаивает на чем-то не потому, что ему этого сильно хочется, а потому, что он это потребовал: «Я так решил!»</a:t>
            </a: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Отличается от настойчивости тем, что ребенок продолжает настаивать на своем решении, хотя ему этого уже не хочется.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28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916832"/>
            <a:ext cx="4454363" cy="3410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495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3008313" cy="67039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 делать?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844824"/>
            <a:ext cx="3240360" cy="4104456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300" dirty="0" smtClean="0"/>
              <a:t>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Просто </a:t>
            </a:r>
            <a:r>
              <a:rPr lang="ru-RU" sz="1800" dirty="0" smtClean="0">
                <a:solidFill>
                  <a:srgbClr val="C00000"/>
                </a:solidFill>
                <a:latin typeface="Monotype Corsiva" pitchFamily="66" charset="0"/>
              </a:rPr>
              <a:t>подождите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несколько минут.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Попробуйте </a:t>
            </a:r>
            <a:r>
              <a:rPr lang="ru-RU" sz="1800" dirty="0" smtClean="0">
                <a:solidFill>
                  <a:srgbClr val="C00000"/>
                </a:solidFill>
                <a:latin typeface="Monotype Corsiva" pitchFamily="66" charset="0"/>
              </a:rPr>
              <a:t>переключить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внимание ребенка на что-то другое.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Проявляйте </a:t>
            </a:r>
            <a:r>
              <a:rPr lang="ru-RU" sz="1800" dirty="0" smtClean="0">
                <a:solidFill>
                  <a:srgbClr val="C00000"/>
                </a:solidFill>
                <a:latin typeface="Monotype Corsiva" pitchFamily="66" charset="0"/>
              </a:rPr>
              <a:t>чуткость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. Поменьше вмешивайтесь в действия ребенка, не торопите его.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Будьте более </a:t>
            </a:r>
            <a:r>
              <a:rPr lang="ru-RU" sz="1800" dirty="0" smtClean="0">
                <a:solidFill>
                  <a:srgbClr val="C00000"/>
                </a:solidFill>
                <a:latin typeface="Monotype Corsiva" pitchFamily="66" charset="0"/>
              </a:rPr>
              <a:t>гибкими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и находчивыми. Не загоняйте ребенка  «в угол» (кто кого «переупрямит»).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8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772816"/>
            <a:ext cx="4776409" cy="3168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411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874</Words>
  <Application>Microsoft Office PowerPoint</Application>
  <PresentationFormat>Экран (4:3)</PresentationFormat>
  <Paragraphs>122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1_Тема Office</vt:lpstr>
      <vt:lpstr>Возраст строптивости,  или «Кризис трех лет»</vt:lpstr>
      <vt:lpstr>Что происходит с ребенком?</vt:lpstr>
      <vt:lpstr>Презентация PowerPoint</vt:lpstr>
      <vt:lpstr>«Семизвездие симптомов»  кризиса трех лет</vt:lpstr>
      <vt:lpstr>Презентация PowerPoint</vt:lpstr>
      <vt:lpstr>Признаки «Кризиса трех лет»</vt:lpstr>
      <vt:lpstr>Что делать?</vt:lpstr>
      <vt:lpstr>Признаки «Кризиса трех лет»</vt:lpstr>
      <vt:lpstr>Что делать?</vt:lpstr>
      <vt:lpstr>Признаки «Кризиса трех лет»</vt:lpstr>
      <vt:lpstr>Что делать?</vt:lpstr>
      <vt:lpstr>Признаки «Кризиса трех лет»</vt:lpstr>
      <vt:lpstr>Что делать?</vt:lpstr>
      <vt:lpstr>Признаки «Кризиса трех лет»</vt:lpstr>
      <vt:lpstr>Признаки «Кризиса трех лет»</vt:lpstr>
      <vt:lpstr>Что делать?</vt:lpstr>
      <vt:lpstr>Признаки «Кризиса трех лет»</vt:lpstr>
      <vt:lpstr>Что делать?</vt:lpstr>
      <vt:lpstr>Истерики как способ манипуляции. Что делать?</vt:lpstr>
      <vt:lpstr>Что же формируется в период «кризиса трех лет»?</vt:lpstr>
      <vt:lpstr>«Я САМ!»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«Кризис трех лет»</dc:title>
  <dc:creator>Free Use</dc:creator>
  <cp:lastModifiedBy>www</cp:lastModifiedBy>
  <cp:revision>27</cp:revision>
  <dcterms:created xsi:type="dcterms:W3CDTF">2012-02-18T12:03:39Z</dcterms:created>
  <dcterms:modified xsi:type="dcterms:W3CDTF">2015-01-26T11:35:57Z</dcterms:modified>
</cp:coreProperties>
</file>