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8" r:id="rId2"/>
    <p:sldId id="256" r:id="rId3"/>
    <p:sldId id="257" r:id="rId4"/>
    <p:sldId id="258" r:id="rId5"/>
    <p:sldId id="259" r:id="rId6"/>
    <p:sldId id="260" r:id="rId7"/>
    <p:sldId id="269" r:id="rId8"/>
    <p:sldId id="272" r:id="rId9"/>
    <p:sldId id="270" r:id="rId10"/>
    <p:sldId id="271" r:id="rId11"/>
    <p:sldId id="273"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55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3FE8C87-F662-46C8-9EF2-ADFC22643FE0}" type="datetimeFigureOut">
              <a:rPr lang="ru-RU" smtClean="0"/>
              <a:t>17.12.2014</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2CFCC111-7DC8-4505-963D-4D84A5D9634D}"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8329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3FE8C87-F662-46C8-9EF2-ADFC22643FE0}" type="datetimeFigureOut">
              <a:rPr lang="ru-RU" smtClean="0"/>
              <a:t>17.12.2014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CFCC111-7DC8-4505-963D-4D84A5D9634D}" type="slidenum">
              <a:rPr lang="ru-RU" smtClean="0"/>
              <a:t>‹#›</a:t>
            </a:fld>
            <a:endParaRPr lang="ru-RU"/>
          </a:p>
        </p:txBody>
      </p:sp>
    </p:spTree>
    <p:extLst>
      <p:ext uri="{BB962C8B-B14F-4D97-AF65-F5344CB8AC3E}">
        <p14:creationId xmlns:p14="http://schemas.microsoft.com/office/powerpoint/2010/main" val="205161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3FE8C87-F662-46C8-9EF2-ADFC22643FE0}" type="datetimeFigureOut">
              <a:rPr lang="ru-RU" smtClean="0"/>
              <a:t>17.12.2014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FCC111-7DC8-4505-963D-4D84A5D9634D}"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4622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3FE8C87-F662-46C8-9EF2-ADFC22643FE0}" type="datetimeFigureOut">
              <a:rPr lang="ru-RU" smtClean="0"/>
              <a:t>17.12.2014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FCC111-7DC8-4505-963D-4D84A5D9634D}"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1745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3FE8C87-F662-46C8-9EF2-ADFC22643FE0}" type="datetimeFigureOut">
              <a:rPr lang="ru-RU" smtClean="0"/>
              <a:t>17.12.2014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FCC111-7DC8-4505-963D-4D84A5D9634D}" type="slidenum">
              <a:rPr lang="ru-RU" smtClean="0"/>
              <a:t>‹#›</a:t>
            </a:fld>
            <a:endParaRPr lang="ru-RU"/>
          </a:p>
        </p:txBody>
      </p:sp>
    </p:spTree>
    <p:extLst>
      <p:ext uri="{BB962C8B-B14F-4D97-AF65-F5344CB8AC3E}">
        <p14:creationId xmlns:p14="http://schemas.microsoft.com/office/powerpoint/2010/main" val="3040972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3FE8C87-F662-46C8-9EF2-ADFC22643FE0}" type="datetimeFigureOut">
              <a:rPr lang="ru-RU" smtClean="0"/>
              <a:t>17.12.2014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FCC111-7DC8-4505-963D-4D84A5D9634D}"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4611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3FE8C87-F662-46C8-9EF2-ADFC22643FE0}" type="datetimeFigureOut">
              <a:rPr lang="ru-RU" smtClean="0"/>
              <a:t>17.12.2014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FCC111-7DC8-4505-963D-4D84A5D9634D}"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8598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3FE8C87-F662-46C8-9EF2-ADFC22643FE0}" type="datetimeFigureOut">
              <a:rPr lang="ru-RU" smtClean="0"/>
              <a:t>17.12.2014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FCC111-7DC8-4505-963D-4D84A5D9634D}"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87132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3FE8C87-F662-46C8-9EF2-ADFC22643FE0}" type="datetimeFigureOut">
              <a:rPr lang="ru-RU" smtClean="0"/>
              <a:t>17.12.2014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FCC111-7DC8-4505-963D-4D84A5D9634D}"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1050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3FE8C87-F662-46C8-9EF2-ADFC22643FE0}" type="datetimeFigureOut">
              <a:rPr lang="ru-RU" smtClean="0"/>
              <a:t>17.12.2014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FCC111-7DC8-4505-963D-4D84A5D9634D}" type="slidenum">
              <a:rPr lang="ru-RU" smtClean="0"/>
              <a:t>‹#›</a:t>
            </a:fld>
            <a:endParaRPr lang="ru-RU"/>
          </a:p>
        </p:txBody>
      </p:sp>
    </p:spTree>
    <p:extLst>
      <p:ext uri="{BB962C8B-B14F-4D97-AF65-F5344CB8AC3E}">
        <p14:creationId xmlns:p14="http://schemas.microsoft.com/office/powerpoint/2010/main" val="957084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3FE8C87-F662-46C8-9EF2-ADFC22643FE0}" type="datetimeFigureOut">
              <a:rPr lang="ru-RU" smtClean="0"/>
              <a:t>17.12.2014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FCC111-7DC8-4505-963D-4D84A5D9634D}"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5561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3FE8C87-F662-46C8-9EF2-ADFC22643FE0}" type="datetimeFigureOut">
              <a:rPr lang="ru-RU" smtClean="0"/>
              <a:t>17.12.2014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CFCC111-7DC8-4505-963D-4D84A5D9634D}" type="slidenum">
              <a:rPr lang="ru-RU" smtClean="0"/>
              <a:t>‹#›</a:t>
            </a:fld>
            <a:endParaRPr lang="ru-RU"/>
          </a:p>
        </p:txBody>
      </p:sp>
    </p:spTree>
    <p:extLst>
      <p:ext uri="{BB962C8B-B14F-4D97-AF65-F5344CB8AC3E}">
        <p14:creationId xmlns:p14="http://schemas.microsoft.com/office/powerpoint/2010/main" val="3781192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3FE8C87-F662-46C8-9EF2-ADFC22643FE0}" type="datetimeFigureOut">
              <a:rPr lang="ru-RU" smtClean="0"/>
              <a:t>17.12.2014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CFCC111-7DC8-4505-963D-4D84A5D9634D}"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3528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3FE8C87-F662-46C8-9EF2-ADFC22643FE0}" type="datetimeFigureOut">
              <a:rPr lang="ru-RU" smtClean="0"/>
              <a:t>17.12.2014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CFCC111-7DC8-4505-963D-4D84A5D9634D}"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1004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FE8C87-F662-46C8-9EF2-ADFC22643FE0}" type="datetimeFigureOut">
              <a:rPr lang="ru-RU" smtClean="0"/>
              <a:t>17.12.2014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CFCC111-7DC8-4505-963D-4D84A5D9634D}" type="slidenum">
              <a:rPr lang="ru-RU" smtClean="0"/>
              <a:t>‹#›</a:t>
            </a:fld>
            <a:endParaRPr lang="ru-RU"/>
          </a:p>
        </p:txBody>
      </p:sp>
    </p:spTree>
    <p:extLst>
      <p:ext uri="{BB962C8B-B14F-4D97-AF65-F5344CB8AC3E}">
        <p14:creationId xmlns:p14="http://schemas.microsoft.com/office/powerpoint/2010/main" val="2666977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3FE8C87-F662-46C8-9EF2-ADFC22643FE0}" type="datetimeFigureOut">
              <a:rPr lang="ru-RU" smtClean="0"/>
              <a:t>17.12.2014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CFCC111-7DC8-4505-963D-4D84A5D9634D}"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2839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3FE8C87-F662-46C8-9EF2-ADFC22643FE0}" type="datetimeFigureOut">
              <a:rPr lang="ru-RU" smtClean="0"/>
              <a:t>17.12.2014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CFCC111-7DC8-4505-963D-4D84A5D9634D}" type="slidenum">
              <a:rPr lang="ru-RU" smtClean="0"/>
              <a:t>‹#›</a:t>
            </a:fld>
            <a:endParaRPr lang="ru-RU"/>
          </a:p>
        </p:txBody>
      </p:sp>
    </p:spTree>
    <p:extLst>
      <p:ext uri="{BB962C8B-B14F-4D97-AF65-F5344CB8AC3E}">
        <p14:creationId xmlns:p14="http://schemas.microsoft.com/office/powerpoint/2010/main" val="3318816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3FE8C87-F662-46C8-9EF2-ADFC22643FE0}" type="datetimeFigureOut">
              <a:rPr lang="ru-RU" smtClean="0"/>
              <a:t>17.12.2014</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CFCC111-7DC8-4505-963D-4D84A5D9634D}" type="slidenum">
              <a:rPr lang="ru-RU" smtClean="0"/>
              <a:t>‹#›</a:t>
            </a:fld>
            <a:endParaRPr lang="ru-RU"/>
          </a:p>
        </p:txBody>
      </p:sp>
    </p:spTree>
    <p:extLst>
      <p:ext uri="{BB962C8B-B14F-4D97-AF65-F5344CB8AC3E}">
        <p14:creationId xmlns:p14="http://schemas.microsoft.com/office/powerpoint/2010/main" val="33578314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47314" y="1139012"/>
            <a:ext cx="10144664" cy="4339650"/>
          </a:xfrm>
          <a:prstGeom prst="rect">
            <a:avLst/>
          </a:prstGeom>
        </p:spPr>
        <p:txBody>
          <a:bodyPr wrap="square">
            <a:spAutoFit/>
            <a:scene3d>
              <a:camera prst="isometricOffAxis1Right"/>
              <a:lightRig rig="threePt" dir="t"/>
            </a:scene3d>
          </a:bodyPr>
          <a:lstStyle/>
          <a:p>
            <a:r>
              <a:rPr lang="ru-RU" sz="4400" b="1" dirty="0" smtClean="0">
                <a:solidFill>
                  <a:srgbClr val="002060"/>
                </a:solidFill>
                <a:latin typeface="Trebuchet MS" panose="020B0603020202020204" pitchFamily="34" charset="0"/>
                <a:ea typeface="Times New Roman" panose="02020603050405020304" pitchFamily="18" charset="0"/>
                <a:cs typeface="Times New Roman" panose="02020603050405020304" pitchFamily="18" charset="0"/>
              </a:rPr>
              <a:t>Тема: «Игровые </a:t>
            </a:r>
            <a:r>
              <a:rPr lang="ru-RU" sz="4400" b="1" dirty="0">
                <a:solidFill>
                  <a:srgbClr val="002060"/>
                </a:solidFill>
                <a:latin typeface="Trebuchet MS" panose="020B0603020202020204" pitchFamily="34" charset="0"/>
                <a:ea typeface="Times New Roman" panose="02020603050405020304" pitchFamily="18" charset="0"/>
                <a:cs typeface="Times New Roman" panose="02020603050405020304" pitchFamily="18" charset="0"/>
              </a:rPr>
              <a:t>упражнения и приёмы для сенсорного развития младших </a:t>
            </a:r>
            <a:r>
              <a:rPr lang="ru-RU" sz="4400" b="1" dirty="0" smtClean="0">
                <a:solidFill>
                  <a:srgbClr val="002060"/>
                </a:solidFill>
                <a:latin typeface="Trebuchet MS" panose="020B0603020202020204" pitchFamily="34" charset="0"/>
                <a:ea typeface="Times New Roman" panose="02020603050405020304" pitchFamily="18" charset="0"/>
                <a:cs typeface="Times New Roman" panose="02020603050405020304" pitchFamily="18" charset="0"/>
              </a:rPr>
              <a:t>дошкольников»</a:t>
            </a:r>
          </a:p>
          <a:p>
            <a:endParaRPr lang="ru-RU" sz="2400" b="1" dirty="0" smtClean="0">
              <a:solidFill>
                <a:srgbClr val="00B050"/>
              </a:solidFill>
              <a:latin typeface="Trebuchet MS" panose="020B0603020202020204" pitchFamily="34" charset="0"/>
              <a:cs typeface="Times New Roman" panose="02020603050405020304" pitchFamily="18" charset="0"/>
            </a:endParaRPr>
          </a:p>
          <a:p>
            <a:endParaRPr lang="ru-RU" sz="2400" b="1" dirty="0">
              <a:solidFill>
                <a:srgbClr val="00B050"/>
              </a:solidFill>
              <a:latin typeface="Trebuchet MS" panose="020B0603020202020204" pitchFamily="34" charset="0"/>
              <a:cs typeface="Times New Roman" panose="02020603050405020304" pitchFamily="18" charset="0"/>
            </a:endParaRPr>
          </a:p>
          <a:p>
            <a:endParaRPr lang="ru-RU" sz="2400" b="1" dirty="0" smtClean="0">
              <a:solidFill>
                <a:srgbClr val="00B050"/>
              </a:solidFill>
              <a:latin typeface="Trebuchet MS" panose="020B0603020202020204" pitchFamily="34" charset="0"/>
              <a:cs typeface="Times New Roman" panose="02020603050405020304" pitchFamily="18" charset="0"/>
            </a:endParaRPr>
          </a:p>
          <a:p>
            <a:endParaRPr lang="ru-RU" sz="2400" b="1" dirty="0">
              <a:solidFill>
                <a:srgbClr val="00B050"/>
              </a:solidFill>
              <a:latin typeface="Trebuchet MS" panose="020B0603020202020204" pitchFamily="34" charset="0"/>
              <a:cs typeface="Times New Roman" panose="02020603050405020304" pitchFamily="18" charset="0"/>
            </a:endParaRPr>
          </a:p>
          <a:p>
            <a:endParaRPr lang="ru-RU" sz="2400" b="1" dirty="0" smtClean="0">
              <a:solidFill>
                <a:srgbClr val="00B050"/>
              </a:solidFill>
              <a:latin typeface="Trebuchet MS" panose="020B0603020202020204" pitchFamily="34" charset="0"/>
              <a:cs typeface="Times New Roman" panose="02020603050405020304" pitchFamily="18" charset="0"/>
            </a:endParaRPr>
          </a:p>
          <a:p>
            <a:r>
              <a:rPr lang="ru-RU" sz="2400" b="1" dirty="0">
                <a:solidFill>
                  <a:srgbClr val="00B050"/>
                </a:solidFill>
                <a:latin typeface="Trebuchet MS" panose="020B0603020202020204" pitchFamily="34" charset="0"/>
                <a:cs typeface="Times New Roman" panose="02020603050405020304" pitchFamily="18" charset="0"/>
              </a:rPr>
              <a:t> </a:t>
            </a:r>
            <a:r>
              <a:rPr lang="ru-RU" sz="2400" b="1" dirty="0" smtClean="0">
                <a:solidFill>
                  <a:srgbClr val="00B050"/>
                </a:solidFill>
                <a:latin typeface="Trebuchet MS" panose="020B0603020202020204" pitchFamily="34" charset="0"/>
                <a:cs typeface="Times New Roman" panose="02020603050405020304" pitchFamily="18" charset="0"/>
              </a:rPr>
              <a:t>                 Подготовила: воспитатель Кокорина Юлия Николаевна</a:t>
            </a:r>
            <a:endParaRPr lang="ru-RU" sz="2400" dirty="0">
              <a:solidFill>
                <a:srgbClr val="00B050"/>
              </a:solidFill>
            </a:endParaRPr>
          </a:p>
        </p:txBody>
      </p:sp>
    </p:spTree>
    <p:extLst>
      <p:ext uri="{BB962C8B-B14F-4D97-AF65-F5344CB8AC3E}">
        <p14:creationId xmlns:p14="http://schemas.microsoft.com/office/powerpoint/2010/main" val="38030569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14939" y="691459"/>
            <a:ext cx="6096000" cy="3970318"/>
          </a:xfrm>
          <a:prstGeom prst="rect">
            <a:avLst/>
          </a:prstGeom>
        </p:spPr>
        <p:txBody>
          <a:bodyPr>
            <a:spAutoFit/>
          </a:bodyPr>
          <a:lstStyle/>
          <a:p>
            <a:r>
              <a:rPr lang="ru-RU" b="1" dirty="0">
                <a:solidFill>
                  <a:srgbClr val="C00000"/>
                </a:solidFill>
                <a:latin typeface="Tahoma" panose="020B0604030504040204" pitchFamily="34" charset="0"/>
              </a:rPr>
              <a:t>Игра «Шагаем в пробках</a:t>
            </a:r>
            <a:r>
              <a:rPr lang="ru-RU" b="1" dirty="0" smtClean="0">
                <a:solidFill>
                  <a:srgbClr val="C00000"/>
                </a:solidFill>
                <a:latin typeface="Tahoma" panose="020B0604030504040204" pitchFamily="34" charset="0"/>
              </a:rPr>
              <a:t>»</a:t>
            </a:r>
          </a:p>
          <a:p>
            <a:r>
              <a:rPr lang="ru-RU" b="1" dirty="0">
                <a:solidFill>
                  <a:srgbClr val="383838"/>
                </a:solidFill>
                <a:latin typeface="Tahoma" panose="020B0604030504040204" pitchFamily="34" charset="0"/>
              </a:rPr>
              <a:t> </a:t>
            </a:r>
            <a:r>
              <a:rPr lang="ru-RU" dirty="0" smtClean="0">
                <a:solidFill>
                  <a:srgbClr val="383838"/>
                </a:solidFill>
                <a:latin typeface="Tahoma" panose="020B0604030504040204" pitchFamily="34" charset="0"/>
              </a:rPr>
              <a:t> </a:t>
            </a:r>
            <a:r>
              <a:rPr lang="ru-RU" dirty="0">
                <a:solidFill>
                  <a:srgbClr val="383838"/>
                </a:solidFill>
                <a:latin typeface="Tahoma" panose="020B0604030504040204" pitchFamily="34" charset="0"/>
              </a:rPr>
              <a:t>Предлагаю устроить «лыжную эстафету». Две пробки от пластиковых бутылок кладем на столе резьбой вверх. Это — «лыжи». Указательный и средний пальцы встают в них, как ноги. Двигаемся на «лыжах», делая по шагу на каждый ударный слог.   </a:t>
            </a:r>
          </a:p>
          <a:p>
            <a:r>
              <a:rPr lang="ru-RU" i="1" dirty="0">
                <a:solidFill>
                  <a:srgbClr val="00B050"/>
                </a:solidFill>
                <a:latin typeface="Tahoma" panose="020B0604030504040204" pitchFamily="34" charset="0"/>
              </a:rPr>
              <a:t>Мы едем на лыжах, мы мчимся с горы,</a:t>
            </a:r>
            <a:r>
              <a:rPr lang="ru-RU" dirty="0">
                <a:solidFill>
                  <a:srgbClr val="00B050"/>
                </a:solidFill>
                <a:latin typeface="Tahoma" panose="020B0604030504040204" pitchFamily="34" charset="0"/>
              </a:rPr>
              <a:t/>
            </a:r>
            <a:br>
              <a:rPr lang="ru-RU" dirty="0">
                <a:solidFill>
                  <a:srgbClr val="00B050"/>
                </a:solidFill>
                <a:latin typeface="Tahoma" panose="020B0604030504040204" pitchFamily="34" charset="0"/>
              </a:rPr>
            </a:br>
            <a:r>
              <a:rPr lang="ru-RU" i="1" dirty="0">
                <a:solidFill>
                  <a:srgbClr val="00B050"/>
                </a:solidFill>
                <a:latin typeface="Tahoma" panose="020B0604030504040204" pitchFamily="34" charset="0"/>
              </a:rPr>
              <a:t>Мы любим забавы холодной зимы</a:t>
            </a:r>
            <a:r>
              <a:rPr lang="ru-RU" i="1" dirty="0">
                <a:solidFill>
                  <a:srgbClr val="383838"/>
                </a:solidFill>
                <a:latin typeface="Tahoma" panose="020B0604030504040204" pitchFamily="34" charset="0"/>
              </a:rPr>
              <a:t>. </a:t>
            </a:r>
            <a:endParaRPr lang="ru-RU" dirty="0">
              <a:solidFill>
                <a:srgbClr val="383838"/>
              </a:solidFill>
              <a:latin typeface="Tahoma" panose="020B0604030504040204" pitchFamily="34" charset="0"/>
            </a:endParaRPr>
          </a:p>
          <a:p>
            <a:r>
              <a:rPr lang="ru-RU" dirty="0">
                <a:solidFill>
                  <a:srgbClr val="383838"/>
                </a:solidFill>
                <a:latin typeface="Tahoma" panose="020B0604030504040204" pitchFamily="34" charset="0"/>
              </a:rPr>
              <a:t>А если забыли стихотворение про «лыжи», тогда вспомним всем известное… Какое?  Ну, конечно!</a:t>
            </a:r>
          </a:p>
          <a:p>
            <a:r>
              <a:rPr lang="ru-RU" i="1" dirty="0">
                <a:solidFill>
                  <a:srgbClr val="00B050"/>
                </a:solidFill>
                <a:latin typeface="Tahoma" panose="020B0604030504040204" pitchFamily="34" charset="0"/>
              </a:rPr>
              <a:t>Мишка косолапый, по лесу идёт…</a:t>
            </a:r>
            <a:endParaRPr lang="ru-RU" dirty="0">
              <a:solidFill>
                <a:srgbClr val="00B050"/>
              </a:solidFill>
              <a:latin typeface="Tahoma" panose="020B0604030504040204" pitchFamily="34" charset="0"/>
            </a:endParaRPr>
          </a:p>
          <a:p>
            <a:r>
              <a:rPr lang="ru-RU" dirty="0">
                <a:solidFill>
                  <a:srgbClr val="383838"/>
                </a:solidFill>
                <a:latin typeface="Tahoma" panose="020B0604030504040204" pitchFamily="34" charset="0"/>
              </a:rPr>
              <a:t>Здорово, если малыш будет не только «шагать» с пробками на пальчиках, но и сопровождать свою ходьбу любимыми стихотворениями</a:t>
            </a:r>
            <a:r>
              <a:rPr lang="ru-RU" dirty="0" smtClean="0">
                <a:solidFill>
                  <a:srgbClr val="383838"/>
                </a:solidFill>
                <a:latin typeface="Tahoma" panose="020B0604030504040204" pitchFamily="34" charset="0"/>
              </a:rPr>
              <a:t>.</a:t>
            </a:r>
            <a:endParaRPr lang="ru-RU" dirty="0">
              <a:solidFill>
                <a:srgbClr val="383838"/>
              </a:solidFill>
              <a:latin typeface="Tahoma" panose="020B0604030504040204" pitchFamily="34" charset="0"/>
            </a:endParaRPr>
          </a:p>
        </p:txBody>
      </p:sp>
      <p:pic>
        <p:nvPicPr>
          <p:cNvPr id="2050" name="Picture 2" descr="Топ...топ...не легки в пробках первые шаг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0938" y="1068405"/>
            <a:ext cx="4562375" cy="4202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690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600" dirty="0" smtClean="0">
                <a:solidFill>
                  <a:srgbClr val="FF0000"/>
                </a:solidFill>
              </a:rPr>
              <a:t>Спасибо за внимание!!!!</a:t>
            </a:r>
            <a:endParaRPr lang="ru-RU" sz="6600" dirty="0">
              <a:solidFill>
                <a:srgbClr val="FF0000"/>
              </a:solidFill>
            </a:endParaRPr>
          </a:p>
        </p:txBody>
      </p:sp>
      <p:sp>
        <p:nvSpPr>
          <p:cNvPr id="3" name="Объект 2"/>
          <p:cNvSpPr>
            <a:spLocks noGrp="1"/>
          </p:cNvSpPr>
          <p:nvPr>
            <p:ph idx="1"/>
          </p:nvPr>
        </p:nvSpPr>
        <p:spPr/>
        <p:txBody>
          <a:bodyPr>
            <a:normAutofit lnSpcReduction="10000"/>
          </a:bodyPr>
          <a:lstStyle/>
          <a:p>
            <a:r>
              <a:rPr lang="ru-RU" dirty="0">
                <a:solidFill>
                  <a:srgbClr val="002060"/>
                </a:solidFill>
              </a:rPr>
              <a:t>Включайте свою фантазию и самое главное, не уставайте постоянно разговаривать с вашими малышами, называйте все свои действия, явления природы, цвета и формы. Пусть ребенок находится в постоянном потоке информации, не сомневайтесь, это его не утомит. Чем непринужденнее будет обучение, тем легче и быстрее оно будет проходить. Побуждайте ребенка к игре, насколько возможно, играйте с малышом в развивающие и веселые игры. Участвуйте в игровом процессе. Это будет отличным способом для установления более прочной связи между Вами и Вашим ребенком! </a:t>
            </a:r>
          </a:p>
          <a:p>
            <a:endParaRPr lang="ru-RU" dirty="0"/>
          </a:p>
        </p:txBody>
      </p:sp>
    </p:spTree>
    <p:extLst>
      <p:ext uri="{BB962C8B-B14F-4D97-AF65-F5344CB8AC3E}">
        <p14:creationId xmlns:p14="http://schemas.microsoft.com/office/powerpoint/2010/main" val="165966205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595223"/>
            <a:ext cx="10515600" cy="66424"/>
          </a:xfrm>
        </p:spPr>
        <p:txBody>
          <a:bodyPr>
            <a:normAutofit fontScale="90000"/>
          </a:bodyPr>
          <a:lstStyle/>
          <a:p>
            <a:pPr>
              <a:lnSpc>
                <a:spcPct val="107000"/>
              </a:lnSpc>
              <a:spcAft>
                <a:spcPts val="750"/>
              </a:spcAft>
            </a:pPr>
            <a:r>
              <a:rPr lang="ru-RU" sz="3200" dirty="0" smtClean="0">
                <a:effectLst/>
                <a:latin typeface="Calibri" panose="020F0502020204030204" pitchFamily="34" charset="0"/>
                <a:ea typeface="Calibri" panose="020F0502020204030204" pitchFamily="34" charset="0"/>
                <a:cs typeface="Times New Roman" panose="02020603050405020304" pitchFamily="18" charset="0"/>
              </a:rPr>
              <a:t/>
            </a:r>
            <a:br>
              <a:rPr lang="ru-RU" sz="3200" dirty="0" smtClean="0">
                <a:effectLst/>
                <a:latin typeface="Calibri" panose="020F0502020204030204" pitchFamily="34" charset="0"/>
                <a:ea typeface="Calibri" panose="020F0502020204030204" pitchFamily="34" charset="0"/>
                <a:cs typeface="Times New Roman" panose="02020603050405020304" pitchFamily="18" charset="0"/>
              </a:rPr>
            </a:br>
            <a:endParaRPr lang="ru-RU" dirty="0"/>
          </a:p>
        </p:txBody>
      </p:sp>
      <p:pic>
        <p:nvPicPr>
          <p:cNvPr id="5" name="Объект 4"/>
          <p:cNvPicPr>
            <a:picLocks noGrp="1" noChangeAspect="1"/>
          </p:cNvPicPr>
          <p:nvPr>
            <p:ph idx="1"/>
          </p:nvPr>
        </p:nvPicPr>
        <p:blipFill>
          <a:blip r:embed="rId2"/>
          <a:stretch>
            <a:fillRect/>
          </a:stretch>
        </p:blipFill>
        <p:spPr>
          <a:xfrm>
            <a:off x="1224952" y="1017918"/>
            <a:ext cx="8954218" cy="5546784"/>
          </a:xfrm>
          <a:prstGeom prst="rect">
            <a:avLst/>
          </a:prstGeom>
        </p:spPr>
      </p:pic>
    </p:spTree>
    <p:extLst>
      <p:ext uri="{BB962C8B-B14F-4D97-AF65-F5344CB8AC3E}">
        <p14:creationId xmlns:p14="http://schemas.microsoft.com/office/powerpoint/2010/main" val="3711173015"/>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rot="20887976">
            <a:off x="1006354" y="783423"/>
            <a:ext cx="4578334" cy="5215146"/>
          </a:xfrm>
          <a:prstGeom prst="rect">
            <a:avLst/>
          </a:prstGeom>
        </p:spPr>
        <p:txBody>
          <a:bodyPr wrap="square">
            <a:spAutoFit/>
          </a:bodyPr>
          <a:lstStyle/>
          <a:p>
            <a:pPr>
              <a:lnSpc>
                <a:spcPct val="107000"/>
              </a:lnSpc>
              <a:spcAft>
                <a:spcPts val="0"/>
              </a:spcAft>
            </a:pPr>
            <a:r>
              <a:rPr lang="ru-RU" sz="1400" b="1"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Игры с бельевыми прищепками</a:t>
            </a:r>
            <a:r>
              <a:rPr lang="ru-RU" sz="1400"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r>
            <a:br>
              <a:rPr lang="ru-RU" sz="1400"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br>
            <a:r>
              <a:rPr lang="ru-RU" sz="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Основная цель дидактических игр с бельевыми прищепками- </a:t>
            </a:r>
            <a:r>
              <a:rPr lang="ru-RU" sz="1200" dirty="0" smtClean="0">
                <a:solidFill>
                  <a:schemeClr val="accent4">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развитие мелкой моторики рук у детей</a:t>
            </a:r>
            <a:r>
              <a:rPr lang="ru-RU" sz="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младшего возраста. Также эти игры направлены на </a:t>
            </a:r>
            <a:r>
              <a:rPr lang="ru-RU" sz="1200" dirty="0" smtClean="0">
                <a:solidFill>
                  <a:schemeClr val="accent4">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формирование умения </a:t>
            </a:r>
            <a:r>
              <a:rPr lang="ru-RU" sz="1200" dirty="0" smtClean="0">
                <a:solidFill>
                  <a:schemeClr val="accent4">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считать </a:t>
            </a:r>
            <a:r>
              <a:rPr lang="ru-RU" sz="1200" dirty="0" smtClean="0">
                <a:solidFill>
                  <a:schemeClr val="accent4">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и объединять предметы по признаку цвета</a:t>
            </a:r>
            <a:r>
              <a:rPr lang="ru-RU" sz="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br>
              <a:rPr lang="ru-RU" sz="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ru-RU" sz="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Кроме того игры с прищепками способствуют </a:t>
            </a:r>
            <a:r>
              <a:rPr lang="ru-RU" sz="1200" dirty="0" smtClean="0">
                <a:solidFill>
                  <a:schemeClr val="accent4">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развитию ощущений собственных движений и формированию положительного настроя на совместную с взрослым работу</a:t>
            </a:r>
            <a:r>
              <a:rPr lang="ru-RU" sz="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Они </a:t>
            </a:r>
            <a:r>
              <a:rPr lang="ru-RU" sz="1200" dirty="0" smtClean="0">
                <a:solidFill>
                  <a:schemeClr val="accent4">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стимулируют речевую активность детей</a:t>
            </a:r>
            <a:r>
              <a:rPr lang="ru-RU"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375"/>
              </a:spcAft>
            </a:pPr>
            <a:r>
              <a:rPr lang="ru-RU" sz="1400" b="1" dirty="0" smtClean="0">
                <a:solidFill>
                  <a:srgbClr val="A71E90"/>
                </a:solidFill>
                <a:effectLst/>
                <a:latin typeface="Trebuchet MS" panose="020B0603020202020204" pitchFamily="34" charset="0"/>
                <a:ea typeface="Times New Roman" panose="02020603050405020304" pitchFamily="18" charset="0"/>
                <a:cs typeface="Times New Roman" panose="02020603050405020304" pitchFamily="18" charset="0"/>
              </a:rPr>
              <a:t>Ход игры:</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Отгадайте загадку</a:t>
            </a:r>
            <a:br>
              <a:rPr lang="ru-RU"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ru-RU"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Плаваю под мостиком </a:t>
            </a:r>
            <a:br>
              <a:rPr lang="ru-RU"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ru-RU"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И виляю хвостиком.</a:t>
            </a:r>
            <a:br>
              <a:rPr lang="ru-RU"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ru-RU"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Это рыбка.</a:t>
            </a:r>
            <a:br>
              <a:rPr lang="ru-RU"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ru-RU"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(Показываю картинку с изображением рыбки). Посмотрите на картинку и покажите где у рыбки глазик?</a:t>
            </a:r>
            <a:br>
              <a:rPr lang="ru-RU"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ru-RU"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А где у нее ротик? А хвостик и плавники?</a:t>
            </a:r>
            <a:br>
              <a:rPr lang="ru-RU"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ru-RU"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А теперь давайте сами сделаем рыбок.</a:t>
            </a:r>
            <a:br>
              <a:rPr lang="ru-RU"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ru-RU"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Детям необходимо выбрать подходящие по цвету прищепки и добавить каждой рыбке хвостик и плавники, форма рыбки - основа, вырезанная из картона.</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descr="http://kladraz.ru/upload/blogs/3071_44d25f2058737a1f118457b55b622315.jpg"/>
          <p:cNvPicPr/>
          <p:nvPr/>
        </p:nvPicPr>
        <p:blipFill>
          <a:blip r:embed="rId2">
            <a:extLst>
              <a:ext uri="{28A0092B-C50C-407E-A947-70E740481C1C}">
                <a14:useLocalDpi xmlns:a14="http://schemas.microsoft.com/office/drawing/2010/main" val="0"/>
              </a:ext>
            </a:extLst>
          </a:blip>
          <a:srcRect/>
          <a:stretch>
            <a:fillRect/>
          </a:stretch>
        </p:blipFill>
        <p:spPr bwMode="auto">
          <a:xfrm>
            <a:off x="6172780" y="726772"/>
            <a:ext cx="5295900" cy="39719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8350832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251494" y="888521"/>
            <a:ext cx="7090914" cy="5262113"/>
          </a:xfrm>
          <a:prstGeom prst="rect">
            <a:avLst/>
          </a:prstGeom>
        </p:spPr>
      </p:pic>
    </p:spTree>
    <p:extLst>
      <p:ext uri="{BB962C8B-B14F-4D97-AF65-F5344CB8AC3E}">
        <p14:creationId xmlns:p14="http://schemas.microsoft.com/office/powerpoint/2010/main" val="33002696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251494" y="698740"/>
            <a:ext cx="6815323" cy="5265343"/>
          </a:xfrm>
          <a:prstGeom prst="rect">
            <a:avLst/>
          </a:prstGeom>
        </p:spPr>
      </p:pic>
    </p:spTree>
    <p:extLst>
      <p:ext uri="{BB962C8B-B14F-4D97-AF65-F5344CB8AC3E}">
        <p14:creationId xmlns:p14="http://schemas.microsoft.com/office/powerpoint/2010/main" val="5149772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363002" y="1228039"/>
            <a:ext cx="6780817" cy="4440650"/>
          </a:xfrm>
          <a:prstGeom prst="rect">
            <a:avLst/>
          </a:prstGeom>
        </p:spPr>
      </p:pic>
    </p:spTree>
    <p:extLst>
      <p:ext uri="{BB962C8B-B14F-4D97-AF65-F5344CB8AC3E}">
        <p14:creationId xmlns:p14="http://schemas.microsoft.com/office/powerpoint/2010/main" val="42124936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14938" y="890846"/>
            <a:ext cx="10292615" cy="2708434"/>
          </a:xfrm>
          <a:prstGeom prst="rect">
            <a:avLst/>
          </a:prstGeom>
        </p:spPr>
        <p:txBody>
          <a:bodyPr wrap="square">
            <a:spAutoFit/>
          </a:bodyPr>
          <a:lstStyle/>
          <a:p>
            <a:pPr>
              <a:lnSpc>
                <a:spcPts val="1800"/>
              </a:lnSpc>
              <a:spcBef>
                <a:spcPts val="1200"/>
              </a:spcBef>
              <a:spcAft>
                <a:spcPts val="1200"/>
              </a:spcAft>
            </a:pPr>
            <a:r>
              <a:rPr lang="ru-RU" sz="2800" b="1" dirty="0" smtClean="0">
                <a:solidFill>
                  <a:srgbClr val="C00000"/>
                </a:solidFill>
                <a:latin typeface="Tahoma" panose="020B0604030504040204" pitchFamily="34" charset="0"/>
                <a:ea typeface="Times New Roman" panose="02020603050405020304" pitchFamily="18" charset="0"/>
                <a:cs typeface="Times New Roman" panose="02020603050405020304" pitchFamily="18" charset="0"/>
              </a:rPr>
              <a:t>               Игра </a:t>
            </a:r>
            <a:r>
              <a:rPr lang="ru-RU" sz="2800" b="1" dirty="0">
                <a:solidFill>
                  <a:srgbClr val="C00000"/>
                </a:solidFill>
                <a:latin typeface="Tahoma" panose="020B0604030504040204" pitchFamily="34" charset="0"/>
                <a:ea typeface="Times New Roman" panose="02020603050405020304" pitchFamily="18" charset="0"/>
                <a:cs typeface="Times New Roman" panose="02020603050405020304" pitchFamily="18" charset="0"/>
              </a:rPr>
              <a:t>«Песочница» на </a:t>
            </a:r>
            <a:r>
              <a:rPr lang="ru-RU" sz="2800" b="1" dirty="0" smtClean="0">
                <a:solidFill>
                  <a:srgbClr val="C00000"/>
                </a:solidFill>
                <a:latin typeface="Tahoma" panose="020B0604030504040204" pitchFamily="34" charset="0"/>
                <a:ea typeface="Times New Roman" panose="02020603050405020304" pitchFamily="18" charset="0"/>
                <a:cs typeface="Times New Roman" panose="02020603050405020304" pitchFamily="18" charset="0"/>
              </a:rPr>
              <a:t>кухне</a:t>
            </a:r>
          </a:p>
          <a:p>
            <a:pPr>
              <a:lnSpc>
                <a:spcPts val="1800"/>
              </a:lnSpc>
              <a:spcBef>
                <a:spcPts val="1200"/>
              </a:spcBef>
              <a:spcAft>
                <a:spcPts val="1200"/>
              </a:spcAft>
            </a:pPr>
            <a:r>
              <a:rPr lang="ru-RU" sz="2800" b="1" dirty="0">
                <a:solidFill>
                  <a:srgbClr val="C00000"/>
                </a:solidFill>
                <a:latin typeface="Tahoma" panose="020B0604030504040204" pitchFamily="34" charset="0"/>
                <a:ea typeface="Times New Roman" panose="02020603050405020304" pitchFamily="18" charset="0"/>
                <a:cs typeface="Times New Roman" panose="02020603050405020304" pitchFamily="18" charset="0"/>
              </a:rPr>
              <a:t> </a:t>
            </a:r>
            <a:r>
              <a:rPr lang="ru-RU" sz="2800" dirty="0">
                <a:solidFill>
                  <a:srgbClr val="383838"/>
                </a:solidFill>
                <a:ea typeface="Times New Roman" panose="02020603050405020304" pitchFamily="18" charset="0"/>
                <a:cs typeface="Times New Roman" panose="02020603050405020304" pitchFamily="18" charset="0"/>
              </a:rPr>
              <a:t>Возьмите поднос или плоское блюдо с ярким рисунком. Тонким равномерным слоем рассыпьте по подносу любую мелкую крупу. Проведите пальчиком ребенка по крупе. Получится яркая контрастная линия. Позвольте малышу самому нарисовать несколько линий. Затем попробуйте вместе нарисовать какие-нибудь предметы (забор, дождик, волны), буквы. Такое рисование способствует развитию не только мелкой моторики рук, но и массажирует пальчики Вашего малыша. И плюс ко всему развитие фантазии и воображения.</a:t>
            </a:r>
            <a:endParaRPr lang="ru-RU" sz="28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89328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detsad7.ru/assets/images/2%20Gruppa/ri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086" y="722130"/>
            <a:ext cx="4456348" cy="334935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tranamasterov.ru/img3/i2013/01/25/pesochnitsa_dlya_dom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8766" y="1962122"/>
            <a:ext cx="6138478" cy="4084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6925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66812" y="696817"/>
            <a:ext cx="6096000" cy="3970318"/>
          </a:xfrm>
          <a:prstGeom prst="rect">
            <a:avLst/>
          </a:prstGeom>
        </p:spPr>
        <p:txBody>
          <a:bodyPr>
            <a:spAutoFit/>
          </a:bodyPr>
          <a:lstStyle/>
          <a:p>
            <a:r>
              <a:rPr lang="ru-RU" b="1" dirty="0">
                <a:solidFill>
                  <a:srgbClr val="C00000"/>
                </a:solidFill>
                <a:latin typeface="Tahoma" panose="020B0604030504040204" pitchFamily="34" charset="0"/>
              </a:rPr>
              <a:t> Игра «Мозаика из пробок</a:t>
            </a:r>
            <a:r>
              <a:rPr lang="ru-RU" b="1" dirty="0" smtClean="0">
                <a:solidFill>
                  <a:srgbClr val="C00000"/>
                </a:solidFill>
                <a:latin typeface="Tahoma" panose="020B0604030504040204" pitchFamily="34" charset="0"/>
              </a:rPr>
              <a:t>»</a:t>
            </a:r>
            <a:endParaRPr lang="ru-RU" dirty="0" smtClean="0">
              <a:solidFill>
                <a:srgbClr val="C00000"/>
              </a:solidFill>
              <a:latin typeface="Tahoma" panose="020B0604030504040204" pitchFamily="34" charset="0"/>
            </a:endParaRPr>
          </a:p>
          <a:p>
            <a:r>
              <a:rPr lang="ru-RU" dirty="0" smtClean="0">
                <a:solidFill>
                  <a:srgbClr val="383838"/>
                </a:solidFill>
                <a:latin typeface="Tahoma" panose="020B0604030504040204" pitchFamily="34" charset="0"/>
              </a:rPr>
              <a:t>Подберите </a:t>
            </a:r>
            <a:r>
              <a:rPr lang="ru-RU" dirty="0">
                <a:solidFill>
                  <a:srgbClr val="383838"/>
                </a:solidFill>
                <a:latin typeface="Tahoma" panose="020B0604030504040204" pitchFamily="34" charset="0"/>
              </a:rPr>
              <a:t>пуговицы разного цвета и размера, а еще, можно использовать разноцветные пробки от пластиковых бутылок. Сначала выложите рисунок сами, затем попросите малыша сделать то же самостоятельно. После того, как ребенок научится выполнять задание без вашей помощи, предложите ему придумывать свои варианты рисунков. Из пуговичной мозаики можно выложить неваляшку, бабочку, снеговика, мячики, бусы и т.д.</a:t>
            </a:r>
          </a:p>
          <a:p>
            <a:r>
              <a:rPr lang="ru-RU" dirty="0">
                <a:solidFill>
                  <a:srgbClr val="383838"/>
                </a:solidFill>
                <a:latin typeface="Tahoma" panose="020B0604030504040204" pitchFamily="34" charset="0"/>
              </a:rPr>
              <a:t>В таких играх мы закрепляем формирование сенсорного эталона – цвет, а если использовать пуговицы, то и сенсорного эталона – форма (круг, квадрат, треугольник, овал)</a:t>
            </a:r>
            <a:endParaRPr lang="ru-RU" b="0" i="0" dirty="0">
              <a:solidFill>
                <a:srgbClr val="383838"/>
              </a:solidFill>
              <a:effectLst/>
              <a:latin typeface="Tahoma" panose="020B0604030504040204" pitchFamily="34" charset="0"/>
            </a:endParaRPr>
          </a:p>
        </p:txBody>
      </p:sp>
      <p:pic>
        <p:nvPicPr>
          <p:cNvPr id="1026" name="Picture 2" descr="Мамы во власти процесса...полны идей и интерес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0636" y="1965308"/>
            <a:ext cx="4286250" cy="3219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1697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81</TotalTime>
  <Words>134</Words>
  <Application>Microsoft Office PowerPoint</Application>
  <PresentationFormat>Широкоэкранный</PresentationFormat>
  <Paragraphs>24</Paragraphs>
  <Slides>11</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11</vt:i4>
      </vt:variant>
    </vt:vector>
  </HeadingPairs>
  <TitlesOfParts>
    <vt:vector size="18" baseType="lpstr">
      <vt:lpstr>Arial</vt:lpstr>
      <vt:lpstr>Calibri</vt:lpstr>
      <vt:lpstr>Garamond</vt:lpstr>
      <vt:lpstr>Tahoma</vt:lpstr>
      <vt:lpstr>Times New Roman</vt:lpstr>
      <vt:lpstr>Trebuchet MS</vt:lpstr>
      <vt:lpstr>Натуральные материалы</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Игровые упражнения и приёмы для сенсорного развития младших дошкольников </dc:title>
  <dc:creator>Expendable</dc:creator>
  <cp:lastModifiedBy>Expendable</cp:lastModifiedBy>
  <cp:revision>11</cp:revision>
  <dcterms:created xsi:type="dcterms:W3CDTF">2014-12-13T14:23:32Z</dcterms:created>
  <dcterms:modified xsi:type="dcterms:W3CDTF">2014-12-17T12:53:04Z</dcterms:modified>
</cp:coreProperties>
</file>