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0A10-7820-4DF7-B54C-DF6698F8894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000108"/>
            <a:ext cx="7858180" cy="535785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  <a:latin typeface="+mj-lt"/>
              </a:rPr>
              <a:t>«Большой и маленький»</a:t>
            </a:r>
          </a:p>
          <a:p>
            <a:r>
              <a:rPr lang="ru-RU" sz="1800" b="1" dirty="0" smtClean="0">
                <a:solidFill>
                  <a:srgbClr val="00B050"/>
                </a:solidFill>
                <a:latin typeface="+mj-lt"/>
              </a:rPr>
              <a:t>Совместная деятельность с детьми по формированию </a:t>
            </a:r>
          </a:p>
          <a:p>
            <a:r>
              <a:rPr lang="ru-RU" sz="1800" b="1" dirty="0">
                <a:solidFill>
                  <a:srgbClr val="00B050"/>
                </a:solidFill>
                <a:latin typeface="+mj-lt"/>
              </a:rPr>
              <a:t>э</a:t>
            </a:r>
            <a:r>
              <a:rPr lang="ru-RU" sz="1800" b="1" dirty="0" smtClean="0">
                <a:solidFill>
                  <a:srgbClr val="00B050"/>
                </a:solidFill>
                <a:latin typeface="+mj-lt"/>
              </a:rPr>
              <a:t>лементарных математических знаний.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( с </a:t>
            </a:r>
            <a:r>
              <a:rPr lang="ru-RU" sz="1200" b="1" i="1" dirty="0" smtClean="0">
                <a:solidFill>
                  <a:schemeClr val="tx1"/>
                </a:solidFill>
                <a:latin typeface="+mj-lt"/>
              </a:rPr>
              <a:t>использованием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 игровой технологии)</a:t>
            </a:r>
          </a:p>
          <a:p>
            <a:endParaRPr lang="ru-RU" sz="1200" b="1" dirty="0">
              <a:solidFill>
                <a:schemeClr val="tx1"/>
              </a:solidFill>
              <a:latin typeface="+mj-lt"/>
            </a:endParaRPr>
          </a:p>
          <a:p>
            <a:endParaRPr lang="ru-RU" sz="1200" b="1" dirty="0" smtClean="0">
              <a:solidFill>
                <a:schemeClr val="tx1"/>
              </a:solidFill>
              <a:latin typeface="+mj-lt"/>
            </a:endParaRPr>
          </a:p>
          <a:p>
            <a:endParaRPr lang="ru-RU" sz="1200" b="1" dirty="0">
              <a:solidFill>
                <a:schemeClr val="tx1"/>
              </a:solidFill>
              <a:latin typeface="+mj-lt"/>
            </a:endParaRPr>
          </a:p>
          <a:p>
            <a:endParaRPr lang="ru-RU" sz="12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Презентацию выполнила: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Маслова Юлия Александровна</a:t>
            </a:r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Воспитатель высшей квалификационной категории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ГБДОУ №17 Кировского района</a:t>
            </a:r>
          </a:p>
          <a:p>
            <a:endParaRPr lang="ru-RU" sz="1200" b="1" dirty="0">
              <a:solidFill>
                <a:schemeClr val="tx1"/>
              </a:solidFill>
              <a:latin typeface="+mj-lt"/>
            </a:endParaRPr>
          </a:p>
          <a:p>
            <a:endParaRPr lang="ru-RU" sz="1200" b="1" dirty="0" smtClean="0">
              <a:solidFill>
                <a:schemeClr val="tx1"/>
              </a:solidFill>
              <a:latin typeface="+mj-lt"/>
            </a:endParaRPr>
          </a:p>
          <a:p>
            <a:endParaRPr lang="ru-RU" sz="1200" b="1" dirty="0">
              <a:solidFill>
                <a:schemeClr val="tx1"/>
              </a:solidFill>
              <a:latin typeface="+mj-lt"/>
            </a:endParaRPr>
          </a:p>
          <a:p>
            <a:endParaRPr lang="ru-RU" sz="1200" b="1" dirty="0" smtClean="0">
              <a:solidFill>
                <a:schemeClr val="tx1"/>
              </a:solidFill>
              <a:latin typeface="+mj-lt"/>
            </a:endParaRPr>
          </a:p>
          <a:p>
            <a:endParaRPr lang="ru-RU" sz="1200" b="1" dirty="0">
              <a:solidFill>
                <a:schemeClr val="tx1"/>
              </a:solidFill>
              <a:latin typeface="+mj-lt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Санкт Петербург 2013 год</a:t>
            </a:r>
            <a:endParaRPr lang="ru-RU" sz="1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 descr="549504_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4143380"/>
            <a:ext cx="3048008" cy="22860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71438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Государственное бюджетное дошкольное образовательное учреждение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+mj-lt"/>
              </a:rPr>
            </a:b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детский сад №17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smtClean="0">
                <a:solidFill>
                  <a:schemeClr val="tx1"/>
                </a:solidFill>
                <a:latin typeface="+mj-lt"/>
              </a:rPr>
              <a:t>комбинированного вида Кировский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район</a:t>
            </a:r>
            <a:br>
              <a:rPr lang="ru-RU" sz="1400" dirty="0" smtClean="0">
                <a:solidFill>
                  <a:schemeClr val="tx1"/>
                </a:solidFill>
                <a:latin typeface="+mj-lt"/>
              </a:rPr>
            </a:br>
            <a:r>
              <a:rPr lang="ru-RU" sz="1400" dirty="0">
                <a:solidFill>
                  <a:schemeClr val="tx1"/>
                </a:solidFill>
                <a:latin typeface="+mj-lt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анкт Петербург 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 descr="549504_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5143512"/>
            <a:ext cx="1523983" cy="1142988"/>
          </a:xfrm>
          <a:prstGeom prst="rect">
            <a:avLst/>
          </a:prstGeom>
        </p:spPr>
      </p:pic>
      <p:pic>
        <p:nvPicPr>
          <p:cNvPr id="7" name="Рисунок 6" descr="0009-013-Prishjol-k-teremochku-Mishk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3429000"/>
            <a:ext cx="2167202" cy="28749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7" y="714356"/>
            <a:ext cx="7572428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Тема: </a:t>
            </a:r>
            <a:r>
              <a:rPr lang="ru-RU" dirty="0"/>
              <a:t>БОЛЬШОЙ И </a:t>
            </a:r>
            <a:r>
              <a:rPr lang="ru-RU" dirty="0" smtClean="0"/>
              <a:t>МАЛЕНЬКИЙ</a:t>
            </a:r>
          </a:p>
          <a:p>
            <a:r>
              <a:rPr lang="ru-RU" dirty="0" smtClean="0"/>
              <a:t> </a:t>
            </a:r>
            <a:r>
              <a:rPr lang="ru-RU" b="1" dirty="0"/>
              <a:t>Цель:</a:t>
            </a:r>
            <a:endParaRPr lang="ru-RU" dirty="0"/>
          </a:p>
          <a:p>
            <a:pPr lvl="0"/>
            <a:r>
              <a:rPr lang="ru-RU" dirty="0"/>
              <a:t>закрепить умение различать и называть размеры предметов — большой, поменьше, маленький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/>
              <a:t>закрепить умение различать и называть цвета, сравнивать пред­меты по цвету и размеру;</a:t>
            </a:r>
          </a:p>
          <a:p>
            <a:pPr lvl="0"/>
            <a:r>
              <a:rPr lang="ru-RU" dirty="0"/>
              <a:t>тренировать мыслительные операции сравнение и аналогию, раз­вивать память, речь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воображение.</a:t>
            </a:r>
          </a:p>
          <a:p>
            <a:r>
              <a:rPr lang="ru-RU" b="1" dirty="0"/>
              <a:t>Материалы к занятию:</a:t>
            </a:r>
            <a:endParaRPr lang="ru-RU" dirty="0"/>
          </a:p>
          <a:p>
            <a:r>
              <a:rPr lang="ru-RU" i="1" dirty="0"/>
              <a:t>Демонстрационный: </a:t>
            </a:r>
            <a:r>
              <a:rPr lang="ru-RU" dirty="0"/>
              <a:t>изображения </a:t>
            </a:r>
            <a:r>
              <a:rPr lang="ru-RU" dirty="0" smtClean="0"/>
              <a:t>Медведя, ёжика, тигрёнка, зайчика, паровозика. </a:t>
            </a:r>
          </a:p>
          <a:p>
            <a:r>
              <a:rPr lang="ru-RU" i="1" dirty="0" smtClean="0"/>
              <a:t>Раздаточный</a:t>
            </a:r>
            <a:r>
              <a:rPr lang="ru-RU" i="1" dirty="0"/>
              <a:t>: </a:t>
            </a:r>
            <a:endParaRPr lang="ru-RU" i="1" dirty="0" smtClean="0"/>
          </a:p>
          <a:p>
            <a:r>
              <a:rPr lang="ru-RU" dirty="0" smtClean="0"/>
              <a:t>три </a:t>
            </a:r>
            <a:r>
              <a:rPr lang="ru-RU" dirty="0"/>
              <a:t>квадрата разной величины и разного цвета, три кубика разной величины и разного цвета.</a:t>
            </a:r>
          </a:p>
          <a:p>
            <a:endParaRPr lang="ru-RU" dirty="0"/>
          </a:p>
        </p:txBody>
      </p:sp>
      <p:pic>
        <p:nvPicPr>
          <p:cNvPr id="5" name="Рисунок 4" descr="0_7cc2e_b853b3a3_XL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4500570"/>
            <a:ext cx="1530185" cy="2143116"/>
          </a:xfrm>
          <a:prstGeom prst="rect">
            <a:avLst/>
          </a:prstGeom>
        </p:spPr>
      </p:pic>
      <p:pic>
        <p:nvPicPr>
          <p:cNvPr id="7" name="Рисунок 6" descr="0009-013-Prishjol-k-teremochku-Mishk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857760"/>
            <a:ext cx="1428728" cy="1895326"/>
          </a:xfrm>
          <a:prstGeom prst="rect">
            <a:avLst/>
          </a:prstGeom>
        </p:spPr>
      </p:pic>
      <p:sp>
        <p:nvSpPr>
          <p:cNvPr id="8" name="Куб 7"/>
          <p:cNvSpPr/>
          <p:nvPr/>
        </p:nvSpPr>
        <p:spPr>
          <a:xfrm>
            <a:off x="1857356" y="5929330"/>
            <a:ext cx="642942" cy="642942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5214942" y="5500702"/>
            <a:ext cx="1143008" cy="1143008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3286116" y="5786454"/>
            <a:ext cx="857256" cy="785818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9-013-Prishjol-k-teremochku-Mishk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00174"/>
            <a:ext cx="2477016" cy="3285966"/>
          </a:xfrm>
          <a:prstGeom prst="rect">
            <a:avLst/>
          </a:prstGeom>
        </p:spPr>
      </p:pic>
      <p:pic>
        <p:nvPicPr>
          <p:cNvPr id="6" name="Рисунок 5" descr="1293358786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571876"/>
            <a:ext cx="3143272" cy="2959574"/>
          </a:xfrm>
          <a:prstGeom prst="rect">
            <a:avLst/>
          </a:prstGeom>
        </p:spPr>
      </p:pic>
      <p:pic>
        <p:nvPicPr>
          <p:cNvPr id="7" name="Рисунок 6" descr="1293358786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357694"/>
            <a:ext cx="2149699" cy="2024067"/>
          </a:xfrm>
          <a:prstGeom prst="rect">
            <a:avLst/>
          </a:prstGeom>
        </p:spPr>
      </p:pic>
      <p:pic>
        <p:nvPicPr>
          <p:cNvPr id="8" name="Рисунок 7" descr="0_962cc_ccfa666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142984"/>
            <a:ext cx="1428740" cy="1428740"/>
          </a:xfrm>
          <a:prstGeom prst="rect">
            <a:avLst/>
          </a:prstGeom>
        </p:spPr>
      </p:pic>
      <p:pic>
        <p:nvPicPr>
          <p:cNvPr id="9" name="Рисунок 8" descr="0_962cc_ccfa666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142984"/>
            <a:ext cx="1428740" cy="1428740"/>
          </a:xfrm>
          <a:prstGeom prst="rect">
            <a:avLst/>
          </a:prstGeom>
        </p:spPr>
      </p:pic>
      <p:pic>
        <p:nvPicPr>
          <p:cNvPr id="10" name="Рисунок 9" descr="0_962cc_ccfa666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428868"/>
            <a:ext cx="1428740" cy="1428740"/>
          </a:xfrm>
          <a:prstGeom prst="rect">
            <a:avLst/>
          </a:prstGeom>
        </p:spPr>
      </p:pic>
      <p:pic>
        <p:nvPicPr>
          <p:cNvPr id="11" name="Рисунок 10" descr="0_962cc_ccfa666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714620"/>
            <a:ext cx="714380" cy="714380"/>
          </a:xfrm>
          <a:prstGeom prst="rect">
            <a:avLst/>
          </a:prstGeom>
        </p:spPr>
      </p:pic>
      <p:pic>
        <p:nvPicPr>
          <p:cNvPr id="12" name="Рисунок 11" descr="0_962cc_ccfa666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071546"/>
            <a:ext cx="714380" cy="714380"/>
          </a:xfrm>
          <a:prstGeom prst="rect">
            <a:avLst/>
          </a:prstGeom>
        </p:spPr>
      </p:pic>
      <p:pic>
        <p:nvPicPr>
          <p:cNvPr id="13" name="Рисунок 12" descr="0_962cc_ccfa666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786058"/>
            <a:ext cx="714380" cy="714380"/>
          </a:xfrm>
          <a:prstGeom prst="rect">
            <a:avLst/>
          </a:prstGeom>
        </p:spPr>
      </p:pic>
      <p:pic>
        <p:nvPicPr>
          <p:cNvPr id="14" name="Рисунок 13" descr="0_962cc_ccfa666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643182"/>
            <a:ext cx="714380" cy="7143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4348" y="42860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Помоги Топтыгину собрать в большую корзину – большие грибы, </a:t>
            </a:r>
          </a:p>
          <a:p>
            <a:r>
              <a:rPr lang="ru-RU" dirty="0" smtClean="0"/>
              <a:t>а в маленькую корзинку маленькие грибы.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071670" y="1643050"/>
            <a:ext cx="55721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42844" y="3286124"/>
            <a:ext cx="6143668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14612" y="5214950"/>
            <a:ext cx="55721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0_7cc2e_b853b3a3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785926"/>
            <a:ext cx="1480849" cy="2074018"/>
          </a:xfrm>
          <a:prstGeom prst="rect">
            <a:avLst/>
          </a:prstGeom>
        </p:spPr>
      </p:pic>
      <p:pic>
        <p:nvPicPr>
          <p:cNvPr id="14" name="Рисунок 13" descr="0a2259eed9d08d2af98af9f4f87a96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94"/>
            <a:ext cx="1857356" cy="2321696"/>
          </a:xfrm>
          <a:prstGeom prst="rect">
            <a:avLst/>
          </a:prstGeom>
        </p:spPr>
      </p:pic>
      <p:pic>
        <p:nvPicPr>
          <p:cNvPr id="15" name="Рисунок 14" descr="0a22974cf1d9002d343f16b744f53c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876"/>
            <a:ext cx="1966923" cy="2458655"/>
          </a:xfrm>
          <a:prstGeom prst="rect">
            <a:avLst/>
          </a:prstGeom>
        </p:spPr>
      </p:pic>
      <p:sp>
        <p:nvSpPr>
          <p:cNvPr id="16" name="Куб 15"/>
          <p:cNvSpPr/>
          <p:nvPr/>
        </p:nvSpPr>
        <p:spPr>
          <a:xfrm>
            <a:off x="1142976" y="5929330"/>
            <a:ext cx="642942" cy="642942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1928794" y="5357826"/>
            <a:ext cx="1143008" cy="1143008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3929058" y="5715016"/>
            <a:ext cx="857256" cy="785818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285720" y="5500702"/>
            <a:ext cx="857256" cy="785818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8072462" y="5357826"/>
            <a:ext cx="857256" cy="785818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7715272" y="357166"/>
            <a:ext cx="1143008" cy="1143008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5286380" y="5429264"/>
            <a:ext cx="1143008" cy="1143008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уб 22"/>
          <p:cNvSpPr/>
          <p:nvPr/>
        </p:nvSpPr>
        <p:spPr>
          <a:xfrm>
            <a:off x="6929454" y="5929330"/>
            <a:ext cx="642942" cy="642942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3214678" y="5572140"/>
            <a:ext cx="642942" cy="642942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train0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046" b="28972"/>
          <a:stretch>
            <a:fillRect/>
          </a:stretch>
        </p:blipFill>
        <p:spPr>
          <a:xfrm>
            <a:off x="142844" y="2000240"/>
            <a:ext cx="1285884" cy="1384798"/>
          </a:xfrm>
          <a:prstGeom prst="rect">
            <a:avLst/>
          </a:prstGeom>
        </p:spPr>
      </p:pic>
      <p:pic>
        <p:nvPicPr>
          <p:cNvPr id="26" name="Рисунок 25" descr="train0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046" b="28972"/>
          <a:stretch>
            <a:fillRect/>
          </a:stretch>
        </p:blipFill>
        <p:spPr>
          <a:xfrm flipH="1">
            <a:off x="6286512" y="285728"/>
            <a:ext cx="1285884" cy="1384798"/>
          </a:xfrm>
          <a:prstGeom prst="rect">
            <a:avLst/>
          </a:prstGeom>
        </p:spPr>
      </p:pic>
      <p:pic>
        <p:nvPicPr>
          <p:cNvPr id="27" name="Рисунок 26" descr="train0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046" b="28972"/>
          <a:stretch>
            <a:fillRect/>
          </a:stretch>
        </p:blipFill>
        <p:spPr>
          <a:xfrm flipH="1">
            <a:off x="7000892" y="3857628"/>
            <a:ext cx="1285884" cy="1384798"/>
          </a:xfrm>
          <a:prstGeom prst="rect">
            <a:avLst/>
          </a:prstGeom>
        </p:spPr>
      </p:pic>
      <p:sp>
        <p:nvSpPr>
          <p:cNvPr id="28" name="Куб 27"/>
          <p:cNvSpPr/>
          <p:nvPr/>
        </p:nvSpPr>
        <p:spPr>
          <a:xfrm>
            <a:off x="8215338" y="3071810"/>
            <a:ext cx="642942" cy="642942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571604" y="142852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Построй для Тигрёнка поезд из больших кубиков. Для Зайчика из кубиков поменьше.</a:t>
            </a:r>
          </a:p>
          <a:p>
            <a:r>
              <a:rPr lang="ru-RU" dirty="0" smtClean="0"/>
              <a:t>А для Ёжика из маленьких.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60280346d35e36039f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14598" cy="3143248"/>
          </a:xfrm>
          <a:prstGeom prst="rect">
            <a:avLst/>
          </a:prstGeom>
        </p:spPr>
      </p:pic>
      <p:pic>
        <p:nvPicPr>
          <p:cNvPr id="3" name="Рисунок 2" descr="0_79c9d_b2e26500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966" y="3500438"/>
            <a:ext cx="2306876" cy="3051424"/>
          </a:xfrm>
          <a:prstGeom prst="rect">
            <a:avLst/>
          </a:prstGeom>
        </p:spPr>
      </p:pic>
      <p:pic>
        <p:nvPicPr>
          <p:cNvPr id="5" name="Рисунок 4" descr="0a22974cf1d9002d343f16b744f53c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0504"/>
            <a:ext cx="2643206" cy="3304009"/>
          </a:xfrm>
          <a:prstGeom prst="rect">
            <a:avLst/>
          </a:prstGeom>
        </p:spPr>
      </p:pic>
      <p:pic>
        <p:nvPicPr>
          <p:cNvPr id="7" name="Рисунок 6" descr="q712656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428868"/>
            <a:ext cx="642942" cy="727937"/>
          </a:xfrm>
          <a:prstGeom prst="rect">
            <a:avLst/>
          </a:prstGeom>
        </p:spPr>
      </p:pic>
      <p:pic>
        <p:nvPicPr>
          <p:cNvPr id="8" name="Рисунок 7" descr="q712656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000108"/>
            <a:ext cx="1526297" cy="1728069"/>
          </a:xfrm>
          <a:prstGeom prst="rect">
            <a:avLst/>
          </a:prstGeom>
        </p:spPr>
      </p:pic>
      <p:pic>
        <p:nvPicPr>
          <p:cNvPr id="9" name="Рисунок 8" descr="q712656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2285992"/>
            <a:ext cx="1062046" cy="1202446"/>
          </a:xfrm>
          <a:prstGeom prst="rect">
            <a:avLst/>
          </a:prstGeom>
        </p:spPr>
      </p:pic>
      <p:pic>
        <p:nvPicPr>
          <p:cNvPr id="10" name="Рисунок 9" descr="q712656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5072074"/>
            <a:ext cx="1062046" cy="1202446"/>
          </a:xfrm>
          <a:prstGeom prst="rect">
            <a:avLst/>
          </a:prstGeom>
        </p:spPr>
      </p:pic>
      <p:pic>
        <p:nvPicPr>
          <p:cNvPr id="11" name="Рисунок 10" descr="q712656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1214422"/>
            <a:ext cx="1062046" cy="1202446"/>
          </a:xfrm>
          <a:prstGeom prst="rect">
            <a:avLst/>
          </a:prstGeom>
        </p:spPr>
      </p:pic>
      <p:pic>
        <p:nvPicPr>
          <p:cNvPr id="12" name="Рисунок 11" descr="q712656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3429000"/>
            <a:ext cx="642942" cy="727937"/>
          </a:xfrm>
          <a:prstGeom prst="rect">
            <a:avLst/>
          </a:prstGeom>
        </p:spPr>
      </p:pic>
      <p:pic>
        <p:nvPicPr>
          <p:cNvPr id="13" name="Рисунок 12" descr="q712656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4643446"/>
            <a:ext cx="642942" cy="727937"/>
          </a:xfrm>
          <a:prstGeom prst="rect">
            <a:avLst/>
          </a:prstGeom>
        </p:spPr>
      </p:pic>
      <p:pic>
        <p:nvPicPr>
          <p:cNvPr id="16" name="Рисунок 15" descr="q712656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1571612"/>
            <a:ext cx="642942" cy="727937"/>
          </a:xfrm>
          <a:prstGeom prst="rect">
            <a:avLst/>
          </a:prstGeom>
        </p:spPr>
      </p:pic>
      <p:pic>
        <p:nvPicPr>
          <p:cNvPr id="17" name="Рисунок 16" descr="q712656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2928934"/>
            <a:ext cx="1526297" cy="1728069"/>
          </a:xfrm>
          <a:prstGeom prst="rect">
            <a:avLst/>
          </a:prstGeom>
        </p:spPr>
      </p:pic>
      <p:pic>
        <p:nvPicPr>
          <p:cNvPr id="18" name="Рисунок 17" descr="q712656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7703" y="1857364"/>
            <a:ext cx="1526297" cy="1728069"/>
          </a:xfrm>
          <a:prstGeom prst="rect">
            <a:avLst/>
          </a:prstGeom>
        </p:spPr>
      </p:pic>
      <p:pic>
        <p:nvPicPr>
          <p:cNvPr id="19" name="Рисунок 18" descr="q712656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5000636"/>
            <a:ext cx="1526297" cy="17280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86050" y="428604"/>
            <a:ext cx="5802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Раздай яблоки Ежик любит маленькие, Гномик большие,</a:t>
            </a:r>
          </a:p>
          <a:p>
            <a:r>
              <a:rPr lang="ru-RU" dirty="0" smtClean="0"/>
              <a:t> а Кот в сапогах средние.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03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184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Государственное бюджетное дошкольное образовательное учреждение  детский сад №17  комбинированного вида Кировский район Санкт Петербург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Domovoi</dc:creator>
  <cp:lastModifiedBy>Домовой</cp:lastModifiedBy>
  <cp:revision>25</cp:revision>
  <dcterms:created xsi:type="dcterms:W3CDTF">2013-10-13T13:10:41Z</dcterms:created>
  <dcterms:modified xsi:type="dcterms:W3CDTF">2014-03-12T08:08:10Z</dcterms:modified>
</cp:coreProperties>
</file>