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1BF7"/>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CCFCE1-8DC1-49EC-9EFB-4B892B8863E7}" type="datetimeFigureOut">
              <a:rPr lang="ru-RU" smtClean="0"/>
              <a:pPr/>
              <a:t>16.03.2014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5E16BD-D224-453A-B8A6-7852B879C2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CFCE1-8DC1-49EC-9EFB-4B892B8863E7}" type="datetimeFigureOut">
              <a:rPr lang="ru-RU" smtClean="0"/>
              <a:pPr/>
              <a:t>16.03.2014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E16BD-D224-453A-B8A6-7852B879C2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fon-dlya-prezentacii.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052736"/>
            <a:ext cx="7772400" cy="2304255"/>
          </a:xfrm>
        </p:spPr>
        <p:txBody>
          <a:bodyPr/>
          <a:lstStyle/>
          <a:p>
            <a:r>
              <a:rPr lang="ru-RU" b="1" dirty="0" smtClean="0">
                <a:solidFill>
                  <a:srgbClr val="008000"/>
                </a:solidFill>
                <a:cs typeface="Urdu Typesetting" pitchFamily="66" charset="-78"/>
              </a:rPr>
              <a:t>Консультация  для родителей</a:t>
            </a:r>
            <a:endParaRPr lang="ru-RU" b="1" dirty="0">
              <a:solidFill>
                <a:srgbClr val="008000"/>
              </a:solidFill>
              <a:cs typeface="Urdu Typesetting" pitchFamily="66" charset="-78"/>
            </a:endParaRPr>
          </a:p>
        </p:txBody>
      </p:sp>
      <p:sp>
        <p:nvSpPr>
          <p:cNvPr id="3" name="Подзаголовок 2"/>
          <p:cNvSpPr>
            <a:spLocks noGrp="1"/>
          </p:cNvSpPr>
          <p:nvPr>
            <p:ph type="subTitle" idx="1"/>
          </p:nvPr>
        </p:nvSpPr>
        <p:spPr>
          <a:xfrm>
            <a:off x="1371600" y="3356992"/>
            <a:ext cx="6400800" cy="2376264"/>
          </a:xfrm>
        </p:spPr>
        <p:txBody>
          <a:bodyPr/>
          <a:lstStyle/>
          <a:p>
            <a:r>
              <a:rPr lang="ru-RU" dirty="0" smtClean="0">
                <a:solidFill>
                  <a:srgbClr val="2B1BF7"/>
                </a:solidFill>
                <a:latin typeface="Arial Narrow" pitchFamily="34" charset="0"/>
              </a:rPr>
              <a:t>Математика для </a:t>
            </a:r>
            <a:r>
              <a:rPr lang="ru-RU" dirty="0" smtClean="0">
                <a:solidFill>
                  <a:srgbClr val="2B1BF7"/>
                </a:solidFill>
                <a:latin typeface="Arial Narrow" pitchFamily="34" charset="0"/>
              </a:rPr>
              <a:t>детей </a:t>
            </a:r>
            <a:r>
              <a:rPr lang="ru-RU" dirty="0" smtClean="0">
                <a:solidFill>
                  <a:srgbClr val="2B1BF7"/>
                </a:solidFill>
                <a:latin typeface="Arial Narrow" pitchFamily="34" charset="0"/>
              </a:rPr>
              <a:t>3-4лет</a:t>
            </a:r>
            <a:endParaRPr lang="ru-RU" dirty="0">
              <a:solidFill>
                <a:srgbClr val="2B1BF7"/>
              </a:solidFill>
              <a:latin typeface="Arial Narrow" pitchFamily="34" charset="0"/>
            </a:endParaRPr>
          </a:p>
        </p:txBody>
      </p:sp>
      <p:pic>
        <p:nvPicPr>
          <p:cNvPr id="5" name="Рисунок 4" descr="797714431.gif"/>
          <p:cNvPicPr>
            <a:picLocks noChangeAspect="1"/>
          </p:cNvPicPr>
          <p:nvPr/>
        </p:nvPicPr>
        <p:blipFill>
          <a:blip r:embed="rId3" cstate="print"/>
          <a:stretch>
            <a:fillRect/>
          </a:stretch>
        </p:blipFill>
        <p:spPr>
          <a:xfrm>
            <a:off x="6012160" y="764704"/>
            <a:ext cx="2381250" cy="571500"/>
          </a:xfrm>
          <a:prstGeom prst="rect">
            <a:avLst/>
          </a:prstGeom>
        </p:spPr>
      </p:pic>
      <p:sp>
        <p:nvSpPr>
          <p:cNvPr id="6" name="Прямоугольник 5"/>
          <p:cNvSpPr/>
          <p:nvPr/>
        </p:nvSpPr>
        <p:spPr>
          <a:xfrm>
            <a:off x="4932040" y="4797152"/>
            <a:ext cx="3672408" cy="1296144"/>
          </a:xfrm>
          <a:prstGeom prst="rect">
            <a:avLst/>
          </a:prstGeom>
        </p:spPr>
        <p:txBody>
          <a:bodyPr wrap="square">
            <a:spAutoFit/>
          </a:bodyPr>
          <a:lstStyle/>
          <a:p>
            <a:pPr lvl="0">
              <a:spcBef>
                <a:spcPct val="20000"/>
              </a:spcBef>
              <a:defRPr/>
            </a:pPr>
            <a:r>
              <a:rPr lang="ru-RU" dirty="0" smtClean="0">
                <a:latin typeface="Arial" pitchFamily="34" charset="0"/>
                <a:cs typeface="Arial" pitchFamily="34" charset="0"/>
              </a:rPr>
              <a:t>Составитель воспитатель</a:t>
            </a:r>
            <a:r>
              <a:rPr lang="en-US" dirty="0" smtClean="0">
                <a:latin typeface="Arial" pitchFamily="34" charset="0"/>
                <a:cs typeface="Arial" pitchFamily="34" charset="0"/>
              </a:rPr>
              <a:t>:</a:t>
            </a:r>
          </a:p>
          <a:p>
            <a:pPr lvl="0">
              <a:spcBef>
                <a:spcPct val="20000"/>
              </a:spcBef>
              <a:defRPr/>
            </a:pPr>
            <a:r>
              <a:rPr lang="ru-RU" dirty="0" err="1" smtClean="0">
                <a:latin typeface="Arial" pitchFamily="34" charset="0"/>
                <a:cs typeface="Arial" pitchFamily="34" charset="0"/>
              </a:rPr>
              <a:t>Гибекова</a:t>
            </a:r>
            <a:r>
              <a:rPr lang="ru-RU" dirty="0" smtClean="0">
                <a:latin typeface="Arial" pitchFamily="34" charset="0"/>
                <a:cs typeface="Arial" pitchFamily="34" charset="0"/>
              </a:rPr>
              <a:t> </a:t>
            </a:r>
            <a:r>
              <a:rPr lang="ru-RU" dirty="0" smtClean="0">
                <a:latin typeface="Arial" pitchFamily="34" charset="0"/>
                <a:cs typeface="Arial" pitchFamily="34" charset="0"/>
              </a:rPr>
              <a:t> </a:t>
            </a:r>
            <a:r>
              <a:rPr lang="ru-RU" dirty="0" err="1" smtClean="0">
                <a:latin typeface="Arial" pitchFamily="34" charset="0"/>
                <a:cs typeface="Arial" pitchFamily="34" charset="0"/>
              </a:rPr>
              <a:t>Земфирв</a:t>
            </a:r>
            <a:r>
              <a:rPr lang="ru-RU" dirty="0" smtClean="0">
                <a:latin typeface="Arial" pitchFamily="34" charset="0"/>
                <a:cs typeface="Arial" pitchFamily="34" charset="0"/>
              </a:rPr>
              <a:t> </a:t>
            </a:r>
            <a:r>
              <a:rPr lang="ru-RU" dirty="0" err="1" smtClean="0">
                <a:latin typeface="Arial" pitchFamily="34" charset="0"/>
                <a:cs typeface="Arial" pitchFamily="34" charset="0"/>
              </a:rPr>
              <a:t>Абдуловна</a:t>
            </a:r>
            <a:r>
              <a:rPr lang="ru-RU" dirty="0" smtClean="0">
                <a:latin typeface="Arial" pitchFamily="34" charset="0"/>
                <a:cs typeface="Arial" pitchFamily="34" charset="0"/>
              </a:rPr>
              <a:t>.</a:t>
            </a:r>
            <a:r>
              <a:rPr lang="ru-RU" dirty="0" smtClean="0">
                <a:latin typeface="Arial" pitchFamily="34" charset="0"/>
                <a:cs typeface="Arial" pitchFamily="34" charset="0"/>
              </a:rPr>
              <a:t> </a:t>
            </a:r>
            <a:r>
              <a:rPr lang="ru-RU" dirty="0" smtClean="0">
                <a:latin typeface="Arial" pitchFamily="34" charset="0"/>
                <a:cs typeface="Arial" pitchFamily="34" charset="0"/>
              </a:rPr>
              <a:t>Красносельского района</a:t>
            </a:r>
            <a:r>
              <a:rPr lang="ru-RU" dirty="0" smtClean="0">
                <a:latin typeface="Arial" pitchFamily="34" charset="0"/>
                <a:cs typeface="Arial" pitchFamily="34" charset="0"/>
              </a:rPr>
              <a:t> детский сад№25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Содержимое 8" descr="104210560.jpg"/>
          <p:cNvPicPr>
            <a:picLocks noGrp="1" noChangeAspect="1"/>
          </p:cNvPicPr>
          <p:nvPr>
            <p:ph idx="1"/>
          </p:nvPr>
        </p:nvPicPr>
        <p:blipFill>
          <a:blip r:embed="rId2" cstate="print"/>
          <a:stretch>
            <a:fillRect/>
          </a:stretch>
        </p:blipFill>
        <p:spPr>
          <a:xfrm>
            <a:off x="0" y="0"/>
            <a:ext cx="9144000" cy="6858000"/>
          </a:xfrm>
        </p:spPr>
      </p:pic>
      <p:sp>
        <p:nvSpPr>
          <p:cNvPr id="5" name="Прямоугольник 4"/>
          <p:cNvSpPr/>
          <p:nvPr/>
        </p:nvSpPr>
        <p:spPr>
          <a:xfrm>
            <a:off x="611560" y="476672"/>
            <a:ext cx="8208912" cy="4801314"/>
          </a:xfrm>
          <a:prstGeom prst="rect">
            <a:avLst/>
          </a:prstGeom>
        </p:spPr>
        <p:txBody>
          <a:bodyPr wrap="square">
            <a:spAutoFit/>
          </a:bodyPr>
          <a:lstStyle/>
          <a:p>
            <a:r>
              <a:rPr lang="ru-RU" dirty="0" smtClean="0">
                <a:latin typeface="Arial Narrow" pitchFamily="34" charset="0"/>
              </a:rPr>
              <a:t>  Работу с малышами по формированию элементарных математических представлений начинают проводить в 3-4 года.      От того,  успешно ли будет организовано первое знакомство с  величиной, формой, пространственными ориентирами, зависит дальнейшее математическое развитие детей.</a:t>
            </a:r>
          </a:p>
          <a:p>
            <a:endParaRPr lang="ru-RU" dirty="0" smtClean="0">
              <a:latin typeface="Arial Narrow" pitchFamily="34" charset="0"/>
            </a:endParaRPr>
          </a:p>
          <a:p>
            <a:r>
              <a:rPr lang="ru-RU" dirty="0" smtClean="0">
                <a:latin typeface="Arial Narrow" pitchFamily="34" charset="0"/>
              </a:rPr>
              <a:t>Маленькие </a:t>
            </a:r>
            <a:r>
              <a:rPr lang="ru-RU" dirty="0" smtClean="0">
                <a:latin typeface="Arial Narrow" pitchFamily="34" charset="0"/>
              </a:rPr>
              <a:t>дети значительно лучше усваивают эмоционально  яркий материал. Запоминание у них характеризуется непроизвольностью. Поэтому основное усилие  должно быть направлено на то, чтобы поддержать интерес к самому процессу познания. Важно привить любовь к математике.</a:t>
            </a:r>
          </a:p>
          <a:p>
            <a:r>
              <a:rPr lang="ru-RU" dirty="0" smtClean="0">
                <a:latin typeface="Arial Narrow" pitchFamily="34" charset="0"/>
              </a:rPr>
              <a:t> </a:t>
            </a:r>
            <a:endParaRPr lang="ru-RU" dirty="0" smtClean="0">
              <a:latin typeface="Arial Narrow" pitchFamily="34" charset="0"/>
            </a:endParaRPr>
          </a:p>
          <a:p>
            <a:r>
              <a:rPr lang="ru-RU" dirty="0" smtClean="0">
                <a:latin typeface="Arial Narrow" pitchFamily="34" charset="0"/>
              </a:rPr>
              <a:t> Брать знания по математике ребенок должен не только из занятий по математике в детском саду, но и из своей повседневной жизни, из наблюдений за явлениями окружающего его мира.</a:t>
            </a:r>
          </a:p>
          <a:p>
            <a:r>
              <a:rPr lang="ru-RU" dirty="0" smtClean="0">
                <a:latin typeface="Arial Narrow" pitchFamily="34" charset="0"/>
              </a:rPr>
              <a:t>И </a:t>
            </a:r>
            <a:r>
              <a:rPr lang="ru-RU" dirty="0" smtClean="0">
                <a:latin typeface="Arial Narrow" pitchFamily="34" charset="0"/>
              </a:rPr>
              <a:t>в этом ему должны помочь  родители. Мамы и папы, если вы заинтересованы в развитии своего ребёнка,  то здесь ваша помощь неоценима. </a:t>
            </a:r>
          </a:p>
          <a:p>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Содержимое 8" descr="104210560.jpg"/>
          <p:cNvPicPr>
            <a:picLocks noChangeAspect="1"/>
          </p:cNvPicPr>
          <p:nvPr/>
        </p:nvPicPr>
        <p:blipFill>
          <a:blip r:embed="rId2" cstate="print"/>
          <a:stretch>
            <a:fillRect/>
          </a:stretch>
        </p:blipFill>
        <p:spPr>
          <a:xfrm>
            <a:off x="0" y="0"/>
            <a:ext cx="9144000" cy="6858000"/>
          </a:xfrm>
          <a:prstGeom prst="rect">
            <a:avLst/>
          </a:prstGeom>
        </p:spPr>
      </p:pic>
      <p:sp>
        <p:nvSpPr>
          <p:cNvPr id="7" name="Прямоугольник 6"/>
          <p:cNvSpPr/>
          <p:nvPr/>
        </p:nvSpPr>
        <p:spPr>
          <a:xfrm>
            <a:off x="611560" y="404665"/>
            <a:ext cx="8208912" cy="5078313"/>
          </a:xfrm>
          <a:prstGeom prst="rect">
            <a:avLst/>
          </a:prstGeom>
        </p:spPr>
        <p:txBody>
          <a:bodyPr wrap="square">
            <a:spAutoFit/>
          </a:bodyPr>
          <a:lstStyle/>
          <a:p>
            <a:r>
              <a:rPr lang="ru-RU" dirty="0" smtClean="0">
                <a:latin typeface="Arial Narrow" pitchFamily="34" charset="0"/>
              </a:rPr>
              <a:t>Знакомство с математикой следует начинать тогда, когда ребёнок  не занят каким-либо интересным делом.  Предложите ему поиграть и не забывайте, что игра - дело добровольное! По дороге в детский сад или домой, на кухне, на прогулке и даже в магазине,  играя,  знакомьте ребёнка  с тем, что нужно учитывать величину и форму предметов, правильно ориентироваться в пространстве. </a:t>
            </a:r>
          </a:p>
          <a:p>
            <a:r>
              <a:rPr lang="ru-RU" dirty="0" smtClean="0">
                <a:latin typeface="Arial Narrow" pitchFamily="34" charset="0"/>
              </a:rPr>
              <a:t>   </a:t>
            </a:r>
            <a:r>
              <a:rPr lang="ru-RU" dirty="0" smtClean="0">
                <a:latin typeface="Arial Narrow" pitchFamily="34" charset="0"/>
              </a:rPr>
              <a:t> </a:t>
            </a:r>
          </a:p>
          <a:p>
            <a:r>
              <a:rPr lang="ru-RU" dirty="0" smtClean="0">
                <a:latin typeface="Arial Narrow" pitchFamily="34" charset="0"/>
              </a:rPr>
              <a:t> </a:t>
            </a:r>
            <a:r>
              <a:rPr lang="ru-RU" dirty="0" smtClean="0">
                <a:latin typeface="Arial Narrow" pitchFamily="34" charset="0"/>
              </a:rPr>
              <a:t>Малышей не учат считать, но, организуя разнообразные действия с предметами, подводят к усвоению счета, создают возможности для формирования понятия о натуральном числе.  </a:t>
            </a:r>
          </a:p>
          <a:p>
            <a:r>
              <a:rPr lang="ru-RU" dirty="0" smtClean="0">
                <a:latin typeface="Arial Narrow" pitchFamily="34" charset="0"/>
              </a:rPr>
              <a:t>  </a:t>
            </a:r>
            <a:endParaRPr lang="ru-RU" dirty="0" smtClean="0">
              <a:latin typeface="Arial Narrow" pitchFamily="34" charset="0"/>
            </a:endParaRPr>
          </a:p>
          <a:p>
            <a:r>
              <a:rPr lang="ru-RU" dirty="0" smtClean="0">
                <a:latin typeface="Arial Narrow" pitchFamily="34" charset="0"/>
              </a:rPr>
              <a:t> Возьмите фрукты: яблоки и бананы. Спросите, чего больше? Что для этого нужно сделать?  Напоминаем, что это можно сделать без счета, путём по парного сопоставления. Понятие взаимно-однозначного соответствия для двух групп состоит в том, что каждому элементу первой группы соответствует только один элемент второй и, наоборот, каждому элементу второй группы соответствует только один элемент первой (чашек столько, сколько блюдец; ножей столько, сколько вилок, и т. п.). </a:t>
            </a:r>
          </a:p>
          <a:p>
            <a:r>
              <a:rPr lang="ru-RU" dirty="0" smtClean="0">
                <a:latin typeface="Arial Narrow" pitchFamily="34" charset="0"/>
              </a:rPr>
              <a:t> </a:t>
            </a:r>
          </a:p>
          <a:p>
            <a:r>
              <a:rPr lang="ru-RU" dirty="0" smtClean="0"/>
              <a:t> </a:t>
            </a:r>
            <a:endParaRPr lang="ru-RU" dirty="0"/>
          </a:p>
        </p:txBody>
      </p:sp>
      <p:pic>
        <p:nvPicPr>
          <p:cNvPr id="4" name="Рисунок 3" descr="100.gif"/>
          <p:cNvPicPr>
            <a:picLocks noChangeAspect="1"/>
          </p:cNvPicPr>
          <p:nvPr/>
        </p:nvPicPr>
        <p:blipFill>
          <a:blip r:embed="rId3" cstate="print"/>
          <a:stretch>
            <a:fillRect/>
          </a:stretch>
        </p:blipFill>
        <p:spPr>
          <a:xfrm>
            <a:off x="7380312" y="4941168"/>
            <a:ext cx="1113656" cy="1224136"/>
          </a:xfrm>
          <a:prstGeom prst="rect">
            <a:avLst/>
          </a:prstGeom>
        </p:spPr>
      </p:pic>
      <p:pic>
        <p:nvPicPr>
          <p:cNvPr id="11" name="Рисунок 10" descr="1071469555.gif"/>
          <p:cNvPicPr>
            <a:picLocks noChangeAspect="1"/>
          </p:cNvPicPr>
          <p:nvPr/>
        </p:nvPicPr>
        <p:blipFill>
          <a:blip r:embed="rId4" cstate="print"/>
          <a:stretch>
            <a:fillRect/>
          </a:stretch>
        </p:blipFill>
        <p:spPr>
          <a:xfrm>
            <a:off x="1115616" y="5301208"/>
            <a:ext cx="1438275" cy="8286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8" descr="104210560.jpg"/>
          <p:cNvPicPr>
            <a:picLocks noChangeAspect="1"/>
          </p:cNvPicPr>
          <p:nvPr/>
        </p:nvPicPr>
        <p:blipFill>
          <a:blip r:embed="rId2" cstate="print"/>
          <a:stretch>
            <a:fillRect/>
          </a:stretch>
        </p:blipFill>
        <p:spPr>
          <a:xfrm>
            <a:off x="0" y="0"/>
            <a:ext cx="9144000" cy="6858000"/>
          </a:xfrm>
          <a:prstGeom prst="rect">
            <a:avLst/>
          </a:prstGeom>
        </p:spPr>
      </p:pic>
      <p:sp>
        <p:nvSpPr>
          <p:cNvPr id="5" name="Прямоугольник 4"/>
          <p:cNvSpPr/>
          <p:nvPr/>
        </p:nvSpPr>
        <p:spPr>
          <a:xfrm>
            <a:off x="611560" y="476672"/>
            <a:ext cx="8208912" cy="5909310"/>
          </a:xfrm>
          <a:prstGeom prst="rect">
            <a:avLst/>
          </a:prstGeom>
        </p:spPr>
        <p:txBody>
          <a:bodyPr wrap="square">
            <a:spAutoFit/>
          </a:bodyPr>
          <a:lstStyle/>
          <a:p>
            <a:r>
              <a:rPr lang="ru-RU" dirty="0" smtClean="0"/>
              <a:t> </a:t>
            </a:r>
            <a:r>
              <a:rPr lang="ru-RU" dirty="0" smtClean="0">
                <a:latin typeface="Arial Narrow" pitchFamily="34" charset="0"/>
              </a:rPr>
              <a:t> Играйте с ребёнком всегда и везде. Варите суп, спросите, какое количество овощей пошло, какой они формы, величины.  Обращайте внимание детей на форму различных предметов в окружающем мире, их количество. Например, тарелки круглые, скатерть квадратная, часы круглые. Спросите, какую фигуру по форме напоминает тот или иной предмет. Выбери предмет похожий по форме на ту или иную фигуру.</a:t>
            </a:r>
          </a:p>
          <a:p>
            <a:r>
              <a:rPr lang="ru-RU" dirty="0" smtClean="0">
                <a:latin typeface="Arial Narrow" pitchFamily="34" charset="0"/>
              </a:rPr>
              <a:t>Играет ваш ребенок  с машинками, спросите какая машинка больше.  Построил из кубиков домики, спросите какой выше, ниже. По дороге в детский сад или домой рассматривайте деревья (выше - ниже, толще – тоньше) </a:t>
            </a:r>
          </a:p>
          <a:p>
            <a:r>
              <a:rPr lang="ru-RU" dirty="0" smtClean="0">
                <a:latin typeface="Arial Narrow" pitchFamily="34" charset="0"/>
              </a:rPr>
              <a:t> </a:t>
            </a:r>
            <a:endParaRPr lang="ru-RU" dirty="0" smtClean="0">
              <a:latin typeface="Arial Narrow" pitchFamily="34" charset="0"/>
            </a:endParaRPr>
          </a:p>
          <a:p>
            <a:r>
              <a:rPr lang="ru-RU" dirty="0" smtClean="0">
                <a:latin typeface="Arial Narrow" pitchFamily="34" charset="0"/>
              </a:rPr>
              <a:t>Способствуйте </a:t>
            </a:r>
            <a:r>
              <a:rPr lang="ru-RU" dirty="0" smtClean="0">
                <a:latin typeface="Arial Narrow" pitchFamily="34" charset="0"/>
              </a:rPr>
              <a:t> обогащению чувственного опыта вашего ребенка. Создавайте условия для сравнения доступных наблюдению объектов по величине. В общении с ребенком показывайте различные параметры величины и относительность признаков. Обогащайте словарь ваших деток.  (длинный, короткий, широкий, узкий, высокий, низкий, толстый, тонкий)  Показывайте образцы грамотной речи. (стул выше, чем стульчик; скамья шире, чем скамеечка; ствол деревца тоньше ствола дерева и т. п.). Важно чтобы эти слова были в лексиконе у детей.</a:t>
            </a:r>
          </a:p>
          <a:p>
            <a:endParaRPr lang="ru-RU" dirty="0" smtClean="0">
              <a:latin typeface="Arial Narrow" pitchFamily="34" charset="0"/>
            </a:endParaRPr>
          </a:p>
          <a:p>
            <a:r>
              <a:rPr lang="ru-RU" dirty="0" smtClean="0">
                <a:latin typeface="Arial Narrow" pitchFamily="34" charset="0"/>
              </a:rPr>
              <a:t>Дети </a:t>
            </a:r>
            <a:r>
              <a:rPr lang="ru-RU" dirty="0" smtClean="0">
                <a:latin typeface="Arial Narrow" pitchFamily="34" charset="0"/>
              </a:rPr>
              <a:t>учатся ориентироваться в пространстве и времени.   Обращайте на это внимание в повседневной жизни.</a:t>
            </a:r>
          </a:p>
          <a:p>
            <a:r>
              <a:rPr lang="ru-RU" dirty="0" smtClean="0">
                <a:latin typeface="Arial Narrow" pitchFamily="34" charset="0"/>
              </a:rPr>
              <a:t>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8" descr="104210560.jpg"/>
          <p:cNvPicPr>
            <a:picLocks noChangeAspect="1"/>
          </p:cNvPicPr>
          <p:nvPr/>
        </p:nvPicPr>
        <p:blipFill>
          <a:blip r:embed="rId2" cstate="print"/>
          <a:stretch>
            <a:fillRect/>
          </a:stretch>
        </p:blipFill>
        <p:spPr>
          <a:xfrm>
            <a:off x="0" y="0"/>
            <a:ext cx="9144000" cy="6858000"/>
          </a:xfrm>
          <a:prstGeom prst="rect">
            <a:avLst/>
          </a:prstGeom>
        </p:spPr>
      </p:pic>
      <p:sp>
        <p:nvSpPr>
          <p:cNvPr id="5" name="Содержимое 4"/>
          <p:cNvSpPr>
            <a:spLocks noGrp="1"/>
          </p:cNvSpPr>
          <p:nvPr>
            <p:ph idx="1"/>
          </p:nvPr>
        </p:nvSpPr>
        <p:spPr>
          <a:xfrm>
            <a:off x="457200" y="332657"/>
            <a:ext cx="8229600" cy="3240360"/>
          </a:xfrm>
        </p:spPr>
        <p:txBody>
          <a:bodyPr>
            <a:normAutofit lnSpcReduction="10000"/>
          </a:bodyPr>
          <a:lstStyle/>
          <a:p>
            <a:pPr>
              <a:spcBef>
                <a:spcPts val="0"/>
              </a:spcBef>
              <a:buNone/>
            </a:pPr>
            <a:r>
              <a:rPr lang="ru-RU" sz="1800" dirty="0" smtClean="0">
                <a:latin typeface="Arial Narrow" pitchFamily="34" charset="0"/>
              </a:rPr>
              <a:t>Играя, обращайте внимание ребёнка на то, что находится слева, справа от него, впереди</a:t>
            </a:r>
          </a:p>
          <a:p>
            <a:pPr>
              <a:spcBef>
                <a:spcPts val="0"/>
              </a:spcBef>
              <a:buNone/>
            </a:pPr>
            <a:r>
              <a:rPr lang="ru-RU" sz="1800" dirty="0" smtClean="0">
                <a:latin typeface="Arial Narrow" pitchFamily="34" charset="0"/>
              </a:rPr>
              <a:t>сзади.</a:t>
            </a:r>
          </a:p>
          <a:p>
            <a:pPr>
              <a:spcBef>
                <a:spcPts val="0"/>
              </a:spcBef>
              <a:buNone/>
            </a:pPr>
            <a:r>
              <a:rPr lang="ru-RU" sz="1800" dirty="0" smtClean="0">
                <a:latin typeface="Arial Narrow" pitchFamily="34" charset="0"/>
              </a:rPr>
              <a:t>Побуждайте ребёнка использовать слова: вчера, сегодня, завтра (что было сегодня, что</a:t>
            </a:r>
          </a:p>
          <a:p>
            <a:pPr>
              <a:spcBef>
                <a:spcPts val="0"/>
              </a:spcBef>
              <a:buNone/>
            </a:pPr>
            <a:r>
              <a:rPr lang="ru-RU" sz="1800" dirty="0" smtClean="0">
                <a:latin typeface="Arial Narrow" pitchFamily="34" charset="0"/>
              </a:rPr>
              <a:t>было вчера и что будет завтра). Спрашивайте, какое сейчас время года.</a:t>
            </a:r>
          </a:p>
          <a:p>
            <a:pPr>
              <a:spcBef>
                <a:spcPts val="0"/>
              </a:spcBef>
              <a:buNone/>
            </a:pPr>
            <a:r>
              <a:rPr lang="ru-RU" sz="1800" dirty="0" smtClean="0">
                <a:latin typeface="Arial Narrow" pitchFamily="34" charset="0"/>
              </a:rPr>
              <a:t> Называйте текущий месяц,  день недели.  Поиграйте в игру «Найди игрушку». </a:t>
            </a:r>
            <a:endParaRPr lang="ru-RU" sz="1800" dirty="0" smtClean="0">
              <a:latin typeface="Arial Narrow" pitchFamily="34" charset="0"/>
            </a:endParaRPr>
          </a:p>
          <a:p>
            <a:pPr>
              <a:spcBef>
                <a:spcPts val="0"/>
              </a:spcBef>
              <a:buNone/>
            </a:pPr>
            <a:r>
              <a:rPr lang="ru-RU" sz="1800" dirty="0" smtClean="0">
                <a:latin typeface="Arial Narrow" pitchFamily="34" charset="0"/>
              </a:rPr>
              <a:t>Спрячьте</a:t>
            </a:r>
            <a:r>
              <a:rPr lang="ru-RU" sz="1800" dirty="0" smtClean="0">
                <a:latin typeface="Arial Narrow" pitchFamily="34" charset="0"/>
              </a:rPr>
              <a:t> </a:t>
            </a:r>
            <a:r>
              <a:rPr lang="ru-RU" sz="1800" dirty="0" smtClean="0">
                <a:latin typeface="Arial Narrow" pitchFamily="34" charset="0"/>
              </a:rPr>
              <a:t>игрушку</a:t>
            </a:r>
            <a:r>
              <a:rPr lang="ru-RU" sz="1800" dirty="0" smtClean="0">
                <a:latin typeface="Arial Narrow" pitchFamily="34" charset="0"/>
              </a:rPr>
              <a:t>,</a:t>
            </a:r>
          </a:p>
          <a:p>
            <a:pPr>
              <a:spcBef>
                <a:spcPts val="0"/>
              </a:spcBef>
              <a:buNone/>
            </a:pPr>
            <a:r>
              <a:rPr lang="ru-RU" sz="1800" dirty="0" smtClean="0">
                <a:latin typeface="Arial Narrow" pitchFamily="34" charset="0"/>
              </a:rPr>
              <a:t>«Раз, два, три - ищи!» - говорит взрослый.  Ребенок ищет, найдя, он говорит, где она</a:t>
            </a:r>
          </a:p>
          <a:p>
            <a:pPr>
              <a:spcBef>
                <a:spcPts val="0"/>
              </a:spcBef>
              <a:buNone/>
            </a:pPr>
            <a:r>
              <a:rPr lang="ru-RU" sz="1800" dirty="0" smtClean="0">
                <a:latin typeface="Arial Narrow" pitchFamily="34" charset="0"/>
              </a:rPr>
              <a:t>находилась, используя слова «на», «за», «между», «в».</a:t>
            </a:r>
          </a:p>
          <a:p>
            <a:pPr>
              <a:spcBef>
                <a:spcPts val="0"/>
              </a:spcBef>
              <a:buNone/>
            </a:pPr>
            <a:r>
              <a:rPr lang="ru-RU" sz="1800" dirty="0" smtClean="0">
                <a:latin typeface="Arial Narrow" pitchFamily="34" charset="0"/>
              </a:rPr>
              <a:t>  </a:t>
            </a:r>
            <a:endParaRPr lang="ru-RU" sz="1800" dirty="0" smtClean="0">
              <a:latin typeface="Arial Narrow" pitchFamily="34" charset="0"/>
            </a:endParaRPr>
          </a:p>
          <a:p>
            <a:pPr>
              <a:spcBef>
                <a:spcPts val="0"/>
              </a:spcBef>
              <a:buNone/>
            </a:pPr>
            <a:r>
              <a:rPr lang="ru-RU" sz="1800" dirty="0" smtClean="0">
                <a:latin typeface="Arial Narrow" pitchFamily="34" charset="0"/>
              </a:rPr>
              <a:t>Так</a:t>
            </a:r>
            <a:r>
              <a:rPr lang="ru-RU" sz="1800" dirty="0" smtClean="0">
                <a:latin typeface="Arial Narrow" pitchFamily="34" charset="0"/>
              </a:rPr>
              <a:t>, играя в непосредственной обстановке, вы можете приобщить ребенка ко многим</a:t>
            </a:r>
          </a:p>
          <a:p>
            <a:pPr>
              <a:spcBef>
                <a:spcPts val="0"/>
              </a:spcBef>
              <a:buNone/>
            </a:pPr>
            <a:r>
              <a:rPr lang="ru-RU" sz="1800" dirty="0" smtClean="0">
                <a:latin typeface="Arial Narrow" pitchFamily="34" charset="0"/>
              </a:rPr>
              <a:t>математическим понятиям, способствовать их лучшему усвоению, поддерживая и</a:t>
            </a:r>
          </a:p>
          <a:p>
            <a:pPr>
              <a:spcBef>
                <a:spcPts val="0"/>
              </a:spcBef>
              <a:buNone/>
            </a:pPr>
            <a:r>
              <a:rPr lang="ru-RU" sz="1800" dirty="0" smtClean="0">
                <a:latin typeface="Arial Narrow" pitchFamily="34" charset="0"/>
              </a:rPr>
              <a:t>развивая интерес к математике.</a:t>
            </a:r>
          </a:p>
          <a:p>
            <a:endParaRPr lang="ru-RU" dirty="0"/>
          </a:p>
        </p:txBody>
      </p:sp>
      <p:pic>
        <p:nvPicPr>
          <p:cNvPr id="4" name="Рисунок 3" descr="954A5602-2807-4C52-B437-544B6705D5AE_calen.gif"/>
          <p:cNvPicPr>
            <a:picLocks noChangeAspect="1"/>
          </p:cNvPicPr>
          <p:nvPr/>
        </p:nvPicPr>
        <p:blipFill>
          <a:blip r:embed="rId3" cstate="print"/>
          <a:stretch>
            <a:fillRect/>
          </a:stretch>
        </p:blipFill>
        <p:spPr>
          <a:xfrm rot="20617648">
            <a:off x="1835696" y="3645024"/>
            <a:ext cx="1512168" cy="22322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Содержимое 8" descr="104210560.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t>Литература:</a:t>
            </a:r>
            <a:endParaRPr lang="ru-RU" dirty="0"/>
          </a:p>
        </p:txBody>
      </p:sp>
      <p:sp>
        <p:nvSpPr>
          <p:cNvPr id="7" name="Содержимое 6"/>
          <p:cNvSpPr>
            <a:spLocks noGrp="1"/>
          </p:cNvSpPr>
          <p:nvPr>
            <p:ph idx="1"/>
          </p:nvPr>
        </p:nvSpPr>
        <p:spPr/>
        <p:txBody>
          <a:bodyPr>
            <a:normAutofit/>
          </a:bodyPr>
          <a:lstStyle/>
          <a:p>
            <a:pPr>
              <a:buNone/>
            </a:pPr>
            <a:r>
              <a:rPr lang="ru-RU" sz="2000" dirty="0" smtClean="0">
                <a:latin typeface="Arial Narrow" pitchFamily="34" charset="0"/>
              </a:rPr>
              <a:t>Методическое пособие к рабочей тетради</a:t>
            </a:r>
            <a:r>
              <a:rPr lang="ru-RU" sz="2000" dirty="0" smtClean="0">
                <a:latin typeface="Arial Narrow" pitchFamily="34" charset="0"/>
              </a:rPr>
              <a:t>.</a:t>
            </a:r>
          </a:p>
          <a:p>
            <a:r>
              <a:rPr lang="ru-RU" sz="2000" dirty="0" smtClean="0">
                <a:latin typeface="Arial Narrow" pitchFamily="34" charset="0"/>
              </a:rPr>
              <a:t>Математика для детей 3 - 4 лет, Колесникова Е.В., Издательство: ТЦ Сфера Год издания: 2005</a:t>
            </a:r>
            <a:endParaRPr lang="ru-RU" sz="2000" dirty="0" smtClean="0">
              <a:latin typeface="Arial Narrow" pitchFamily="34" charset="0"/>
            </a:endParaRPr>
          </a:p>
          <a:p>
            <a:r>
              <a:rPr lang="ru-RU" sz="2000" dirty="0" smtClean="0">
                <a:latin typeface="Arial Narrow" pitchFamily="34" charset="0"/>
              </a:rPr>
              <a:t>Считалочка, </a:t>
            </a:r>
            <a:r>
              <a:rPr lang="ru-RU" sz="2000" dirty="0" err="1" smtClean="0">
                <a:latin typeface="Arial Narrow" pitchFamily="34" charset="0"/>
              </a:rPr>
              <a:t>Генис</a:t>
            </a:r>
            <a:r>
              <a:rPr lang="ru-RU" sz="2000" dirty="0" smtClean="0">
                <a:latin typeface="Arial Narrow" pitchFamily="34" charset="0"/>
              </a:rPr>
              <a:t> А.Л</a:t>
            </a:r>
            <a:r>
              <a:rPr lang="ru-RU" sz="2000" dirty="0" smtClean="0">
                <a:latin typeface="Arial Narrow" pitchFamily="34" charset="0"/>
              </a:rPr>
              <a:t>.</a:t>
            </a:r>
            <a:r>
              <a:rPr lang="ru-RU" sz="2000" dirty="0" smtClean="0">
                <a:latin typeface="Arial Narrow" pitchFamily="34" charset="0"/>
              </a:rPr>
              <a:t> Издательство: ИНПРО-РЕС </a:t>
            </a:r>
            <a:br>
              <a:rPr lang="ru-RU" sz="2000" dirty="0" smtClean="0">
                <a:latin typeface="Arial Narrow" pitchFamily="34" charset="0"/>
              </a:rPr>
            </a:br>
            <a:r>
              <a:rPr lang="ru-RU" sz="2000" dirty="0" smtClean="0">
                <a:latin typeface="Arial Narrow" pitchFamily="34" charset="0"/>
              </a:rPr>
              <a:t>Год издания: 1999 </a:t>
            </a:r>
            <a:endParaRPr lang="ru-RU" sz="2000"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118</Words>
  <Application>Microsoft Office PowerPoint</Application>
  <PresentationFormat>Экран (4:3)</PresentationFormat>
  <Paragraphs>40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Консультация  для родителей</vt:lpstr>
      <vt:lpstr>Слайд 2</vt:lpstr>
      <vt:lpstr>Слайд 3</vt:lpstr>
      <vt:lpstr>Слайд 4</vt:lpstr>
      <vt:lpstr>Слайд 5</vt:lpstr>
      <vt:lpstr>Литература:</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dc:title>
  <dc:creator>Люба</dc:creator>
  <cp:lastModifiedBy>Люба</cp:lastModifiedBy>
  <cp:revision>11</cp:revision>
  <dcterms:created xsi:type="dcterms:W3CDTF">2014-03-11T15:45:28Z</dcterms:created>
  <dcterms:modified xsi:type="dcterms:W3CDTF">2014-03-16T09:46:22Z</dcterms:modified>
</cp:coreProperties>
</file>