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60" autoAdjust="0"/>
  </p:normalViewPr>
  <p:slideViewPr>
    <p:cSldViewPr>
      <p:cViewPr varScale="1">
        <p:scale>
          <a:sx n="46" d="100"/>
          <a:sy n="46" d="100"/>
        </p:scale>
        <p:origin x="-103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7" y="5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079783-8CE1-4B9B-8538-E3EF871E6E5E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C664BA-AE37-4485-A807-94B117B63C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5637010" cy="882119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Тема:</a:t>
            </a:r>
          </a:p>
          <a:p>
            <a:r>
              <a:rPr lang="ru-RU" sz="2800" dirty="0" smtClean="0"/>
              <a:t>Автоматизация  звука  Р  в  словах,  предложениях  с  использованием  интерактивной  компьютерной  игры.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Комплексное  логопедическое  занятие  для  детей  с  ОНР.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8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25144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 smtClean="0">
                <a:ea typeface="Microsoft JhengHei UI" pitchFamily="34" charset="-120"/>
              </a:rPr>
              <a:t>1. .  Уточнить  и  закрепить  произношение  звука Р  в  словах,  предложениях  с  использованием  интерактивной  компьютерной  игры.</a:t>
            </a:r>
          </a:p>
          <a:p>
            <a:pPr marL="0" indent="0">
              <a:buNone/>
            </a:pPr>
            <a:r>
              <a:rPr lang="ru-RU" sz="1600" dirty="0" smtClean="0">
                <a:ea typeface="Microsoft JhengHei UI" pitchFamily="34" charset="-120"/>
              </a:rPr>
              <a:t>2.  Продолжать  развивать  лексико-грамматический  строй  речи:</a:t>
            </a:r>
          </a:p>
          <a:p>
            <a:pPr marL="0" indent="0">
              <a:buNone/>
            </a:pPr>
            <a:r>
              <a:rPr lang="ru-RU" sz="1600" dirty="0" smtClean="0">
                <a:ea typeface="Microsoft JhengHei UI" pitchFamily="34" charset="-120"/>
              </a:rPr>
              <a:t>     -  обогащать словарь  по теме «Профессии»</a:t>
            </a:r>
          </a:p>
          <a:p>
            <a:pPr marL="0" indent="0">
              <a:buNone/>
            </a:pPr>
            <a:r>
              <a:rPr lang="ru-RU" sz="1600" dirty="0">
                <a:ea typeface="Microsoft JhengHei UI" pitchFamily="34" charset="-120"/>
              </a:rPr>
              <a:t> </a:t>
            </a:r>
            <a:r>
              <a:rPr lang="ru-RU" sz="1600" dirty="0" smtClean="0">
                <a:ea typeface="Microsoft JhengHei UI" pitchFamily="34" charset="-120"/>
              </a:rPr>
              <a:t>    -  продолжать  учить  образовывать  прилагательные  из  существительных,</a:t>
            </a:r>
          </a:p>
          <a:p>
            <a:pPr marL="0" indent="0">
              <a:buNone/>
            </a:pPr>
            <a:r>
              <a:rPr lang="ru-RU" sz="1600" dirty="0">
                <a:ea typeface="Microsoft JhengHei UI" pitchFamily="34" charset="-120"/>
              </a:rPr>
              <a:t> </a:t>
            </a:r>
            <a:r>
              <a:rPr lang="ru-RU" sz="1600" dirty="0" smtClean="0">
                <a:ea typeface="Microsoft JhengHei UI" pitchFamily="34" charset="-120"/>
              </a:rPr>
              <a:t>    -   продолжать  учить  согласовывать  существительные  с  числительными.</a:t>
            </a:r>
          </a:p>
          <a:p>
            <a:pPr marL="0" indent="0">
              <a:buNone/>
            </a:pPr>
            <a:r>
              <a:rPr lang="ru-RU" sz="1600" dirty="0" smtClean="0">
                <a:ea typeface="Microsoft JhengHei UI" pitchFamily="34" charset="-120"/>
              </a:rPr>
              <a:t> 3.  Продолжать  развивать  фонематический  слух:</a:t>
            </a:r>
          </a:p>
          <a:p>
            <a:pPr marL="0" indent="0">
              <a:buNone/>
            </a:pPr>
            <a:r>
              <a:rPr lang="ru-RU" sz="1600" dirty="0">
                <a:ea typeface="Microsoft JhengHei UI" pitchFamily="34" charset="-120"/>
              </a:rPr>
              <a:t> </a:t>
            </a:r>
            <a:r>
              <a:rPr lang="ru-RU" sz="1600" dirty="0" smtClean="0">
                <a:ea typeface="Microsoft JhengHei UI" pitchFamily="34" charset="-120"/>
              </a:rPr>
              <a:t>    -  продолжать  учить  звуковому  анализу  слова,  закрепить  </a:t>
            </a:r>
            <a:r>
              <a:rPr lang="ru-RU" sz="1600" dirty="0" err="1" smtClean="0">
                <a:ea typeface="Microsoft JhengHei UI" pitchFamily="34" charset="-120"/>
              </a:rPr>
              <a:t>звуко</a:t>
            </a:r>
            <a:r>
              <a:rPr lang="ru-RU" sz="1600" dirty="0" smtClean="0">
                <a:ea typeface="Microsoft JhengHei UI" pitchFamily="34" charset="-120"/>
              </a:rPr>
              <a:t>-буквенное                 соотношение  изучаемого  звука,   развивать  слуховое  восприятие</a:t>
            </a:r>
          </a:p>
          <a:p>
            <a:pPr marL="0" indent="0">
              <a:buNone/>
            </a:pPr>
            <a:r>
              <a:rPr lang="ru-RU" sz="1600" dirty="0" smtClean="0">
                <a:ea typeface="Microsoft JhengHei UI" pitchFamily="34" charset="-120"/>
              </a:rPr>
              <a:t>  4.  Развивать  просодическую  сторону  речи:</a:t>
            </a:r>
          </a:p>
          <a:p>
            <a:pPr marL="0" indent="0">
              <a:buNone/>
            </a:pPr>
            <a:r>
              <a:rPr lang="ru-RU" sz="1600" dirty="0">
                <a:ea typeface="Microsoft JhengHei UI" pitchFamily="34" charset="-120"/>
              </a:rPr>
              <a:t> </a:t>
            </a:r>
            <a:r>
              <a:rPr lang="ru-RU" sz="1600" dirty="0" smtClean="0">
                <a:ea typeface="Microsoft JhengHei UI" pitchFamily="34" charset="-120"/>
              </a:rPr>
              <a:t>    -  давать  пример  </a:t>
            </a:r>
            <a:r>
              <a:rPr lang="ru-RU" sz="1600" smtClean="0">
                <a:ea typeface="Microsoft JhengHei UI" pitchFamily="34" charset="-120"/>
              </a:rPr>
              <a:t>эмоциональной  окраски  речи</a:t>
            </a:r>
            <a:r>
              <a:rPr lang="ru-RU" sz="1600" dirty="0" smtClean="0">
                <a:ea typeface="Microsoft JhengHei UI" pitchFamily="34" charset="-120"/>
              </a:rPr>
              <a:t>,</a:t>
            </a:r>
          </a:p>
          <a:p>
            <a:pPr marL="0" indent="0">
              <a:buNone/>
            </a:pPr>
            <a:r>
              <a:rPr lang="ru-RU" sz="1600" dirty="0">
                <a:ea typeface="Microsoft JhengHei UI" pitchFamily="34" charset="-120"/>
              </a:rPr>
              <a:t> </a:t>
            </a:r>
            <a:r>
              <a:rPr lang="ru-RU" sz="1600" dirty="0" smtClean="0">
                <a:ea typeface="Microsoft JhengHei UI" pitchFamily="34" charset="-120"/>
              </a:rPr>
              <a:t>    -  воспитывать  выразительность  речи.</a:t>
            </a:r>
          </a:p>
          <a:p>
            <a:pPr marL="0" indent="0">
              <a:buNone/>
            </a:pPr>
            <a:r>
              <a:rPr lang="ru-RU" sz="1600" dirty="0" smtClean="0">
                <a:ea typeface="Microsoft JhengHei UI" pitchFamily="34" charset="-120"/>
              </a:rPr>
              <a:t>   5.  Развитие  мелкой  моторики,  внимания,  памяти,  мышления  с  опорой  на  наглядность.</a:t>
            </a:r>
          </a:p>
          <a:p>
            <a:pPr marL="0" indent="0">
              <a:buNone/>
            </a:pPr>
            <a:endParaRPr lang="ru-RU" sz="1600" dirty="0" smtClean="0">
              <a:ea typeface="Microsoft JhengHei UI" pitchFamily="34" charset="-120"/>
            </a:endParaRPr>
          </a:p>
          <a:p>
            <a:pPr marL="0" indent="0">
              <a:buNone/>
            </a:pPr>
            <a:r>
              <a:rPr lang="ru-RU" sz="1600" dirty="0" smtClean="0">
                <a:ea typeface="Microsoft JhengHei UI" pitchFamily="34" charset="-120"/>
              </a:rPr>
              <a:t>Оборудование:</a:t>
            </a:r>
          </a:p>
          <a:p>
            <a:pPr marL="0" indent="0">
              <a:buNone/>
            </a:pPr>
            <a:r>
              <a:rPr lang="ru-RU" sz="1600" dirty="0" smtClean="0">
                <a:ea typeface="Microsoft JhengHei UI" pitchFamily="34" charset="-120"/>
              </a:rPr>
              <a:t>Куб  «Моё  настроение»,  мыльные  пузыри,  ватный  шарик  с  кубиками,  компьютер  с  сенсорным  экраном  для  интерактивной  игры,  магнитная  доска  с  магнитами.</a:t>
            </a:r>
          </a:p>
          <a:p>
            <a:pPr marL="0" indent="0">
              <a:buNone/>
            </a:pPr>
            <a:endParaRPr lang="ru-RU" sz="1600" dirty="0">
              <a:ea typeface="Microsoft JhengHei U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04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12776" y="260648"/>
            <a:ext cx="6512511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План  занятия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29600" cy="5832648"/>
          </a:xfrm>
        </p:spPr>
        <p:txBody>
          <a:bodyPr>
            <a:normAutofit fontScale="32500" lnSpcReduction="20000"/>
          </a:bodyPr>
          <a:lstStyle/>
          <a:p>
            <a:pPr>
              <a:buFont typeface="+mj-lt"/>
              <a:buAutoNum type="arabicPeriod"/>
            </a:pPr>
            <a:r>
              <a:rPr lang="ru-RU" sz="4200" b="1" dirty="0" smtClean="0"/>
              <a:t>Организационный  </a:t>
            </a:r>
            <a:r>
              <a:rPr lang="ru-RU" sz="4200" b="1" dirty="0" smtClean="0"/>
              <a:t>момент.</a:t>
            </a:r>
          </a:p>
          <a:p>
            <a:pPr marL="0" indent="0"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  </a:t>
            </a:r>
            <a:r>
              <a:rPr lang="ru-RU" sz="4200" b="1" dirty="0" err="1" smtClean="0"/>
              <a:t>Психогимнастика</a:t>
            </a:r>
            <a:r>
              <a:rPr lang="ru-RU" sz="4200" b="1" dirty="0" smtClean="0"/>
              <a:t>  с  кубом  «Моё  настроение».</a:t>
            </a:r>
          </a:p>
          <a:p>
            <a:pPr>
              <a:buFont typeface="+mj-lt"/>
              <a:buAutoNum type="arabicPeriod"/>
            </a:pPr>
            <a:endParaRPr lang="ru-RU" sz="4200" b="1" dirty="0" smtClean="0"/>
          </a:p>
          <a:p>
            <a:pPr>
              <a:buFont typeface="+mj-lt"/>
              <a:buAutoNum type="arabicPeriod" startAt="2"/>
            </a:pPr>
            <a:r>
              <a:rPr lang="ru-RU" sz="4200" b="1" dirty="0" smtClean="0"/>
              <a:t>Артикуляционная  гимнастика  «Качели»,  «Дятел»,  «Ветерок»,  «Заведи  моторчик»,</a:t>
            </a:r>
            <a:r>
              <a:rPr lang="ru-RU" sz="4200" b="1" baseline="0" dirty="0" smtClean="0"/>
              <a:t>  с  опорой  на  наглядность  (использование  компьютерной  версии  артикуляционной  гимнастики)</a:t>
            </a:r>
            <a:endParaRPr lang="ru-RU" sz="4200" b="1" dirty="0" smtClean="0"/>
          </a:p>
          <a:p>
            <a:pPr>
              <a:buFont typeface="+mj-lt"/>
              <a:buAutoNum type="arabicPeriod" startAt="2"/>
            </a:pPr>
            <a:endParaRPr lang="ru-RU" sz="4200" b="1" dirty="0" smtClean="0"/>
          </a:p>
          <a:p>
            <a:pPr>
              <a:buFont typeface="+mj-lt"/>
              <a:buAutoNum type="arabicPeriod" startAt="2"/>
            </a:pPr>
            <a:r>
              <a:rPr lang="ru-RU" sz="4200" b="1" dirty="0" smtClean="0"/>
              <a:t>Уточнение  артикуляции  звука Р.</a:t>
            </a:r>
          </a:p>
          <a:p>
            <a:pPr>
              <a:buFont typeface="+mj-lt"/>
              <a:buAutoNum type="arabicPeriod" startAt="2"/>
            </a:pPr>
            <a:endParaRPr lang="ru-RU" sz="4200" b="1" dirty="0" smtClean="0"/>
          </a:p>
          <a:p>
            <a:pPr>
              <a:buFont typeface="+mj-lt"/>
              <a:buAutoNum type="arabicPeriod" startAt="2"/>
            </a:pPr>
            <a:r>
              <a:rPr lang="ru-RU" sz="4200" b="1" dirty="0" smtClean="0"/>
              <a:t>Интерактивная  логопедическая   игра  «Город  мастеров»  по  коррекционной  теме  «Автоматизация  звука  Р  в  словах  и  предложениях» и  по  лексической  теме   «Профессии».</a:t>
            </a:r>
          </a:p>
          <a:p>
            <a:pPr marL="0" indent="0"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   - произношение  изолированного  звука,</a:t>
            </a:r>
          </a:p>
          <a:p>
            <a:pPr marL="0" indent="0"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   - произношение  слов  со  звуком  Р,</a:t>
            </a:r>
          </a:p>
          <a:p>
            <a:pPr marL="0" indent="0"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   - название  профессий,  в  названии  которых  есть  звук  Р,  определение  места  </a:t>
            </a:r>
            <a:endParaRPr lang="ru-RU" sz="4200" b="1" dirty="0" smtClean="0"/>
          </a:p>
          <a:p>
            <a:pPr marL="0" indent="0"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     </a:t>
            </a:r>
            <a:r>
              <a:rPr lang="ru-RU" sz="4200" b="1" dirty="0" smtClean="0"/>
              <a:t>звука в слове и соотнесение  </a:t>
            </a:r>
            <a:r>
              <a:rPr lang="ru-RU" sz="4200" b="1" dirty="0" smtClean="0"/>
              <a:t>его  со  схемой,  </a:t>
            </a:r>
          </a:p>
          <a:p>
            <a:pPr marL="0" indent="0"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 </a:t>
            </a:r>
            <a:r>
              <a:rPr lang="ru-RU" sz="4200" b="1" dirty="0" smtClean="0"/>
              <a:t>  </a:t>
            </a:r>
            <a:r>
              <a:rPr lang="ru-RU" sz="4200" b="1" dirty="0" smtClean="0"/>
              <a:t>- знакомство  с  буквой  Р,</a:t>
            </a:r>
          </a:p>
          <a:p>
            <a:pPr marL="0" indent="0"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  </a:t>
            </a:r>
            <a:r>
              <a:rPr lang="ru-RU" sz="4200" b="1" dirty="0" smtClean="0"/>
              <a:t> - </a:t>
            </a:r>
            <a:r>
              <a:rPr lang="ru-RU" sz="4200" b="1" dirty="0" smtClean="0"/>
              <a:t>название  профессий  и  распределение  соответствующих инструментов,</a:t>
            </a:r>
          </a:p>
          <a:p>
            <a:pPr marL="0" indent="0"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  </a:t>
            </a:r>
            <a:r>
              <a:rPr lang="ru-RU" sz="4200" b="1" dirty="0" smtClean="0"/>
              <a:t> - игра  </a:t>
            </a:r>
            <a:r>
              <a:rPr lang="ru-RU" sz="4200" b="1" dirty="0" smtClean="0"/>
              <a:t>«Рыбалка» – соотнесение  числительных  с  существительными,  </a:t>
            </a:r>
            <a:r>
              <a:rPr lang="ru-RU" sz="4200" b="1" dirty="0" smtClean="0"/>
              <a:t>    </a:t>
            </a:r>
          </a:p>
          <a:p>
            <a:pPr marL="0" indent="0"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     </a:t>
            </a:r>
            <a:r>
              <a:rPr lang="ru-RU" sz="4200" b="1" dirty="0" smtClean="0"/>
              <a:t>проговаривание </a:t>
            </a:r>
            <a:r>
              <a:rPr lang="ru-RU" sz="4200" b="1" dirty="0" err="1" smtClean="0"/>
              <a:t>ч</a:t>
            </a:r>
            <a:r>
              <a:rPr lang="ru-RU" sz="4200" b="1" dirty="0" err="1" smtClean="0"/>
              <a:t>истоговорки</a:t>
            </a:r>
            <a:r>
              <a:rPr lang="ru-RU" sz="4200" b="1" dirty="0"/>
              <a:t>,</a:t>
            </a:r>
            <a:endParaRPr lang="ru-RU" sz="4200" b="1" dirty="0" smtClean="0"/>
          </a:p>
          <a:p>
            <a:pPr>
              <a:buFont typeface="+mj-lt"/>
              <a:buAutoNum type="arabicPeriod"/>
            </a:pPr>
            <a:endParaRPr lang="ru-RU" sz="4200" b="1" dirty="0" smtClean="0"/>
          </a:p>
          <a:p>
            <a:pPr>
              <a:buFont typeface="+mj-lt"/>
              <a:buAutoNum type="arabicPeriod" startAt="5"/>
            </a:pPr>
            <a:r>
              <a:rPr lang="ru-RU" sz="4200" b="1" dirty="0" smtClean="0"/>
              <a:t>Выкладывание  буквы  Р  на  магнитной  доске.</a:t>
            </a:r>
          </a:p>
          <a:p>
            <a:pPr>
              <a:buFont typeface="+mj-lt"/>
              <a:buAutoNum type="arabicPeriod" startAt="5"/>
            </a:pPr>
            <a:endParaRPr lang="ru-RU" sz="4200" b="1" dirty="0" smtClean="0"/>
          </a:p>
          <a:p>
            <a:pPr>
              <a:buFont typeface="+mj-lt"/>
              <a:buAutoNum type="arabicPeriod" startAt="5"/>
            </a:pPr>
            <a:r>
              <a:rPr lang="ru-RU" sz="4200" b="1" dirty="0" smtClean="0"/>
              <a:t>Подведение  итога.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841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321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Комплексное  логопедическое  занятие  для  детей  с  ОНР.</vt:lpstr>
      <vt:lpstr>ЦЕЛИ:</vt:lpstr>
      <vt:lpstr>План  занятия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Комплексное  логопедическое  занятие  для  детей  с  ОНР.</dc:title>
  <dc:creator>сссс</dc:creator>
  <cp:lastModifiedBy>сссс</cp:lastModifiedBy>
  <cp:revision>9</cp:revision>
  <dcterms:created xsi:type="dcterms:W3CDTF">2013-11-26T19:11:27Z</dcterms:created>
  <dcterms:modified xsi:type="dcterms:W3CDTF">2013-11-26T20:31:55Z</dcterms:modified>
</cp:coreProperties>
</file>