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66" r:id="rId4"/>
    <p:sldId id="260" r:id="rId5"/>
    <p:sldId id="261" r:id="rId6"/>
    <p:sldId id="268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38" d="100"/>
          <a:sy n="38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Состояние артикуляционной моторики</c:v>
                </c:pt>
                <c:pt idx="1">
                  <c:v>Состояние звукопроизношения</c:v>
                </c:pt>
                <c:pt idx="2">
                  <c:v>остояние фонематического слуха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0.75</c:v>
                </c:pt>
                <c:pt idx="1">
                  <c:v>0.86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Состояние артикуляционной моторики</c:v>
                </c:pt>
                <c:pt idx="1">
                  <c:v>Состояние звукопроизношения</c:v>
                </c:pt>
                <c:pt idx="2">
                  <c:v>остояние фонематического слуха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0.25</c:v>
                </c:pt>
                <c:pt idx="1">
                  <c:v>0.14000000000000001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Состояние артикуляционной моторики</c:v>
                </c:pt>
                <c:pt idx="1">
                  <c:v>Состояние звукопроизношения</c:v>
                </c:pt>
                <c:pt idx="2">
                  <c:v>остояние фонематического слуха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hape val="cylinder"/>
        <c:axId val="33168768"/>
        <c:axId val="61236352"/>
        <c:axId val="0"/>
      </c:bar3DChart>
      <c:catAx>
        <c:axId val="33168768"/>
        <c:scaling>
          <c:orientation val="minMax"/>
        </c:scaling>
        <c:axPos val="l"/>
        <c:numFmt formatCode="General" sourceLinked="1"/>
        <c:tickLblPos val="nextTo"/>
        <c:crossAx val="61236352"/>
        <c:crosses val="autoZero"/>
        <c:auto val="1"/>
        <c:lblAlgn val="ctr"/>
        <c:lblOffset val="100"/>
      </c:catAx>
      <c:valAx>
        <c:axId val="61236352"/>
        <c:scaling>
          <c:orientation val="minMax"/>
        </c:scaling>
        <c:axPos val="b"/>
        <c:majorGridlines/>
        <c:numFmt formatCode="0%" sourceLinked="1"/>
        <c:tickLblPos val="nextTo"/>
        <c:crossAx val="331687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Состояние артикуляционной моторики</c:v>
                </c:pt>
                <c:pt idx="1">
                  <c:v>Состояние звукопроизношения</c:v>
                </c:pt>
                <c:pt idx="2">
                  <c:v>Состояние фонематического слуха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0.86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Состояние артикуляционной моторики</c:v>
                </c:pt>
                <c:pt idx="1">
                  <c:v>Состояние звукопроизношения</c:v>
                </c:pt>
                <c:pt idx="2">
                  <c:v>Состояние фонематического слуха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0.14000000000000001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Состояние артикуляционной моторики</c:v>
                </c:pt>
                <c:pt idx="1">
                  <c:v>Состояние звукопроизношения</c:v>
                </c:pt>
                <c:pt idx="2">
                  <c:v>Состояние фонематического слуха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hape val="cylinder"/>
        <c:axId val="61934976"/>
        <c:axId val="63076224"/>
        <c:axId val="0"/>
      </c:bar3DChart>
      <c:catAx>
        <c:axId val="61934976"/>
        <c:scaling>
          <c:orientation val="minMax"/>
        </c:scaling>
        <c:axPos val="l"/>
        <c:numFmt formatCode="General" sourceLinked="1"/>
        <c:tickLblPos val="nextTo"/>
        <c:crossAx val="63076224"/>
        <c:crosses val="autoZero"/>
        <c:auto val="1"/>
        <c:lblAlgn val="ctr"/>
        <c:lblOffset val="100"/>
      </c:catAx>
      <c:valAx>
        <c:axId val="63076224"/>
        <c:scaling>
          <c:orientation val="minMax"/>
        </c:scaling>
        <c:axPos val="b"/>
        <c:majorGridlines/>
        <c:numFmt formatCode="0%" sourceLinked="1"/>
        <c:tickLblPos val="nextTo"/>
        <c:crossAx val="619349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FA29-65C6-452C-A5F0-E647EC8A8A9C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B704-F23C-4FB0-BAB3-3F5FF11CA0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FA29-65C6-452C-A5F0-E647EC8A8A9C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B704-F23C-4FB0-BAB3-3F5FF11CA0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FA29-65C6-452C-A5F0-E647EC8A8A9C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B704-F23C-4FB0-BAB3-3F5FF11CA0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FA29-65C6-452C-A5F0-E647EC8A8A9C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B704-F23C-4FB0-BAB3-3F5FF11CA0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FA29-65C6-452C-A5F0-E647EC8A8A9C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B704-F23C-4FB0-BAB3-3F5FF11CA0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FA29-65C6-452C-A5F0-E647EC8A8A9C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B704-F23C-4FB0-BAB3-3F5FF11CA0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FA29-65C6-452C-A5F0-E647EC8A8A9C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B704-F23C-4FB0-BAB3-3F5FF11CA0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FA29-65C6-452C-A5F0-E647EC8A8A9C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B704-F23C-4FB0-BAB3-3F5FF11CA0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FA29-65C6-452C-A5F0-E647EC8A8A9C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B704-F23C-4FB0-BAB3-3F5FF11CA0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FA29-65C6-452C-A5F0-E647EC8A8A9C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B704-F23C-4FB0-BAB3-3F5FF11CA0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FA29-65C6-452C-A5F0-E647EC8A8A9C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F6B704-F23C-4FB0-BAB3-3F5FF11CA0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32FA29-65C6-452C-A5F0-E647EC8A8A9C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F6B704-F23C-4FB0-BAB3-3F5FF11CA07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-1017894"/>
            <a:ext cx="835292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Министерство образования и науки Амурской области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Государственное образовательное автономное учреждение дополнительного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профессионального образования (повышения квалификации) специалистов Амурской области «Амурский областной институт развития образования»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(ГОАУ ДПО Амурский областной институт развития образования)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76872"/>
            <a:ext cx="8892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/>
              <a:t>Использование игр и упражнений в логопедической работе с детьми старшего дошкольного возраста</a:t>
            </a:r>
            <a:endParaRPr lang="ru-RU" sz="3600" dirty="0"/>
          </a:p>
          <a:p>
            <a:pPr algn="just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08104" y="5085184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Скиданова Ирина Петровна</a:t>
            </a:r>
          </a:p>
          <a:p>
            <a:r>
              <a:rPr lang="ru-RU" dirty="0" err="1" smtClean="0"/>
              <a:t>П.Талакан</a:t>
            </a:r>
            <a:r>
              <a:rPr lang="ru-RU" dirty="0" smtClean="0"/>
              <a:t> МДОБУ ЦРР-Д/С №4 «Лесовичок» воспитатель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843808" y="594928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Благовещенск 20014 год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Дислалия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нарушение звукопроизношения при нормальном слухе и сохранной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инервации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речевого аппарата.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 усвоения звуков по годам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1 -2 года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А, О, Э, П, Б, М</a:t>
            </a:r>
          </a:p>
          <a:p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2 -3 года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И.Ы, У, Ф, В, Т, Д, Н, К, Г, Х, Й</a:t>
            </a:r>
          </a:p>
          <a:p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3 -4 года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С,З,Ц</a:t>
            </a:r>
          </a:p>
          <a:p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4 -5 лет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Ш, Ж, Ч, Щ</a:t>
            </a:r>
          </a:p>
          <a:p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5 – 5,5 лет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Л,Р</a:t>
            </a:r>
            <a:endParaRPr lang="ru-RU" sz="4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911824"/>
          </a:xfrm>
        </p:spPr>
        <p:txBody>
          <a:bodyPr>
            <a:noAutofit/>
          </a:bodyPr>
          <a:lstStyle/>
          <a:p>
            <a:pPr lvl="0"/>
            <a:r>
              <a:rPr lang="ru-RU" dirty="0" smtClean="0"/>
              <a:t>На основе изучения теоретических источников рассмотреть особенности нарушений звукопроизношения при </a:t>
            </a:r>
            <a:r>
              <a:rPr lang="ru-RU" dirty="0" err="1" smtClean="0"/>
              <a:t>дислалии</a:t>
            </a:r>
            <a:r>
              <a:rPr lang="ru-RU" dirty="0" smtClean="0"/>
              <a:t> и пути их преодоления.</a:t>
            </a:r>
          </a:p>
          <a:p>
            <a:pPr lvl="0"/>
            <a:r>
              <a:rPr lang="ru-RU" dirty="0" smtClean="0"/>
              <a:t>Выявить и систематизировать нарушения звукопроизношения у дошкольников с </a:t>
            </a:r>
            <a:r>
              <a:rPr lang="ru-RU" dirty="0" err="1" smtClean="0"/>
              <a:t>дислалией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Разработать и апробировать задания и игровые упражнения по преодоления нарушений звукопроизношения у дошкольников с </a:t>
            </a:r>
            <a:r>
              <a:rPr lang="ru-RU" dirty="0" err="1" smtClean="0"/>
              <a:t>дислалией</a:t>
            </a:r>
            <a:r>
              <a:rPr lang="ru-RU" dirty="0" smtClean="0"/>
              <a:t>, предполагающие использование  игровых упражнений и наглядности различных видов.</a:t>
            </a:r>
          </a:p>
          <a:p>
            <a:pPr lvl="0"/>
            <a:r>
              <a:rPr lang="ru-RU" dirty="0" smtClean="0"/>
              <a:t>Определить эффективность логопедической работы.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827584" y="4869160"/>
            <a:ext cx="756084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3861048"/>
            <a:ext cx="74888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2420888"/>
            <a:ext cx="799288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Методы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lvl="0" algn="ctr"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Теоретический анализ специальной литературы по проблеме исследования.</a:t>
            </a: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Психолого-педагогический эксперимент.</a:t>
            </a: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Количественный и качественный анализ результатов экспериментального исследования.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Констатирующий этап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Контрольный  этап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</TotalTime>
  <Words>227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Норма усвоения звуков по годам</vt:lpstr>
      <vt:lpstr> Задачи:</vt:lpstr>
      <vt:lpstr>Методы исследования</vt:lpstr>
      <vt:lpstr>Констатирующий этап</vt:lpstr>
      <vt:lpstr>Контрольный  этап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Сателит</cp:lastModifiedBy>
  <cp:revision>26</cp:revision>
  <dcterms:created xsi:type="dcterms:W3CDTF">2014-03-24T08:30:02Z</dcterms:created>
  <dcterms:modified xsi:type="dcterms:W3CDTF">2014-04-10T09:22:47Z</dcterms:modified>
</cp:coreProperties>
</file>