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emf" ContentType="image/x-e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3" r:id="rId4"/>
    <p:sldId id="276" r:id="rId5"/>
    <p:sldId id="257" r:id="rId6"/>
    <p:sldId id="258" r:id="rId7"/>
    <p:sldId id="259" r:id="rId8"/>
    <p:sldId id="277" r:id="rId9"/>
    <p:sldId id="278" r:id="rId10"/>
    <p:sldId id="279" r:id="rId11"/>
    <p:sldId id="260" r:id="rId12"/>
    <p:sldId id="261" r:id="rId13"/>
    <p:sldId id="263" r:id="rId14"/>
    <p:sldId id="264" r:id="rId15"/>
    <p:sldId id="26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B0FA"/>
    <a:srgbClr val="FC22F2"/>
    <a:srgbClr val="660066"/>
    <a:srgbClr val="800000"/>
    <a:srgbClr val="C1C955"/>
    <a:srgbClr val="67B79E"/>
    <a:srgbClr val="52CCC0"/>
    <a:srgbClr val="B864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21B50-B010-4910-A37C-5B4443738082}">
      <dsp:nvSpPr>
        <dsp:cNvPr id="0" name=""/>
        <dsp:cNvSpPr/>
      </dsp:nvSpPr>
      <dsp:spPr>
        <a:xfrm>
          <a:off x="1870217" y="1079"/>
          <a:ext cx="2092639" cy="2207640"/>
        </a:xfrm>
        <a:prstGeom prst="rightArrow">
          <a:avLst>
            <a:gd name="adj1" fmla="val 75000"/>
            <a:gd name="adj2" fmla="val 50000"/>
          </a:avLst>
        </a:prstGeom>
        <a:solidFill>
          <a:srgbClr val="FEB0FA">
            <a:alpha val="90000"/>
          </a:srgb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smtClean="0"/>
            <a:t>60%</a:t>
          </a:r>
          <a:endParaRPr lang="ru-R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</dsp:txBody>
      <dsp:txXfrm>
        <a:off x="1870217" y="277034"/>
        <a:ext cx="1307899" cy="1655730"/>
      </dsp:txXfrm>
    </dsp:sp>
    <dsp:sp modelId="{C09DE736-C655-4EC2-B278-CF97F0259823}">
      <dsp:nvSpPr>
        <dsp:cNvPr id="0" name=""/>
        <dsp:cNvSpPr/>
      </dsp:nvSpPr>
      <dsp:spPr>
        <a:xfrm>
          <a:off x="0" y="0"/>
          <a:ext cx="1869215" cy="2207640"/>
        </a:xfrm>
        <a:prstGeom prst="roundRect">
          <a:avLst/>
        </a:prstGeom>
        <a:solidFill>
          <a:srgbClr val="52CCC0"/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Обязательная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часть: основная образовательная программа МБДОУ №80 на основе программы</a:t>
          </a:r>
          <a:endParaRPr lang="ru-RU" sz="1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Радуга»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Т.Н.Доронова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248" y="91248"/>
        <a:ext cx="1686719" cy="2025144"/>
      </dsp:txXfrm>
    </dsp:sp>
  </dsp:spTree>
</dsp:drawing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235743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14488"/>
            <a:ext cx="8929718" cy="428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«Федеральный государственный образовательный стандарт дошкольного образования»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alt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«Воспитание служит необходимой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всеобщей формой развития ребенка.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достигает своих целей,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умеет направить собственную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ребенка»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(В. В. Давыдов</a:t>
            </a:r>
            <a:r>
              <a:rPr lang="en-US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571480"/>
            <a:ext cx="478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МКДОУ «Подгоренский детский сад №2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6072206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Воспитатель 1КК: </a:t>
            </a:r>
            <a:r>
              <a:rPr lang="ru-RU" dirty="0" err="1" smtClean="0">
                <a:solidFill>
                  <a:srgbClr val="7030A0"/>
                </a:solidFill>
              </a:rPr>
              <a:t>Романько</a:t>
            </a:r>
            <a:r>
              <a:rPr lang="ru-RU" dirty="0" smtClean="0">
                <a:solidFill>
                  <a:srgbClr val="7030A0"/>
                </a:solidFill>
              </a:rPr>
              <a:t> Е. Н.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401080" cy="5156852"/>
          </a:xfrm>
        </p:spPr>
        <p:txBody>
          <a:bodyPr>
            <a:normAutofit fontScale="25000" lnSpcReduction="20000"/>
          </a:bodyPr>
          <a:lstStyle/>
          <a:p>
            <a:endParaRPr lang="ru-RU" sz="6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9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endParaRPr lang="ru-RU" sz="6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49377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Содержание указанных образовательных областей зависит от возрастных и индивидуальных особенностей детей, определяется целями и задачами Программы и реализуется в различных видах деятельности (общении, игре, познавательно-исследовательской деятельности).</a:t>
            </a:r>
          </a:p>
          <a:p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142976" y="2428868"/>
            <a:ext cx="2214578" cy="3500462"/>
          </a:xfrm>
          <a:prstGeom prst="downArrowCallout">
            <a:avLst>
              <a:gd name="adj1" fmla="val 18648"/>
              <a:gd name="adj2" fmla="val 25000"/>
              <a:gd name="adj3" fmla="val 25000"/>
              <a:gd name="adj4" fmla="val 32425"/>
            </a:avLst>
          </a:prstGeom>
          <a:solidFill>
            <a:srgbClr val="52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программы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572132" y="2357430"/>
            <a:ext cx="2286016" cy="3429024"/>
          </a:xfrm>
          <a:prstGeom prst="downArrowCallout">
            <a:avLst>
              <a:gd name="adj1" fmla="val 15154"/>
              <a:gd name="adj2" fmla="val 25000"/>
              <a:gd name="adj3" fmla="val 25000"/>
              <a:gd name="adj4" fmla="val 32715"/>
            </a:avLst>
          </a:prstGeom>
          <a:solidFill>
            <a:srgbClr val="52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освоения программы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7411" name="Документ" r:id="rId3" imgW="5961923" imgH="4455520" progId="Word.Document.12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786" y="357166"/>
            <a:ext cx="77153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Целевые ориентиры на этапе завершения дошкольного образования</a:t>
            </a:r>
            <a:endParaRPr lang="ru-RU" sz="2800" b="1" cap="none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64305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Модель выпускника ДОУ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214554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Владеет основными культурными способами деятельности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-Проявляет инициативу и самостоятельность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-Положительно относится к миру, к людям, , самому себе, участвует в совместных играх, способен договариваться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-Адекватно проявляет свои чувства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-Владеет разными формами и видами игр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-Хорошо владеет устной речью, может выражать свои мысли и желания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-Развита мелкая моторика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-Способен к волевым усилиям , может следовать социальным нормам поведения в различных видах деятельности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-Соблюдает правила безопасного поведения и личной гигиены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-Проявляет любознательность, интересуется причинно-следственными связями, склонен наблюдать , экспериментировать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-0бладает начальными знаниями о себе, природном и социальном мире, в котором живет.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Обязательная часть образовательной программы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Условия реализации Программы должны обеспечивать полноценное развитие личности во всех основных образовательных областях</a:t>
            </a:r>
            <a:endParaRPr lang="ru-RU" sz="2400" dirty="0"/>
          </a:p>
        </p:txBody>
      </p:sp>
      <p:sp>
        <p:nvSpPr>
          <p:cNvPr id="5" name="Семиугольник 4"/>
          <p:cNvSpPr/>
          <p:nvPr/>
        </p:nvSpPr>
        <p:spPr>
          <a:xfrm>
            <a:off x="714348" y="2786058"/>
            <a:ext cx="1785950" cy="1571636"/>
          </a:xfrm>
          <a:prstGeom prst="hept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Различные виды детской деятельности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емиугольник 6"/>
          <p:cNvSpPr/>
          <p:nvPr/>
        </p:nvSpPr>
        <p:spPr>
          <a:xfrm rot="1337172">
            <a:off x="2086811" y="3640705"/>
            <a:ext cx="1860221" cy="1634752"/>
          </a:xfrm>
          <a:prstGeom prst="heptagon">
            <a:avLst/>
          </a:prstGeom>
          <a:solidFill>
            <a:srgbClr val="67B7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Режимные моменты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емиугольник 7"/>
          <p:cNvSpPr/>
          <p:nvPr/>
        </p:nvSpPr>
        <p:spPr>
          <a:xfrm rot="21370204">
            <a:off x="3694168" y="3923300"/>
            <a:ext cx="1880729" cy="1585789"/>
          </a:xfrm>
          <a:prstGeom prst="hept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Самостоятельная деятельность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емиугольник 8"/>
          <p:cNvSpPr/>
          <p:nvPr/>
        </p:nvSpPr>
        <p:spPr>
          <a:xfrm rot="1412722">
            <a:off x="5368653" y="3581123"/>
            <a:ext cx="1789596" cy="1500198"/>
          </a:xfrm>
          <a:prstGeom prst="heptagon">
            <a:avLst/>
          </a:prstGeom>
          <a:solidFill>
            <a:srgbClr val="FC2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72198" y="2500306"/>
            <a:ext cx="1643074" cy="142876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● 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○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 rot="11956245">
            <a:off x="6572264" y="3500438"/>
            <a:ext cx="714380" cy="142876"/>
          </a:xfrm>
          <a:prstGeom prst="arc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Вариативная часть образовательной программы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 качество образовательного процесса для создания оптимальных условий развития дошкольника с учетом его физического и психического здоровья, для реализации психолого-педагогической готовности к обучению в школе.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000372"/>
            <a:ext cx="6143668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4348" y="4286256"/>
            <a:ext cx="3429024" cy="12858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C22F2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400" b="1" dirty="0">
              <a:solidFill>
                <a:srgbClr val="FC2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86314" y="4357694"/>
            <a:ext cx="3571900" cy="11430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214546" y="3929066"/>
            <a:ext cx="500066" cy="35719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215074" y="4000504"/>
            <a:ext cx="571504" cy="28575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-642974" y="1571612"/>
            <a:ext cx="10975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14313"/>
            <a:ext cx="8715404" cy="17859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№ 1155 от 17 октября 2013 года: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143125"/>
            <a:ext cx="9144000" cy="4013200"/>
          </a:xfrm>
        </p:spPr>
        <p:txBody>
          <a:bodyPr/>
          <a:lstStyle/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01.01.2014 вступает в силу Федеральный государственный образовательный стандарт дошкольного образования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800" b="1" dirty="0">
                <a:solidFill>
                  <a:srgbClr val="7030A0"/>
                </a:solidFill>
              </a:rPr>
              <a:t>Что такое Федеральный государственный стандарт дошкольного образования?</a:t>
            </a: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0" y="2214554"/>
            <a:ext cx="8785225" cy="3744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	</a:t>
            </a:r>
            <a:r>
              <a:rPr lang="ru-RU" altLang="ru-RU" b="1" dirty="0" smtClean="0">
                <a:solidFill>
                  <a:srgbClr val="C00000"/>
                </a:solidFill>
              </a:rPr>
              <a:t>Федеральные государственные стандарты устанавливаются в Российской Федерации в соответствии с требованием статьи 12 «Закона об образовании» и представляют собой «совокупность обязательных требований к дошкольному образованию».</a:t>
            </a:r>
            <a:endParaRPr lang="ru-RU" altLang="ru-RU" sz="36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3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Проектирование системы педагогической деятельности ДОУ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643050"/>
            <a:ext cx="77867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</a:p>
          <a:p>
            <a:endParaRPr lang="ru-RU" sz="3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algn="ctr"/>
            <a:r>
              <a:rPr lang="ru-RU" sz="3200" dirty="0" smtClean="0">
                <a:solidFill>
                  <a:srgbClr val="FC22F2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dirty="0">
              <a:solidFill>
                <a:srgbClr val="FC22F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 образовательной программы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928794" y="1000108"/>
            <a:ext cx="5357850" cy="20002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Образовательный процесс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142984"/>
            <a:ext cx="49292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 smtClean="0">
                <a:solidFill>
                  <a:srgbClr val="800000"/>
                </a:solidFill>
              </a:rPr>
              <a:t>Цель</a:t>
            </a:r>
            <a:r>
              <a:rPr lang="ru-RU" sz="1400" dirty="0" smtClean="0"/>
              <a:t>: обеспечить развитие личности детей дошкольного возраста в различных видах общения и деятельности с учетом их возрастных, индивидуальных, психологических и физиологических особенностей. Развитие личности, мотивации и способностей детей в различных видах деятельности и охватывает направления развития и образования детей (образовательные области)</a:t>
            </a:r>
            <a:endParaRPr lang="ru-RU" sz="1400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0" y="2357430"/>
            <a:ext cx="2286016" cy="1357322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Социально-коммуникативное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2143108" y="3500438"/>
            <a:ext cx="2000264" cy="1285884"/>
          </a:xfrm>
          <a:prstGeom prst="hexagon">
            <a:avLst/>
          </a:prstGeom>
          <a:solidFill>
            <a:srgbClr val="B864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Познавательное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72066" y="3500438"/>
            <a:ext cx="2000264" cy="1357322"/>
          </a:xfrm>
          <a:prstGeom prst="hexagon">
            <a:avLst/>
          </a:prstGeom>
          <a:solidFill>
            <a:srgbClr val="52CC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Физическое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3714744" y="3071810"/>
            <a:ext cx="1928826" cy="1285884"/>
          </a:xfrm>
          <a:prstGeom prst="hex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Речевое развитие</a:t>
            </a:r>
            <a:endParaRPr lang="ru-RU" sz="1600" dirty="0">
              <a:solidFill>
                <a:srgbClr val="800000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786578" y="2571744"/>
            <a:ext cx="2357422" cy="1357322"/>
          </a:xfrm>
          <a:prstGeom prst="hex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Художественно-эстетическое развитие</a:t>
            </a:r>
            <a:endParaRPr lang="ru-RU" sz="1600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144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состоит: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10800000">
            <a:off x="4429124" y="4286256"/>
            <a:ext cx="2567941" cy="2350437"/>
            <a:chOff x="1616709" y="2586084"/>
            <a:chExt cx="2567941" cy="2350437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1759585" y="2586084"/>
              <a:ext cx="2425065" cy="235043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52CCC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 вправо 4"/>
            <p:cNvSpPr/>
            <p:nvPr/>
          </p:nvSpPr>
          <p:spPr>
            <a:xfrm>
              <a:off x="1616709" y="2879889"/>
              <a:ext cx="1543651" cy="1762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t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400" kern="1200" dirty="0"/>
            </a:p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400" kern="1200" dirty="0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6858016" y="3071810"/>
            <a:ext cx="1973900" cy="3279131"/>
          </a:xfrm>
          <a:prstGeom prst="roundRect">
            <a:avLst/>
          </a:prstGeom>
          <a:solidFill>
            <a:srgbClr val="FEB0F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6858016" y="3786190"/>
            <a:ext cx="20002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Вариативная часть</a:t>
            </a:r>
          </a:p>
          <a:p>
            <a:pPr algn="ctr"/>
            <a:r>
              <a:rPr lang="ru-RU" dirty="0" smtClean="0"/>
              <a:t>формируемая</a:t>
            </a:r>
          </a:p>
          <a:p>
            <a:pPr algn="ctr"/>
            <a:r>
              <a:rPr lang="ru-RU" dirty="0" smtClean="0"/>
              <a:t>участниками</a:t>
            </a:r>
          </a:p>
          <a:p>
            <a:pPr algn="ctr"/>
            <a:r>
              <a:rPr lang="ru-RU" dirty="0" smtClean="0"/>
              <a:t>образовательного процесса</a:t>
            </a:r>
            <a:endParaRPr lang="en-US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43504" y="514351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/>
              <a:t>40%●</a:t>
            </a:r>
            <a:endParaRPr lang="ru-RU" sz="36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2214546" y="2143116"/>
            <a:ext cx="2714644" cy="278608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60%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1643050"/>
            <a:ext cx="2143140" cy="3857652"/>
          </a:xfrm>
          <a:prstGeom prst="roundRect">
            <a:avLst/>
          </a:prstGeom>
          <a:solidFill>
            <a:srgbClr val="FEB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Обязательная часть: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основная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образовательная программа МКДОУ 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/с №2 на основе программы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«От рождения до школы»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Вераксы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858280" cy="478634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66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29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1.2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1.2|1.1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776</TotalTime>
  <Words>898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Начальная</vt:lpstr>
      <vt:lpstr>Документ</vt:lpstr>
      <vt:lpstr>Слайд 1</vt:lpstr>
      <vt:lpstr>       Приказ Министерства образования и науки Российской Федерации № 1155 от 17 октября 2013 года:</vt:lpstr>
      <vt:lpstr>Слайд 3</vt:lpstr>
      <vt:lpstr>Проектирование системы педагогической деятельности ДОУ</vt:lpstr>
      <vt:lpstr>Слайд 5</vt:lpstr>
      <vt:lpstr>Образовательная программа состоит:</vt:lpstr>
      <vt:lpstr>Образовательные области:</vt:lpstr>
      <vt:lpstr>  </vt:lpstr>
      <vt:lpstr>Слайд 9</vt:lpstr>
      <vt:lpstr>Художественно-эстетическое развитие</vt:lpstr>
      <vt:lpstr>Слайд 11</vt:lpstr>
      <vt:lpstr>Слайд 12</vt:lpstr>
      <vt:lpstr>Слайд 13</vt:lpstr>
      <vt:lpstr>Обязательная часть образовательной программы</vt:lpstr>
      <vt:lpstr>Вариативная часть образовательной программы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84</cp:revision>
  <dcterms:created xsi:type="dcterms:W3CDTF">2014-01-27T05:03:25Z</dcterms:created>
  <dcterms:modified xsi:type="dcterms:W3CDTF">2015-01-24T16:26:48Z</dcterms:modified>
</cp:coreProperties>
</file>