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24.01.2015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24.01.2015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24.01.2015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24.01.2015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24.01.2015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24.01.2015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24.01.2015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24.01.2015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24.01.2015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24.01.2015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24.01.2015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4C71EC6-210F-42DE-9C53-41977AD35B3D}" type="datetimeFigureOut">
              <a:rPr lang="ru-RU" smtClean="0"/>
              <a:t>24.01.2015</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9B0651-EE4F-4900-A07F-96A6BFA9D0F0}"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Консультация</a:t>
            </a:r>
            <a:endParaRPr lang="ru-RU" dirty="0"/>
          </a:p>
        </p:txBody>
      </p:sp>
      <p:sp>
        <p:nvSpPr>
          <p:cNvPr id="3" name="Подзаголовок 2"/>
          <p:cNvSpPr>
            <a:spLocks noGrp="1"/>
          </p:cNvSpPr>
          <p:nvPr>
            <p:ph type="subTitle" idx="1"/>
          </p:nvPr>
        </p:nvSpPr>
        <p:spPr>
          <a:xfrm>
            <a:off x="755576" y="4724400"/>
            <a:ext cx="6864424" cy="1440904"/>
          </a:xfrm>
        </p:spPr>
        <p:txBody>
          <a:bodyPr>
            <a:noAutofit/>
          </a:bodyPr>
          <a:lstStyle/>
          <a:p>
            <a:r>
              <a:rPr lang="ru-RU" b="1" dirty="0" smtClean="0"/>
              <a:t>для родителей об изменении в законе об образовании РФ</a:t>
            </a:r>
            <a:endParaRPr lang="ru-RU" b="1" dirty="0"/>
          </a:p>
        </p:txBody>
      </p:sp>
    </p:spTree>
    <p:extLst>
      <p:ext uri="{BB962C8B-B14F-4D97-AF65-F5344CB8AC3E}">
        <p14:creationId xmlns:p14="http://schemas.microsoft.com/office/powerpoint/2010/main" val="3386115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61999" y="980728"/>
            <a:ext cx="7536873" cy="5191472"/>
          </a:xfrm>
        </p:spPr>
        <p:txBody>
          <a:bodyPr>
            <a:noAutofit/>
          </a:bodyPr>
          <a:lstStyle/>
          <a:p>
            <a:r>
              <a:rPr lang="ru-RU" sz="1600" dirty="0">
                <a:latin typeface="+mn-lt"/>
              </a:rPr>
              <a:t>1. Дошкольные образовательные организации осуществляют присмотр и уход за детьми. Иные организации, осуществляющие образовательную деятельность по реализации образовательных программ дошкольного образования, вправе осуществлять присмотр и уход за детьми</a:t>
            </a:r>
            <a:r>
              <a:rPr lang="ru-RU" sz="1600" dirty="0" smtClean="0">
                <a:latin typeface="+mn-lt"/>
              </a:rPr>
              <a:t>.</a:t>
            </a:r>
            <a:r>
              <a:rPr lang="en-US" sz="1600" dirty="0" smtClean="0">
                <a:latin typeface="+mn-lt"/>
              </a:rPr>
              <a:t/>
            </a:r>
            <a:br>
              <a:rPr lang="en-US" sz="1600" dirty="0" smtClean="0">
                <a:latin typeface="+mn-lt"/>
              </a:rPr>
            </a:br>
            <a:r>
              <a:rPr lang="ru-RU" sz="1600" dirty="0">
                <a:latin typeface="+mn-lt"/>
              </a:rPr>
              <a:t/>
            </a:r>
            <a:br>
              <a:rPr lang="ru-RU" sz="1600" dirty="0">
                <a:latin typeface="+mn-lt"/>
              </a:rPr>
            </a:br>
            <a:r>
              <a:rPr lang="ru-RU" sz="1600" dirty="0">
                <a:latin typeface="+mn-lt"/>
              </a:rPr>
              <a:t>2. За присмотр и уход за ребенком учредитель организации, осуществляющей образовательную деятельность, вправе устанавливать плату, взимаемую с родителей (законных представителей) (далее - родительская плата), и ее размер, если иное не установлено настоящим Федеральным законом. Учредитель вправе снизить размер родительской платы или не взимать ее с отдельных категорий родителей (законных представителей) в определяемых им случаях и порядке.</a:t>
            </a:r>
            <a:br>
              <a:rPr lang="ru-RU" sz="1600" dirty="0">
                <a:latin typeface="+mn-lt"/>
              </a:rPr>
            </a:br>
            <a:r>
              <a:rPr lang="en-US" sz="1600" dirty="0" smtClean="0">
                <a:latin typeface="+mn-lt"/>
              </a:rPr>
              <a:t/>
            </a:r>
            <a:br>
              <a:rPr lang="en-US" sz="1600" dirty="0" smtClean="0">
                <a:latin typeface="+mn-lt"/>
              </a:rPr>
            </a:br>
            <a:r>
              <a:rPr lang="ru-RU" sz="1600" dirty="0">
                <a:latin typeface="+mn-lt"/>
              </a:rPr>
              <a:t>3. За присмотр и уход за детьми-инвалидами, детьми-сиротами и детьми, оставшимися без попечения родителей, а также за детьми с туберкулезной интоксикацией, обучающимися в государственных и муниципальных образовательных организациях, реализующих образовательную программу дошкольного образования, родительская плата не взимается.</a:t>
            </a:r>
            <a:br>
              <a:rPr lang="ru-RU" sz="1600" dirty="0">
                <a:latin typeface="+mn-lt"/>
              </a:rPr>
            </a:br>
            <a:r>
              <a:rPr lang="en-US" sz="1600" dirty="0">
                <a:latin typeface="+mn-lt"/>
              </a:rPr>
              <a:t/>
            </a:r>
            <a:br>
              <a:rPr lang="en-US" sz="1600" dirty="0">
                <a:latin typeface="+mn-lt"/>
              </a:rPr>
            </a:br>
            <a:endParaRPr lang="ru-RU" sz="1600" dirty="0">
              <a:latin typeface="+mn-lt"/>
            </a:endParaRPr>
          </a:p>
        </p:txBody>
      </p:sp>
    </p:spTree>
    <p:extLst>
      <p:ext uri="{BB962C8B-B14F-4D97-AF65-F5344CB8AC3E}">
        <p14:creationId xmlns:p14="http://schemas.microsoft.com/office/powerpoint/2010/main" val="2975125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1052736"/>
            <a:ext cx="6781800" cy="5328592"/>
          </a:xfrm>
        </p:spPr>
        <p:txBody>
          <a:bodyPr>
            <a:noAutofit/>
          </a:bodyPr>
          <a:lstStyle/>
          <a:p>
            <a:r>
              <a:rPr lang="en-US" sz="1400" dirty="0" smtClean="0">
                <a:latin typeface="+mn-lt"/>
              </a:rPr>
              <a:t>4</a:t>
            </a:r>
            <a:r>
              <a:rPr lang="ru-RU" sz="1400" dirty="0" smtClean="0">
                <a:latin typeface="+mn-lt"/>
              </a:rPr>
              <a:t>. </a:t>
            </a:r>
            <a:r>
              <a:rPr lang="ru-RU" sz="1400" dirty="0">
                <a:latin typeface="+mn-lt"/>
              </a:rPr>
              <a:t>Не допускается включение расходов на реализацию образовательной программы дошкольного образования, а также расходов на содержание недвижимого имущества государственных и муниципальных образовательных организаций, реализующих образовательную программу дошкольного образования, в родительскую плату за присмотр и уход за ребенком в таких организациях.</a:t>
            </a:r>
            <a:br>
              <a:rPr lang="ru-RU" sz="1400" dirty="0">
                <a:latin typeface="+mn-lt"/>
              </a:rPr>
            </a:br>
            <a:r>
              <a:rPr lang="ru-RU" sz="1400" dirty="0">
                <a:latin typeface="+mn-lt"/>
              </a:rPr>
              <a:t>5. В целях материальной поддержки воспитания и обучения детей, посещающих образовательные организации, реализующие образовательную программу дошкольного образования, родителям (законным представителям) выплачивается компенсация в размере, устанавливаемом нормативными правовыми актами субъектов Российской Федерации, но не менее двадцати процентов среднего размера родительской платы за присмотр и уход за детьми в государственных и муниципальных образовательных организациях, находящихся на территории соответствующего субъекта Российской Федерации, на первого ребенка, не менее пятидесяти процентов размера такой платы на второго ребенка, не менее семидесяти процентов размера такой платы на третьего ребенка и последующих детей. </a:t>
            </a:r>
            <a:r>
              <a:rPr lang="ru-RU" sz="1400" dirty="0" smtClean="0">
                <a:latin typeface="+mn-lt"/>
              </a:rPr>
              <a:t>6</a:t>
            </a:r>
            <a:r>
              <a:rPr lang="ru-RU" sz="1400" dirty="0">
                <a:latin typeface="+mn-lt"/>
              </a:rPr>
              <a:t>. Порядок обращения за получением компенсации, указанной в части 5 настоящей статьи, и порядок ее выплаты устанавливаются органами государственной власти субъектов Российской Федерации.</a:t>
            </a:r>
            <a:br>
              <a:rPr lang="ru-RU" sz="1400" dirty="0">
                <a:latin typeface="+mn-lt"/>
              </a:rPr>
            </a:br>
            <a:r>
              <a:rPr lang="ru-RU" sz="1400" dirty="0">
                <a:latin typeface="+mn-lt"/>
              </a:rPr>
              <a:t>7. Финансовое обеспечение расходов, связанных с выплатой компенсации, указанной в части 5 настоящей статьи, является расходным обязательством субъектов Российской Федерации</a:t>
            </a:r>
            <a:r>
              <a:rPr lang="ru-RU" sz="1400" dirty="0" smtClean="0">
                <a:latin typeface="+mn-lt"/>
              </a:rPr>
              <a:t>.</a:t>
            </a:r>
            <a:r>
              <a:rPr lang="en-US" sz="1400" dirty="0" smtClean="0">
                <a:latin typeface="+mn-lt"/>
              </a:rPr>
              <a:t/>
            </a:r>
            <a:br>
              <a:rPr lang="en-US" sz="1400" dirty="0" smtClean="0">
                <a:latin typeface="+mn-lt"/>
              </a:rPr>
            </a:br>
            <a:r>
              <a:rPr lang="en-US" sz="1400" dirty="0">
                <a:latin typeface="+mn-lt"/>
              </a:rPr>
              <a:t/>
            </a:r>
            <a:br>
              <a:rPr lang="en-US" sz="1400" dirty="0">
                <a:latin typeface="+mn-lt"/>
              </a:rPr>
            </a:br>
            <a:r>
              <a:rPr lang="en-US" sz="1400" dirty="0" smtClean="0">
                <a:latin typeface="+mn-lt"/>
              </a:rPr>
              <a:t/>
            </a:r>
            <a:br>
              <a:rPr lang="en-US" sz="1400" dirty="0" smtClean="0">
                <a:latin typeface="+mn-lt"/>
              </a:rPr>
            </a:br>
            <a:endParaRPr lang="ru-RU" sz="1400" dirty="0">
              <a:latin typeface="+mn-lt"/>
            </a:endParaRPr>
          </a:p>
        </p:txBody>
      </p:sp>
    </p:spTree>
    <p:extLst>
      <p:ext uri="{BB962C8B-B14F-4D97-AF65-F5344CB8AC3E}">
        <p14:creationId xmlns:p14="http://schemas.microsoft.com/office/powerpoint/2010/main" val="4101738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3"/>
          <p:cNvSpPr>
            <a:spLocks noGrp="1"/>
          </p:cNvSpPr>
          <p:nvPr>
            <p:ph type="subTitle" idx="1"/>
          </p:nvPr>
        </p:nvSpPr>
        <p:spPr>
          <a:xfrm>
            <a:off x="762000" y="3501008"/>
            <a:ext cx="6858000" cy="2213992"/>
          </a:xfrm>
        </p:spPr>
        <p:txBody>
          <a:bodyPr>
            <a:normAutofit/>
          </a:bodyPr>
          <a:lstStyle/>
          <a:p>
            <a:r>
              <a:rPr lang="ru-RU" sz="4000" u="sng" dirty="0" smtClean="0"/>
              <a:t>Презентацию подготовила: </a:t>
            </a:r>
            <a:r>
              <a:rPr lang="ru-RU" sz="4000" dirty="0" smtClean="0"/>
              <a:t>воспитатель высшей категории </a:t>
            </a:r>
            <a:r>
              <a:rPr lang="ru-RU" sz="4800" b="1" dirty="0" smtClean="0">
                <a:effectLst>
                  <a:outerShdw blurRad="38100" dist="38100" dir="2700000" algn="tl">
                    <a:srgbClr val="000000">
                      <a:alpha val="43137"/>
                    </a:srgbClr>
                  </a:outerShdw>
                </a:effectLst>
              </a:rPr>
              <a:t>Родионова Т.В.</a:t>
            </a:r>
            <a:endParaRPr lang="ru-RU" sz="4800" b="1" dirty="0">
              <a:effectLst>
                <a:outerShdw blurRad="38100" dist="38100" dir="2700000" algn="tl">
                  <a:srgbClr val="000000">
                    <a:alpha val="43137"/>
                  </a:srgbClr>
                </a:outerShdw>
              </a:effectLst>
            </a:endParaRPr>
          </a:p>
        </p:txBody>
      </p:sp>
      <p:sp>
        <p:nvSpPr>
          <p:cNvPr id="5" name="Заголовок 4"/>
          <p:cNvSpPr>
            <a:spLocks noGrp="1"/>
          </p:cNvSpPr>
          <p:nvPr>
            <p:ph type="ctrTitle"/>
          </p:nvPr>
        </p:nvSpPr>
        <p:spPr/>
        <p:txBody>
          <a:bodyPr/>
          <a:lstStyle/>
          <a:p>
            <a:r>
              <a:rPr lang="ru-RU" sz="6600" dirty="0" smtClean="0"/>
              <a:t>Спасибо за внимание!</a:t>
            </a:r>
            <a:br>
              <a:rPr lang="ru-RU" sz="6600" dirty="0" smtClean="0"/>
            </a:br>
            <a:r>
              <a:rPr lang="ru-RU" sz="6600" dirty="0"/>
              <a:t/>
            </a:r>
            <a:br>
              <a:rPr lang="ru-RU" sz="6600" dirty="0"/>
            </a:br>
            <a:endParaRPr lang="ru-RU" sz="6600" dirty="0"/>
          </a:p>
        </p:txBody>
      </p:sp>
    </p:spTree>
    <p:extLst>
      <p:ext uri="{BB962C8B-B14F-4D97-AF65-F5344CB8AC3E}">
        <p14:creationId xmlns:p14="http://schemas.microsoft.com/office/powerpoint/2010/main" val="3670255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9712" y="620688"/>
            <a:ext cx="5400600" cy="5400600"/>
          </a:xfrm>
          <a:prstGeom prst="rect">
            <a:avLst/>
          </a:prstGeom>
          <a:ln>
            <a:noFill/>
          </a:ln>
          <a:effectLst>
            <a:softEdge rad="112500"/>
          </a:effectLst>
        </p:spPr>
      </p:pic>
    </p:spTree>
    <p:extLst>
      <p:ext uri="{BB962C8B-B14F-4D97-AF65-F5344CB8AC3E}">
        <p14:creationId xmlns:p14="http://schemas.microsoft.com/office/powerpoint/2010/main" val="3225459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62000" y="620688"/>
            <a:ext cx="7842448" cy="5551512"/>
          </a:xfrm>
        </p:spPr>
        <p:txBody>
          <a:bodyPr>
            <a:normAutofit/>
          </a:bodyPr>
          <a:lstStyle/>
          <a:p>
            <a:pPr algn="ctr"/>
            <a:r>
              <a:rPr lang="ru-RU" sz="3600" b="1" dirty="0"/>
              <a:t>Уважаемые родители</a:t>
            </a:r>
            <a:r>
              <a:rPr lang="ru-RU" sz="3600" dirty="0"/>
              <a:t/>
            </a:r>
            <a:br>
              <a:rPr lang="ru-RU" sz="3600" dirty="0"/>
            </a:br>
            <a:r>
              <a:rPr lang="ru-RU" sz="3600" b="1" dirty="0"/>
              <a:t>с 1 сентября 2013 года вступил в силу Федеральный Закон «Об образовании в Российской Федерации»  от 29.12.2012 №273-ФЗ</a:t>
            </a:r>
            <a:r>
              <a:rPr lang="ru-RU" sz="3600" b="1" dirty="0" smtClean="0"/>
              <a:t>.</a:t>
            </a:r>
            <a:br>
              <a:rPr lang="ru-RU" sz="3600" b="1" dirty="0" smtClean="0"/>
            </a:br>
            <a:r>
              <a:rPr lang="ru-RU" sz="3600" dirty="0"/>
              <a:t/>
            </a:r>
            <a:br>
              <a:rPr lang="ru-RU" sz="3600" dirty="0"/>
            </a:br>
            <a:r>
              <a:rPr lang="ru-RU" sz="3600" dirty="0">
                <a:solidFill>
                  <a:srgbClr val="FF0000"/>
                </a:solidFill>
              </a:rPr>
              <a:t>Предлагаем ознакомиться с некоторыми положениями Закона:</a:t>
            </a:r>
            <a:br>
              <a:rPr lang="ru-RU" sz="3600" dirty="0">
                <a:solidFill>
                  <a:srgbClr val="FF0000"/>
                </a:solidFill>
              </a:rPr>
            </a:br>
            <a:endParaRPr lang="ru-RU" sz="3600" dirty="0">
              <a:solidFill>
                <a:srgbClr val="FF0000"/>
              </a:solidFill>
            </a:endParaRPr>
          </a:p>
        </p:txBody>
      </p:sp>
    </p:spTree>
    <p:extLst>
      <p:ext uri="{BB962C8B-B14F-4D97-AF65-F5344CB8AC3E}">
        <p14:creationId xmlns:p14="http://schemas.microsoft.com/office/powerpoint/2010/main" val="437752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62000" y="2492896"/>
            <a:ext cx="7543800" cy="3384376"/>
          </a:xfrm>
        </p:spPr>
        <p:txBody>
          <a:bodyPr>
            <a:noAutofit/>
          </a:bodyPr>
          <a:lstStyle/>
          <a:p>
            <a:r>
              <a:rPr lang="ru-RU" sz="3200" b="1" dirty="0"/>
              <a:t>Статья 44.</a:t>
            </a:r>
            <a:r>
              <a:rPr lang="ru-RU" sz="3200" dirty="0"/>
              <a:t> </a:t>
            </a:r>
            <a:r>
              <a:rPr lang="ru-RU" sz="3200" dirty="0" smtClean="0"/>
              <a:t> </a:t>
            </a:r>
            <a:r>
              <a:rPr lang="ru-RU" sz="3200" b="1" dirty="0" smtClean="0"/>
              <a:t>Права</a:t>
            </a:r>
            <a:r>
              <a:rPr lang="ru-RU" sz="3200" b="1" dirty="0"/>
              <a:t>, обязанности и ответственность в сфере образования родителей (законных представителей) несовершеннолетних </a:t>
            </a:r>
            <a:r>
              <a:rPr lang="ru-RU" sz="3200" b="1" dirty="0" smtClean="0"/>
              <a:t>обучающихся</a:t>
            </a:r>
            <a:endParaRPr lang="ru-RU" sz="3200" dirty="0"/>
          </a:p>
        </p:txBody>
      </p:sp>
    </p:spTree>
    <p:extLst>
      <p:ext uri="{BB962C8B-B14F-4D97-AF65-F5344CB8AC3E}">
        <p14:creationId xmlns:p14="http://schemas.microsoft.com/office/powerpoint/2010/main" val="2767656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48680"/>
            <a:ext cx="6781800" cy="5623520"/>
          </a:xfrm>
        </p:spPr>
        <p:txBody>
          <a:bodyPr>
            <a:normAutofit fontScale="90000"/>
          </a:bodyPr>
          <a:lstStyle/>
          <a:p>
            <a:r>
              <a:rPr lang="ru-RU" sz="1600" dirty="0">
                <a:latin typeface="+mn-lt"/>
              </a:rPr>
              <a:t/>
            </a:r>
            <a:br>
              <a:rPr lang="ru-RU" sz="1600" dirty="0">
                <a:latin typeface="+mn-lt"/>
              </a:rPr>
            </a:br>
            <a:r>
              <a:rPr lang="ru-RU" sz="1600" dirty="0" smtClean="0">
                <a:latin typeface="+mn-lt"/>
              </a:rPr>
              <a:t> - Родители</a:t>
            </a:r>
            <a:r>
              <a:rPr lang="ru-RU" sz="1600" dirty="0">
                <a:latin typeface="+mn-lt"/>
              </a:rPr>
              <a:t> (законные представители) несовершеннолетних обучающихся имеют преимущественное право на обучение и воспитание детей перед всеми другими лицами. Они обязаны заложить основы физического, нравственного и интеллектуального развития личности ребенка</a:t>
            </a:r>
            <a:r>
              <a:rPr lang="ru-RU" sz="1600" dirty="0" smtClean="0">
                <a:latin typeface="+mn-lt"/>
              </a:rPr>
              <a:t>.</a:t>
            </a:r>
            <a:br>
              <a:rPr lang="ru-RU" sz="1600" dirty="0" smtClean="0">
                <a:latin typeface="+mn-lt"/>
              </a:rPr>
            </a:br>
            <a:r>
              <a:rPr lang="ru-RU" sz="1600" dirty="0" smtClean="0">
                <a:latin typeface="+mn-lt"/>
              </a:rPr>
              <a:t>- </a:t>
            </a:r>
            <a:r>
              <a:rPr lang="ru-RU" sz="1600" dirty="0">
                <a:latin typeface="+mn-lt"/>
              </a:rPr>
              <a:t>Родители (законные представители) несовершеннолетних обучающихся имеют право:</a:t>
            </a:r>
            <a:br>
              <a:rPr lang="ru-RU" sz="1600" dirty="0">
                <a:latin typeface="+mn-lt"/>
              </a:rPr>
            </a:br>
            <a:r>
              <a:rPr lang="ru-RU" sz="1600" dirty="0">
                <a:latin typeface="+mn-lt"/>
              </a:rPr>
              <a:t>1) выбирать до завершения получения ребенком основного общего образования с учетом мнения ребенка, а также с учетом рекомендаций психолого-медико-педагогической комиссии (при их наличии) формы получения образования и формы обучения, организации, осуществляющие образовательную деятельность, язык, языки образования, факультативные и элективные учебные предметы, курсы, дисциплины (модули) из перечня, предлагаемого организацией, осуществляющей образовательную деятельность;</a:t>
            </a:r>
            <a:br>
              <a:rPr lang="ru-RU" sz="1600" dirty="0">
                <a:latin typeface="+mn-lt"/>
              </a:rPr>
            </a:br>
            <a:r>
              <a:rPr lang="ru-RU" sz="1600" dirty="0">
                <a:latin typeface="+mn-lt"/>
              </a:rPr>
              <a:t>4) знакомиться с содержанием образования, используемыми методами обучения и воспитания, образовательными технологиями, а также с оценками успеваемости своих детей;</a:t>
            </a:r>
            <a:br>
              <a:rPr lang="ru-RU" sz="1600" dirty="0">
                <a:latin typeface="+mn-lt"/>
              </a:rPr>
            </a:br>
            <a:r>
              <a:rPr lang="ru-RU" sz="1600" dirty="0">
                <a:latin typeface="+mn-lt"/>
              </a:rPr>
              <a:t>5) защищать права и законные интересы обучающихся;</a:t>
            </a:r>
            <a:br>
              <a:rPr lang="ru-RU" sz="1600" dirty="0">
                <a:latin typeface="+mn-lt"/>
              </a:rPr>
            </a:br>
            <a:r>
              <a:rPr lang="ru-RU" sz="1600" dirty="0">
                <a:latin typeface="+mn-lt"/>
              </a:rPr>
              <a:t>6) получать информацию о всех видах планируемых обследований (психологических, психолого-педагогических) обучающихся, давать согласие на проведение таких обследований или участие в таких обследованиях, отказаться от их проведения или участия в них, получать информацию о результатах проведенных обследований </a:t>
            </a:r>
            <a:r>
              <a:rPr lang="ru-RU" sz="1600" dirty="0" smtClean="0">
                <a:latin typeface="+mn-lt"/>
              </a:rPr>
              <a:t>обучающихся.</a:t>
            </a:r>
            <a:r>
              <a:rPr lang="ru-RU" sz="1600" dirty="0"/>
              <a:t/>
            </a:r>
            <a:br>
              <a:rPr lang="ru-RU" sz="1600" dirty="0"/>
            </a:br>
            <a:endParaRPr lang="ru-RU" sz="1600" dirty="0"/>
          </a:p>
        </p:txBody>
      </p:sp>
    </p:spTree>
    <p:extLst>
      <p:ext uri="{BB962C8B-B14F-4D97-AF65-F5344CB8AC3E}">
        <p14:creationId xmlns:p14="http://schemas.microsoft.com/office/powerpoint/2010/main" val="115145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08720"/>
            <a:ext cx="7076256" cy="5263480"/>
          </a:xfrm>
        </p:spPr>
        <p:txBody>
          <a:bodyPr>
            <a:noAutofit/>
          </a:bodyPr>
          <a:lstStyle/>
          <a:p>
            <a:r>
              <a:rPr lang="ru-RU" sz="1600" b="1" dirty="0">
                <a:latin typeface="+mn-lt"/>
              </a:rPr>
              <a:t>Родители</a:t>
            </a:r>
            <a:r>
              <a:rPr lang="ru-RU" sz="1600" dirty="0">
                <a:latin typeface="+mn-lt"/>
              </a:rPr>
              <a:t> (законные представители) несовершеннолетних обучающихся </a:t>
            </a:r>
            <a:r>
              <a:rPr lang="ru-RU" sz="1600" b="1" dirty="0">
                <a:latin typeface="+mn-lt"/>
              </a:rPr>
              <a:t>обязаны:</a:t>
            </a:r>
            <a:r>
              <a:rPr lang="ru-RU" sz="1600" dirty="0">
                <a:latin typeface="+mn-lt"/>
              </a:rPr>
              <a:t/>
            </a:r>
            <a:br>
              <a:rPr lang="ru-RU" sz="1600" dirty="0">
                <a:latin typeface="+mn-lt"/>
              </a:rPr>
            </a:br>
            <a:r>
              <a:rPr lang="ru-RU" sz="1600" dirty="0">
                <a:latin typeface="+mn-lt"/>
              </a:rPr>
              <a:t>1) обеспечить получение детьми общего образования;</a:t>
            </a:r>
            <a:br>
              <a:rPr lang="ru-RU" sz="1600" dirty="0">
                <a:latin typeface="+mn-lt"/>
              </a:rPr>
            </a:br>
            <a:r>
              <a:rPr lang="ru-RU" sz="1600" dirty="0">
                <a:latin typeface="+mn-lt"/>
              </a:rPr>
              <a:t>2) соблюдать правила внутреннего распорядка организации, осуществляющей образовательную деятельность, правила проживания обучающихся в интернатах, требования локальных нормативных актов, которые устанавливают режим занятий обучающихся, порядок регламентации образовательных отношений между образовательной организацией и обучающимися и (или) их родителями (законными представителями) и оформления возникновения, приостановления и прекращения этих отношений;</a:t>
            </a:r>
            <a:br>
              <a:rPr lang="ru-RU" sz="1600" dirty="0">
                <a:latin typeface="+mn-lt"/>
              </a:rPr>
            </a:br>
            <a:r>
              <a:rPr lang="ru-RU" sz="1600" dirty="0">
                <a:latin typeface="+mn-lt"/>
              </a:rPr>
              <a:t>3) уважать честь и достоинство обучающихся и работников организации, осуществляющей образовательную деятельность.</a:t>
            </a:r>
            <a:br>
              <a:rPr lang="ru-RU" sz="1600" dirty="0">
                <a:latin typeface="+mn-lt"/>
              </a:rPr>
            </a:br>
            <a:r>
              <a:rPr lang="ru-RU" sz="1600" dirty="0">
                <a:latin typeface="+mn-lt"/>
              </a:rPr>
              <a:t>5. Иные права и обязанности родителей (законных представителей) несовершеннолетних обучающихся устанавливаются настоящим Федеральным законом, иными федеральными законами, договором об образовании (при его наличии).</a:t>
            </a:r>
            <a:br>
              <a:rPr lang="ru-RU" sz="1600" dirty="0">
                <a:latin typeface="+mn-lt"/>
              </a:rPr>
            </a:br>
            <a:r>
              <a:rPr lang="ru-RU" sz="1600" dirty="0">
                <a:latin typeface="+mn-lt"/>
              </a:rPr>
              <a:t>6. За неисполнение или ненадлежащее исполнение обязанностей, установленных настоящим Федеральным законом и иными федеральными законами, родители (законные представители) несовершеннолетних обучающихся несут ответственность, предусмотренную законодательством Российской Федерации</a:t>
            </a:r>
            <a:r>
              <a:rPr lang="ru-RU" sz="1600" dirty="0" smtClean="0">
                <a:latin typeface="+mn-lt"/>
              </a:rPr>
              <a:t>.</a:t>
            </a:r>
            <a:r>
              <a:rPr lang="ru-RU" sz="1200" dirty="0" smtClean="0">
                <a:latin typeface="+mn-lt"/>
              </a:rPr>
              <a:t/>
            </a:r>
            <a:br>
              <a:rPr lang="ru-RU" sz="1200" dirty="0" smtClean="0">
                <a:latin typeface="+mn-lt"/>
              </a:rPr>
            </a:br>
            <a:endParaRPr lang="ru-RU" sz="1200" dirty="0">
              <a:latin typeface="+mn-lt"/>
            </a:endParaRPr>
          </a:p>
        </p:txBody>
      </p:sp>
    </p:spTree>
    <p:extLst>
      <p:ext uri="{BB962C8B-B14F-4D97-AF65-F5344CB8AC3E}">
        <p14:creationId xmlns:p14="http://schemas.microsoft.com/office/powerpoint/2010/main" val="1807653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62000" y="3717032"/>
            <a:ext cx="7543800" cy="2448272"/>
          </a:xfrm>
        </p:spPr>
        <p:txBody>
          <a:bodyPr>
            <a:normAutofit fontScale="90000"/>
          </a:bodyPr>
          <a:lstStyle/>
          <a:p>
            <a:r>
              <a:rPr lang="ru-RU" b="1" dirty="0"/>
              <a:t>Статья 64. Дошкольное образование</a:t>
            </a:r>
            <a:r>
              <a:rPr lang="ru-RU" dirty="0"/>
              <a:t/>
            </a:r>
            <a:br>
              <a:rPr lang="ru-RU" dirty="0"/>
            </a:br>
            <a:endParaRPr lang="ru-RU" dirty="0"/>
          </a:p>
        </p:txBody>
      </p:sp>
    </p:spTree>
    <p:extLst>
      <p:ext uri="{BB962C8B-B14F-4D97-AF65-F5344CB8AC3E}">
        <p14:creationId xmlns:p14="http://schemas.microsoft.com/office/powerpoint/2010/main" val="2647971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62000" y="692696"/>
            <a:ext cx="7986464" cy="5479504"/>
          </a:xfrm>
        </p:spPr>
        <p:txBody>
          <a:bodyPr>
            <a:normAutofit/>
          </a:bodyPr>
          <a:lstStyle/>
          <a:p>
            <a:r>
              <a:rPr lang="ru-RU" sz="1600" dirty="0">
                <a:latin typeface="+mn-lt"/>
              </a:rPr>
              <a:t>1. Дошкольное образование направлено на формирование общей культуры, развитие физических, интеллектуальных, нравственных, эстетических и личностных качеств, формирование предпосылок учебной деятельности, сохранение и укрепление здоровья детей дошкольного возраста.</a:t>
            </a:r>
            <a:br>
              <a:rPr lang="ru-RU" sz="1600" dirty="0">
                <a:latin typeface="+mn-lt"/>
              </a:rPr>
            </a:br>
            <a:r>
              <a:rPr lang="ru-RU" sz="1600" dirty="0">
                <a:latin typeface="+mn-lt"/>
              </a:rPr>
              <a:t>2. Образовательные программы дошкольного образования направлены на разностороннее развитие детей дошкольного возраста с учетом их возрастных и индивидуальных особенностей, в том числе достижение детьми дошкольного возраста уровня развития, необходимого и достаточного для успешного освоения ими образовательных программ начального общего образования, на основе индивидуального подхода к детям дошкольного возраста и специфичных для детей дошкольного возраста видов деятельности. Освоение образовательных программ дошкольного образования не сопровождается проведением промежуточных аттестаций и итоговой аттестации обучающихся.</a:t>
            </a:r>
            <a:br>
              <a:rPr lang="ru-RU" sz="1600" dirty="0">
                <a:latin typeface="+mn-lt"/>
              </a:rPr>
            </a:br>
            <a:r>
              <a:rPr lang="ru-RU" sz="1600" dirty="0">
                <a:latin typeface="+mn-lt"/>
              </a:rPr>
              <a:t>3. Родители (законные представители) несовершеннолетних обучающихся, обеспечивающие получение детьми дошкольного образования в форме семейного образования, имеют право на получение методической, психолого-педагогической, диагностической и консультативной помощи без взимания платы, в том числе в дошкольных образовательных организациях и общеобразовательных организациях, если в них созданы соответствующие консультационные центры. Обеспечение предоставления таких видов помощи осуществляется органами государственной власти субъектов Российской Федерации.</a:t>
            </a:r>
            <a:br>
              <a:rPr lang="ru-RU" sz="1600" dirty="0">
                <a:latin typeface="+mn-lt"/>
              </a:rPr>
            </a:br>
            <a:endParaRPr lang="ru-RU" sz="1600" dirty="0">
              <a:latin typeface="+mn-lt"/>
            </a:endParaRPr>
          </a:p>
        </p:txBody>
      </p:sp>
    </p:spTree>
    <p:extLst>
      <p:ext uri="{BB962C8B-B14F-4D97-AF65-F5344CB8AC3E}">
        <p14:creationId xmlns:p14="http://schemas.microsoft.com/office/powerpoint/2010/main" val="3338670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3"/>
          <p:cNvSpPr>
            <a:spLocks noGrp="1"/>
          </p:cNvSpPr>
          <p:nvPr>
            <p:ph type="title"/>
          </p:nvPr>
        </p:nvSpPr>
        <p:spPr>
          <a:xfrm>
            <a:off x="762000" y="3276600"/>
            <a:ext cx="7543800" cy="2600672"/>
          </a:xfrm>
        </p:spPr>
        <p:txBody>
          <a:bodyPr>
            <a:normAutofit fontScale="90000"/>
          </a:bodyPr>
          <a:lstStyle/>
          <a:p>
            <a:r>
              <a:rPr lang="ru-RU" sz="2800" dirty="0"/>
              <a:t>Статья 65. 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a:t>
            </a:r>
            <a:r>
              <a:rPr lang="ru-RU" sz="2800" dirty="0" smtClean="0"/>
              <a:t>деятельность</a:t>
            </a:r>
            <a:endParaRPr lang="ru-RU" dirty="0"/>
          </a:p>
        </p:txBody>
      </p:sp>
    </p:spTree>
    <p:extLst>
      <p:ext uri="{BB962C8B-B14F-4D97-AF65-F5344CB8AC3E}">
        <p14:creationId xmlns:p14="http://schemas.microsoft.com/office/powerpoint/2010/main" val="13395180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24</TotalTime>
  <Words>177</Words>
  <Application>Microsoft Office PowerPoint</Application>
  <PresentationFormat>Экран (4:3)</PresentationFormat>
  <Paragraphs>13</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NewsPrint</vt:lpstr>
      <vt:lpstr>Консультация</vt:lpstr>
      <vt:lpstr>Презентация PowerPoint</vt:lpstr>
      <vt:lpstr>Уважаемые родители с 1 сентября 2013 года вступил в силу Федеральный Закон «Об образовании в Российской Федерации»  от 29.12.2012 №273-ФЗ.  Предлагаем ознакомиться с некоторыми положениями Закона: </vt:lpstr>
      <vt:lpstr>Статья 44.  Права, обязанности и ответственность в сфере образования родителей (законных представителей) несовершеннолетних обучающихся</vt:lpstr>
      <vt:lpstr>  - Родители (законные представители) несовершеннолетних обучающихся имеют преимущественное право на обучение и воспитание детей перед всеми другими лицами. Они обязаны заложить основы физического, нравственного и интеллектуального развития личности ребенка. - Родители (законные представители) несовершеннолетних обучающихся имеют право: 1) выбирать до завершения получения ребенком основного общего образования с учетом мнения ребенка, а также с учетом рекомендаций психолого-медико-педагогической комиссии (при их наличии) формы получения образования и формы обучения, организации, осуществляющие образовательную деятельность, язык, языки образования, факультативные и элективные учебные предметы, курсы, дисциплины (модули) из перечня, предлагаемого организацией, осуществляющей образовательную деятельность; 4) знакомиться с содержанием образования, используемыми методами обучения и воспитания, образовательными технологиями, а также с оценками успеваемости своих детей; 5) защищать права и законные интересы обучающихся; 6) получать информацию о всех видах планируемых обследований (психологических, психолого-педагогических) обучающихся, давать согласие на проведение таких обследований или участие в таких обследованиях, отказаться от их проведения или участия в них, получать информацию о результатах проведенных обследований обучающихся. </vt:lpstr>
      <vt:lpstr>Родители (законные представители) несовершеннолетних обучающихся обязаны: 1) обеспечить получение детьми общего образования; 2) соблюдать правила внутреннего распорядка организации, осуществляющей образовательную деятельность, правила проживания обучающихся в интернатах, требования локальных нормативных актов, которые устанавливают режим занятий обучающихся, порядок регламентации образовательных отношений между образовательной организацией и обучающимися и (или) их родителями (законными представителями) и оформления возникновения, приостановления и прекращения этих отношений; 3) уважать честь и достоинство обучающихся и работников организации, осуществляющей образовательную деятельность. 5. Иные права и обязанности родителей (законных представителей) несовершеннолетних обучающихся устанавливаются настоящим Федеральным законом, иными федеральными законами, договором об образовании (при его наличии). 6. За неисполнение или ненадлежащее исполнение обязанностей, установленных настоящим Федеральным законом и иными федеральными законами, родители (законные представители) несовершеннолетних обучающихся несут ответственность, предусмотренную законодательством Российской Федерации. </vt:lpstr>
      <vt:lpstr>Статья 64. Дошкольное образование </vt:lpstr>
      <vt:lpstr>1. Дошкольное образование направлено на формирование общей культуры, развитие физических, интеллектуальных, нравственных, эстетических и личностных качеств, формирование предпосылок учебной деятельности, сохранение и укрепление здоровья детей дошкольного возраста. 2. Образовательные программы дошкольного образования направлены на разностороннее развитие детей дошкольного возраста с учетом их возрастных и индивидуальных особенностей, в том числе достижение детьми дошкольного возраста уровня развития, необходимого и достаточного для успешного освоения ими образовательных программ начального общего образования, на основе индивидуального подхода к детям дошкольного возраста и специфичных для детей дошкольного возраста видов деятельности. Освоение образовательных программ дошкольного образования не сопровождается проведением промежуточных аттестаций и итоговой аттестации обучающихся. 3. Родители (законные представители) несовершеннолетних обучающихся, обеспечивающие получение детьми дошкольного образования в форме семейного образования, имеют право на получение методической, психолого-педагогической, диагностической и консультативной помощи без взимания платы, в том числе в дошкольных образовательных организациях и общеобразовательных организациях, если в них созданы соответствующие консультационные центры. Обеспечение предоставления таких видов помощи осуществляется органами государственной власти субъектов Российской Федерации. </vt:lpstr>
      <vt:lpstr>Статья 65. Плата, взимаемая с родителей (законных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vt:lpstr>
      <vt:lpstr>1. Дошкольные образовательные организации осуществляют присмотр и уход за детьми. Иные организации, осуществляющие образовательную деятельность по реализации образовательных программ дошкольного образования, вправе осуществлять присмотр и уход за детьми.  2. За присмотр и уход за ребенком учредитель организации, осуществляющей образовательную деятельность, вправе устанавливать плату, взимаемую с родителей (законных представителей) (далее - родительская плата), и ее размер, если иное не установлено настоящим Федеральным законом. Учредитель вправе снизить размер родительской платы или не взимать ее с отдельных категорий родителей (законных представителей) в определяемых им случаях и порядке.  3. За присмотр и уход за детьми-инвалидами, детьми-сиротами и детьми, оставшимися без попечения родителей, а также за детьми с туберкулезной интоксикацией, обучающимися в государственных и муниципальных образовательных организациях, реализующих образовательную программу дошкольного образования, родительская плата не взимается.  </vt:lpstr>
      <vt:lpstr>4. Не допускается включение расходов на реализацию образовательной программы дошкольного образования, а также расходов на содержание недвижимого имущества государственных и муниципальных образовательных организаций, реализующих образовательную программу дошкольного образования, в родительскую плату за присмотр и уход за ребенком в таких организациях. 5. В целях материальной поддержки воспитания и обучения детей, посещающих образовательные организации, реализующие образовательную программу дошкольного образования, родителям (законным представителям) выплачивается компенсация в размере, устанавливаемом нормативными правовыми актами субъектов Российской Федерации, но не менее двадцати процентов среднего размера родительской платы за присмотр и уход за детьми в государственных и муниципальных образовательных организациях, находящихся на территории соответствующего субъекта Российской Федерации, на первого ребенка, не менее пятидесяти процентов размера такой платы на второго ребенка, не менее семидесяти процентов размера такой платы на третьего ребенка и последующих детей. 6. Порядок обращения за получением компенсации, указанной в части 5 настоящей статьи, и порядок ее выплаты устанавливаются органами государственной власти субъектов Российской Федерации. 7. Финансовое обеспечение расходов, связанных с выплатой компенсации, указанной в части 5 настоящей статьи, является расходным обязательством субъектов Российской Федерации.   </vt:lpstr>
      <vt:lpstr>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Консультация</dc:title>
  <dc:creator>Татьяна Родионова</dc:creator>
  <cp:lastModifiedBy>Windows User</cp:lastModifiedBy>
  <cp:revision>4</cp:revision>
  <dcterms:created xsi:type="dcterms:W3CDTF">2015-01-24T12:56:05Z</dcterms:created>
  <dcterms:modified xsi:type="dcterms:W3CDTF">2015-01-24T13:31:02Z</dcterms:modified>
</cp:coreProperties>
</file>