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1" r:id="rId2"/>
    <p:sldId id="256" r:id="rId3"/>
    <p:sldId id="258" r:id="rId4"/>
    <p:sldId id="282" r:id="rId5"/>
    <p:sldId id="270" r:id="rId6"/>
    <p:sldId id="271" r:id="rId7"/>
    <p:sldId id="272" r:id="rId8"/>
    <p:sldId id="273" r:id="rId9"/>
    <p:sldId id="274" r:id="rId10"/>
    <p:sldId id="269" r:id="rId11"/>
    <p:sldId id="283" r:id="rId12"/>
    <p:sldId id="284" r:id="rId13"/>
    <p:sldId id="285" r:id="rId14"/>
    <p:sldId id="28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660"/>
  </p:normalViewPr>
  <p:slideViewPr>
    <p:cSldViewPr>
      <p:cViewPr varScale="1">
        <p:scale>
          <a:sx n="74" d="100"/>
          <a:sy n="74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24C45-AF8C-431A-B351-F7779A3D0739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F35D1-2CBC-4F72-8509-0A25AACF39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48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3FD4E-E966-4878-87EF-7FA4648F61A9}" type="datetimeFigureOut">
              <a:rPr lang="ru-RU" smtClean="0"/>
              <a:t>03.10.2014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52D7B-5FE6-4048-ADEA-0C672E5186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94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2D7B-5FE6-4048-ADEA-0C672E5186F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7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2D7B-5FE6-4048-ADEA-0C672E5186F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4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70F-2E3F-4B30-BDC7-201F21E2231E}" type="datetimeFigureOut">
              <a:rPr lang="ru-RU" smtClean="0"/>
              <a:t>03.10.2014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037D-3D12-4727-A041-3CB44D8018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36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70F-2E3F-4B30-BDC7-201F21E2231E}" type="datetimeFigureOut">
              <a:rPr lang="ru-RU" smtClean="0"/>
              <a:t>03.10.2014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037D-3D12-4727-A041-3CB44D8018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75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70F-2E3F-4B30-BDC7-201F21E2231E}" type="datetimeFigureOut">
              <a:rPr lang="ru-RU" smtClean="0"/>
              <a:t>03.10.2014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037D-3D12-4727-A041-3CB44D8018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59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70F-2E3F-4B30-BDC7-201F21E2231E}" type="datetimeFigureOut">
              <a:rPr lang="ru-RU" smtClean="0"/>
              <a:t>03.10.2014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037D-3D12-4727-A041-3CB44D8018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9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70F-2E3F-4B30-BDC7-201F21E2231E}" type="datetimeFigureOut">
              <a:rPr lang="ru-RU" smtClean="0"/>
              <a:t>03.10.2014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037D-3D12-4727-A041-3CB44D8018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89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70F-2E3F-4B30-BDC7-201F21E2231E}" type="datetimeFigureOut">
              <a:rPr lang="ru-RU" smtClean="0"/>
              <a:t>03.10.2014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037D-3D12-4727-A041-3CB44D8018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61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70F-2E3F-4B30-BDC7-201F21E2231E}" type="datetimeFigureOut">
              <a:rPr lang="ru-RU" smtClean="0"/>
              <a:t>03.10.2014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037D-3D12-4727-A041-3CB44D8018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1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70F-2E3F-4B30-BDC7-201F21E2231E}" type="datetimeFigureOut">
              <a:rPr lang="ru-RU" smtClean="0"/>
              <a:t>03.10.2014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037D-3D12-4727-A041-3CB44D8018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17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70F-2E3F-4B30-BDC7-201F21E2231E}" type="datetimeFigureOut">
              <a:rPr lang="ru-RU" smtClean="0"/>
              <a:t>03.10.2014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037D-3D12-4727-A041-3CB44D8018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57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70F-2E3F-4B30-BDC7-201F21E2231E}" type="datetimeFigureOut">
              <a:rPr lang="ru-RU" smtClean="0"/>
              <a:t>03.10.2014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037D-3D12-4727-A041-3CB44D8018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72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F70F-2E3F-4B30-BDC7-201F21E2231E}" type="datetimeFigureOut">
              <a:rPr lang="ru-RU" smtClean="0"/>
              <a:t>03.10.2014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037D-3D12-4727-A041-3CB44D8018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51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8F70F-2E3F-4B30-BDC7-201F21E2231E}" type="datetimeFigureOut">
              <a:rPr lang="ru-RU" smtClean="0"/>
              <a:t>03.10.2014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9037D-3D12-4727-A041-3CB44D8018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08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slide" Target="slide11.xml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12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slide" Target="slide13.xml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4.png"/><Relationship Id="rId5" Type="http://schemas.openxmlformats.org/officeDocument/2006/relationships/image" Target="../media/image26.png"/><Relationship Id="rId10" Type="http://schemas.openxmlformats.org/officeDocument/2006/relationships/slide" Target="slide12.xml"/><Relationship Id="rId4" Type="http://schemas.openxmlformats.org/officeDocument/2006/relationships/image" Target="../media/image25.jp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5000" r="9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712968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2060"/>
                </a:solidFill>
              </a:rPr>
              <a:t>Рука развивает мозг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Истоки способностей и дарований детей находятся на кончиках пальцев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</a:p>
          <a:p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  </a:t>
            </a:r>
            <a:r>
              <a:rPr lang="ru-RU" sz="2800" i="1" dirty="0">
                <a:solidFill>
                  <a:prstClr val="black"/>
                </a:solidFill>
                <a:ea typeface="+mj-ea"/>
                <a:cs typeface="+mj-cs"/>
              </a:rPr>
              <a:t>В.А. Сухомлинский </a:t>
            </a:r>
            <a:endParaRPr lang="ru-RU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8244408" y="626017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28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539" y="404664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7 </a:t>
            </a:r>
            <a:r>
              <a:rPr lang="ru-RU" sz="2000" dirty="0"/>
              <a:t>лет:</a:t>
            </a:r>
          </a:p>
          <a:p>
            <a:r>
              <a:rPr lang="ru-RU" sz="2000" dirty="0"/>
              <a:t>Обладает взрослой внешней хваткой, когда держит ложку, пишет и рисует. </a:t>
            </a:r>
          </a:p>
          <a:p>
            <a:r>
              <a:rPr lang="ru-RU" sz="2000" dirty="0"/>
              <a:t>Самостоятельно нарезает продукты. Ест ножом и вилкой (руки помогают друг другу). </a:t>
            </a:r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Ловит </a:t>
            </a:r>
            <a:r>
              <a:rPr lang="ru-RU" sz="2000" dirty="0"/>
              <a:t>маленький мяч. </a:t>
            </a:r>
          </a:p>
          <a:p>
            <a:r>
              <a:rPr lang="ru-RU" sz="2000" dirty="0"/>
              <a:t>Может при письме свободно удерживать ручку. Вырезает фигуры в виде букв S, Z и спиралей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2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92" y="6381328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1" y="6381328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3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120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Возрастные </a:t>
            </a:r>
            <a:r>
              <a:rPr lang="ru-RU" dirty="0"/>
              <a:t>категории </a:t>
            </a:r>
            <a:r>
              <a:rPr lang="ru-RU" dirty="0" smtClean="0"/>
              <a:t>являются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приблизительными вехами того, где находится ребенок в своем развитии.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4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373216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09320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4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Движения руки всегда тесно связаны с речью и способствуют её развитию. Обнаружив у ребёнка отставание в развитии двигательных навыков кистей и пальцев рук, займитесь с ним пальчиковой гимнастикой.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01" y="1569698"/>
            <a:ext cx="2049406" cy="289870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178">
            <a:off x="6678217" y="1560661"/>
            <a:ext cx="1920222" cy="27910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289">
            <a:off x="578615" y="1282988"/>
            <a:ext cx="2095500" cy="3238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135">
            <a:off x="365587" y="3398347"/>
            <a:ext cx="2095500" cy="3238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759" y="4280866"/>
            <a:ext cx="1676400" cy="23907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46" y="1484784"/>
            <a:ext cx="1876425" cy="24384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4850">
            <a:off x="6972140" y="4333254"/>
            <a:ext cx="1743075" cy="2286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90" y="4232490"/>
            <a:ext cx="1876425" cy="2438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36" y="2420888"/>
            <a:ext cx="2124075" cy="2152650"/>
          </a:xfrm>
          <a:prstGeom prst="rect">
            <a:avLst/>
          </a:prstGeom>
        </p:spPr>
      </p:pic>
      <p:pic>
        <p:nvPicPr>
          <p:cNvPr id="1126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21" y="6366090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2" y="6366841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34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971" y="315498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Начинать работу по развитию мелкой моторики нужно с самого раннего возраста. Уже грудному младенцу можно массировать пальчики (пальчиковая гимнастика), воздействуя тем самым на активные точки, связанные с корой головного мозга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.</a:t>
            </a:r>
            <a:endParaRPr lang="ru-RU" sz="2400" dirty="0"/>
          </a:p>
          <a:p>
            <a:pPr algn="ctr"/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3"/>
          <a:stretch/>
        </p:blipFill>
        <p:spPr>
          <a:xfrm>
            <a:off x="2140496" y="2872470"/>
            <a:ext cx="4696416" cy="3310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31" y="2264164"/>
            <a:ext cx="2069405" cy="2107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64164"/>
            <a:ext cx="2829694" cy="22637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4" y="4718302"/>
            <a:ext cx="2786564" cy="1876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7199" y="4206178"/>
            <a:ext cx="2081425" cy="2695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73" y="2715746"/>
            <a:ext cx="4804323" cy="3310897"/>
          </a:xfrm>
          <a:prstGeom prst="rect">
            <a:avLst/>
          </a:prstGeom>
        </p:spPr>
      </p:pic>
      <p:pic>
        <p:nvPicPr>
          <p:cNvPr id="12290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98" y="6442478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3" y="6442478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11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7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5"/>
            <a:ext cx="799288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3200" dirty="0"/>
              <a:t>Существует множество занятий, игр и упражнений для развития мелкой моторики. Их можно разделить на следующие группы: пальчиковые игры, игры с мелкими предметами, лепка и рисование, массаж </a:t>
            </a:r>
            <a:r>
              <a:rPr lang="ru-RU" sz="3200" dirty="0" smtClean="0"/>
              <a:t>пальчиков, </a:t>
            </a:r>
            <a:r>
              <a:rPr lang="ru-RU" sz="3200" dirty="0" err="1" smtClean="0"/>
              <a:t>монтессори</a:t>
            </a:r>
            <a:r>
              <a:rPr lang="ru-RU" sz="3200" dirty="0" smtClean="0"/>
              <a:t>-игры.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30" y="3789040"/>
            <a:ext cx="2972443" cy="2809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6342958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42958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</a:rPr>
              <a:t>Мелкая моторика</a:t>
            </a:r>
            <a:endParaRPr lang="ru-RU" sz="7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408712" cy="1224136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Тренируем пальцы – развиваем речь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237312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6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Человечек </a:t>
            </a:r>
            <a:r>
              <a:rPr lang="ru-RU" dirty="0" err="1"/>
              <a:t>Пенфилда</a:t>
            </a:r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3793"/>
            <a:ext cx="5400600" cy="530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7" y="1052736"/>
            <a:ext cx="23042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Почему так важно для детей развитие тонкой моторики рук? Дело в том, что в головном мозге человека, центры, отвечающие за речь и движения пальцев рук расположены очень близко. Стимулируя тонкую моторику и активизируя тем самым соответствующие отделы мозга, мы активизируем и соседние зоны, отвечающие за речь. </a:t>
            </a:r>
          </a:p>
        </p:txBody>
      </p:sp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255648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90284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2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3456384" cy="5832648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Исследования М. М. Кольцовой доказали, что каждый палец имеет представительство в коре больших полушарий мозга. Она отмечает, что есть все основания рассматривать кисть руки, как орган речи - такой же как артикуляционный аппарат. С этой точки зрения проекция кисти руки есть ещё одна речевая зона. Развитие тонких движений пальцев рук предшествует появлению артикуляции слогов. Благодаря развитию пальцев </a:t>
            </a:r>
            <a:r>
              <a:rPr lang="ru-RU" sz="2000"/>
              <a:t>в </a:t>
            </a:r>
            <a:r>
              <a:rPr lang="ru-RU" sz="2000" smtClean="0"/>
              <a:t>мозге </a:t>
            </a:r>
            <a:r>
              <a:rPr lang="ru-RU" sz="2000" dirty="0"/>
              <a:t>формируется проекция "схемы человеческого тела", а речевые реакции находятся в прямой зависимости от тренированности пальцев.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764704"/>
            <a:ext cx="5112568" cy="5450747"/>
          </a:xfrm>
        </p:spPr>
      </p:pic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381328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60546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7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617" y="843350"/>
            <a:ext cx="84712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0-1 </a:t>
            </a:r>
            <a:r>
              <a:rPr lang="ru-RU" sz="2000" dirty="0"/>
              <a:t>месяц:</a:t>
            </a:r>
          </a:p>
          <a:p>
            <a:r>
              <a:rPr lang="ru-RU" sz="2000" dirty="0"/>
              <a:t>Кисть руки сжата. Хватательный рефлекс. Ребенок хватает палец, который кладут в его руку и не отпускает его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3 </a:t>
            </a:r>
            <a:r>
              <a:rPr lang="ru-RU" sz="2000" dirty="0"/>
              <a:t>- 4 месяца:</a:t>
            </a:r>
          </a:p>
          <a:p>
            <a:r>
              <a:rPr lang="ru-RU" sz="2000" dirty="0"/>
              <a:t>Хватательный рефлекс начинает угасать, так что ребенок может выпустить предмет, если взрослый забирает его. Хватает ладонью, а также средним, безымянным пальцами и мизинцем, но не делает этого большим и указательным пальцами. </a:t>
            </a:r>
          </a:p>
          <a:p>
            <a:r>
              <a:rPr lang="ru-RU" sz="2000" dirty="0"/>
              <a:t>Вытягивает кисть руки, чтобы взять предмет. Иногда, когда ребенок хватает что-нибудь, он держит этот предмет боком (вкось).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9612" y="260648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Развитие кисти руки</a:t>
            </a:r>
          </a:p>
        </p:txBody>
      </p:sp>
      <p:pic>
        <p:nvPicPr>
          <p:cNvPr id="409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58" y="6327394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7" y="6348176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0648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5-6 месяцев:</a:t>
            </a:r>
          </a:p>
          <a:p>
            <a:r>
              <a:rPr lang="ru-RU" sz="2000" dirty="0"/>
              <a:t>Держит достаточно большой предмет обеими руками. Отпускает предмет. Держит предметы всей ладонью руки и всеми пальцами, обхватывающими предмет. Может переложить игрушку из одной руки в другую. Бьет ложками и т.п. по столу - вверх и вниз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8-9 месяцев:</a:t>
            </a:r>
          </a:p>
          <a:p>
            <a:r>
              <a:rPr lang="ru-RU" sz="2000" dirty="0"/>
              <a:t>Играет в игры типа "дай-возьми". </a:t>
            </a:r>
          </a:p>
          <a:p>
            <a:r>
              <a:rPr lang="ru-RU" sz="2000" dirty="0"/>
              <a:t>Может держать по кубику в каждой руке и ударять ими друг о друга. </a:t>
            </a:r>
          </a:p>
          <a:p>
            <a:r>
              <a:rPr lang="ru-RU" sz="2000" dirty="0"/>
              <a:t>Получает удовольствие от бросания предметов на пол. Берет предметы (например, кубик) пальцами. Крутит и поворачивает предметы, которые он рассматривает.</a:t>
            </a:r>
          </a:p>
        </p:txBody>
      </p:sp>
      <p:pic>
        <p:nvPicPr>
          <p:cNvPr id="51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264360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85142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4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 t="-11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 год:</a:t>
            </a:r>
          </a:p>
          <a:p>
            <a:r>
              <a:rPr lang="ru-RU" sz="2000" dirty="0"/>
              <a:t>Держит маленькие предметы большим и указательным пальцами (хватка "щипцами"). </a:t>
            </a:r>
          </a:p>
          <a:p>
            <a:r>
              <a:rPr lang="ru-RU" sz="2000" dirty="0"/>
              <a:t>Получает удовольствие от игры с различными окружающими его предметами. </a:t>
            </a:r>
          </a:p>
          <a:p>
            <a:r>
              <a:rPr lang="ru-RU" sz="2000" dirty="0"/>
              <a:t>Хватает сверху, тыльной стороной ладони наружу (хватка сверху). </a:t>
            </a:r>
          </a:p>
          <a:p>
            <a:r>
              <a:rPr lang="ru-RU" sz="2000" dirty="0"/>
              <a:t>Двигает руками, поворачивая их внутрь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1 год и 6 месяцев:</a:t>
            </a:r>
          </a:p>
          <a:p>
            <a:r>
              <a:rPr lang="ru-RU" sz="2000" dirty="0"/>
              <a:t>Нарочно роняет предметы. Пытается бросить мяч. Строит "башню" из трех кубиков. </a:t>
            </a:r>
          </a:p>
          <a:p>
            <a:r>
              <a:rPr lang="ru-RU" sz="2000" dirty="0"/>
              <a:t>Держит ложку, ухватив ее поперек ручки. Двигает руками, поворачивая их внутрь. </a:t>
            </a:r>
          </a:p>
          <a:p>
            <a:r>
              <a:rPr lang="ru-RU" sz="2000" dirty="0"/>
              <a:t>В состоянии самостоятельно есть, но много проливает. Держит мел и ложку поперек. </a:t>
            </a:r>
          </a:p>
          <a:p>
            <a:r>
              <a:rPr lang="ru-RU" sz="2000" dirty="0"/>
              <a:t>Строит "башню" из шести кубиков. </a:t>
            </a:r>
          </a:p>
          <a:p>
            <a:r>
              <a:rPr lang="ru-RU" sz="2000" dirty="0"/>
              <a:t>Бросает мяч в определенном направлении.</a:t>
            </a:r>
          </a:p>
        </p:txBody>
      </p:sp>
      <p:pic>
        <p:nvPicPr>
          <p:cNvPr id="614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324211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428120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0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92896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2 года и 6 месяцев:</a:t>
            </a:r>
          </a:p>
          <a:p>
            <a:r>
              <a:rPr lang="ru-RU" sz="2000" dirty="0"/>
              <a:t>При рисовании держит карандаш правой рукой поперек него, но часто с выпрямленным указательным пальцем. </a:t>
            </a:r>
          </a:p>
          <a:p>
            <a:r>
              <a:rPr lang="ru-RU" sz="2000" dirty="0"/>
              <a:t>Адекватным образом выпрямляет пальцы, когда берет предмет. </a:t>
            </a:r>
          </a:p>
          <a:p>
            <a:r>
              <a:rPr lang="ru-RU" sz="2000" dirty="0"/>
              <a:t>Удерживает большой мяч обеими руками, прижимая его к груди.</a:t>
            </a:r>
          </a:p>
          <a:p>
            <a:endParaRPr lang="ru-RU" sz="2000" dirty="0"/>
          </a:p>
          <a:p>
            <a:r>
              <a:rPr lang="ru-RU" sz="2000" dirty="0"/>
              <a:t>3 года:</a:t>
            </a:r>
          </a:p>
          <a:p>
            <a:r>
              <a:rPr lang="ru-RU" sz="2000" dirty="0"/>
              <a:t>Наливает воду в кружку. </a:t>
            </a:r>
          </a:p>
          <a:p>
            <a:r>
              <a:rPr lang="ru-RU" sz="2000" dirty="0"/>
              <a:t>Строит "башню" из восьми кубиков. </a:t>
            </a:r>
          </a:p>
          <a:p>
            <a:r>
              <a:rPr lang="ru-RU" sz="2000" dirty="0"/>
              <a:t>Держит карандаш высоко "перекрестной" хваткой.</a:t>
            </a:r>
          </a:p>
          <a:p>
            <a:endParaRPr lang="ru-RU" sz="2000" dirty="0"/>
          </a:p>
          <a:p>
            <a:r>
              <a:rPr lang="ru-RU" sz="2000" dirty="0"/>
              <a:t>3 года и 6 месяцев:</a:t>
            </a:r>
          </a:p>
          <a:p>
            <a:r>
              <a:rPr lang="ru-RU" sz="2000" dirty="0"/>
              <a:t>Рисует всей рукой и крепко удерживает мелок. Ловит мяч обеими руками.</a:t>
            </a:r>
          </a:p>
          <a:p>
            <a:endParaRPr lang="ru-RU" sz="2000" dirty="0"/>
          </a:p>
        </p:txBody>
      </p:sp>
      <p:pic>
        <p:nvPicPr>
          <p:cNvPr id="717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53336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0" y="6453336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769" y="188640"/>
            <a:ext cx="820891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 года:</a:t>
            </a:r>
          </a:p>
          <a:p>
            <a:r>
              <a:rPr lang="ru-RU" dirty="0"/>
              <a:t>Начинает совершать </a:t>
            </a:r>
            <a:r>
              <a:rPr lang="ru-RU" dirty="0" smtClean="0"/>
              <a:t>движения </a:t>
            </a:r>
            <a:r>
              <a:rPr lang="ru-RU" dirty="0"/>
              <a:t>кистью и пальцами.</a:t>
            </a:r>
          </a:p>
          <a:p>
            <a:r>
              <a:rPr lang="ru-RU" dirty="0"/>
              <a:t>Держит карандаш или ловит пальцами и поворачивает кисть руки наружу, когда рисует. </a:t>
            </a:r>
          </a:p>
          <a:p>
            <a:r>
              <a:rPr lang="ru-RU" dirty="0"/>
              <a:t>Ловит большой мяч. Ловит маленький мяч, делая руками "чашку". </a:t>
            </a:r>
          </a:p>
          <a:p>
            <a:r>
              <a:rPr lang="ru-RU" dirty="0"/>
              <a:t>Часто знает, какая рука доминирует. Способен резать по линии. </a:t>
            </a:r>
          </a:p>
          <a:p>
            <a:r>
              <a:rPr lang="ru-RU" dirty="0"/>
              <a:t>Наливает воду в кружку одной рукой.</a:t>
            </a:r>
          </a:p>
          <a:p>
            <a:endParaRPr lang="ru-RU" dirty="0"/>
          </a:p>
          <a:p>
            <a:r>
              <a:rPr lang="ru-RU" dirty="0"/>
              <a:t>5 лет:</a:t>
            </a:r>
          </a:p>
          <a:p>
            <a:r>
              <a:rPr lang="ru-RU" dirty="0"/>
              <a:t>Держит карандаш у самого основания с помощью хвата большим пальцем. </a:t>
            </a:r>
          </a:p>
          <a:p>
            <a:r>
              <a:rPr lang="ru-RU" dirty="0"/>
              <a:t>Ударяет мячом о пол и ловит его обеими руками. </a:t>
            </a:r>
          </a:p>
          <a:p>
            <a:r>
              <a:rPr lang="ru-RU" dirty="0"/>
              <a:t>Рисует кистью, не нажимая сильно на бумагу. </a:t>
            </a:r>
          </a:p>
          <a:p>
            <a:r>
              <a:rPr lang="ru-RU" dirty="0"/>
              <a:t>Вытягивает руки, чтобы поймать маленький мяч. </a:t>
            </a:r>
          </a:p>
          <a:p>
            <a:r>
              <a:rPr lang="ru-RU" dirty="0"/>
              <a:t>Вырезает зигзаги, окружности и волны. </a:t>
            </a:r>
          </a:p>
          <a:p>
            <a:r>
              <a:rPr lang="ru-RU" dirty="0"/>
              <a:t>Бросает большой мяч и ловит его. </a:t>
            </a:r>
          </a:p>
          <a:p>
            <a:r>
              <a:rPr lang="ru-RU" dirty="0"/>
              <a:t>Режет хлеб и намазывает масло. </a:t>
            </a:r>
          </a:p>
          <a:p>
            <a:r>
              <a:rPr lang="ru-RU" dirty="0"/>
              <a:t>Касается большим пальцем кончиков остальных пальцев. Скрещивает большой палец поперек ладони.</a:t>
            </a:r>
          </a:p>
          <a:p>
            <a:r>
              <a:rPr lang="ru-RU" dirty="0"/>
              <a:t>Бьет большим мячом в стенку и ловит его.</a:t>
            </a:r>
          </a:p>
          <a:p>
            <a:r>
              <a:rPr lang="ru-RU" dirty="0"/>
              <a:t>Вырезает фигуры. </a:t>
            </a:r>
          </a:p>
          <a:p>
            <a:r>
              <a:rPr lang="ru-RU" dirty="0"/>
              <a:t>Подбрасывает большой мяч в воздух и ловит его. </a:t>
            </a:r>
          </a:p>
          <a:p>
            <a:r>
              <a:rPr lang="ru-RU" dirty="0"/>
              <a:t>Обладает развитой хваткой пальцами (большим и указательным). Есть доминирующая </a:t>
            </a:r>
            <a:r>
              <a:rPr lang="ru-RU" dirty="0" smtClean="0"/>
              <a:t>рука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254" y="6499548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503080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7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4442</TotalTime>
  <Words>887</Words>
  <Application>Microsoft Office PowerPoint</Application>
  <PresentationFormat>Экран (4:3)</PresentationFormat>
  <Paragraphs>124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Рука развивает мозг</vt:lpstr>
      <vt:lpstr>Мелкая моторика</vt:lpstr>
      <vt:lpstr>Человечек Пенфилда </vt:lpstr>
      <vt:lpstr>Исследования М. М. Кольцовой доказали, что каждый палец имеет представительство в коре больших полушарий мозга. Она отмечает, что есть все основания рассматривать кисть руки, как орган речи - такой же как артикуляционный аппарат. С этой точки зрения проекция кисти руки есть ещё одна речевая зона. Развитие тонких движений пальцев рук предшествует появлению артикуляции слогов. Благодаря развитию пальцев в мозге формируется проекция "схемы человеческого тела", а речевые реакции находятся в прямой зависимости от тренированности пальцев.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Движения руки всегда тесно связаны с речью и способствуют её развитию. Обнаружив у ребёнка отставание в развитии двигательных навыков кистей и пальцев рук, займитесь с ним пальчиковой гимнастикой.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Мелкая моторика</dc:title>
  <dc:creator>Мария</dc:creator>
  <cp:lastModifiedBy>Мария</cp:lastModifiedBy>
  <cp:revision>89</cp:revision>
  <dcterms:created xsi:type="dcterms:W3CDTF">2014-04-23T21:26:48Z</dcterms:created>
  <dcterms:modified xsi:type="dcterms:W3CDTF">2014-10-02T23:03:38Z</dcterms:modified>
</cp:coreProperties>
</file>