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58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6.jpeg"/><Relationship Id="rId16" Type="http://schemas.openxmlformats.org/officeDocument/2006/relationships/image" Target="../media/image36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png"/><Relationship Id="rId15" Type="http://schemas.openxmlformats.org/officeDocument/2006/relationships/image" Target="../media/image35.gif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18" Type="http://schemas.openxmlformats.org/officeDocument/2006/relationships/slide" Target="slide2.xml"/><Relationship Id="rId3" Type="http://schemas.openxmlformats.org/officeDocument/2006/relationships/image" Target="../media/image35.gif"/><Relationship Id="rId7" Type="http://schemas.openxmlformats.org/officeDocument/2006/relationships/image" Target="../media/image44.gif"/><Relationship Id="rId12" Type="http://schemas.openxmlformats.org/officeDocument/2006/relationships/image" Target="../media/image49.gif"/><Relationship Id="rId17" Type="http://schemas.openxmlformats.org/officeDocument/2006/relationships/image" Target="../media/image54.gif"/><Relationship Id="rId2" Type="http://schemas.openxmlformats.org/officeDocument/2006/relationships/image" Target="../media/image40.jpeg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11" Type="http://schemas.openxmlformats.org/officeDocument/2006/relationships/image" Target="../media/image48.png"/><Relationship Id="rId5" Type="http://schemas.openxmlformats.org/officeDocument/2006/relationships/image" Target="../media/image42.gif"/><Relationship Id="rId15" Type="http://schemas.openxmlformats.org/officeDocument/2006/relationships/image" Target="../media/image52.gif"/><Relationship Id="rId10" Type="http://schemas.openxmlformats.org/officeDocument/2006/relationships/image" Target="../media/image47.gif"/><Relationship Id="rId4" Type="http://schemas.openxmlformats.org/officeDocument/2006/relationships/image" Target="../media/image41.gif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2197767"/>
            <a:ext cx="5870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Буква С и звук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[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]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524328" y="5805264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60" y="0"/>
            <a:ext cx="91809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3645024"/>
            <a:ext cx="868680" cy="864096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11548">
            <a:off x="7760658" y="1511947"/>
            <a:ext cx="1131355" cy="1052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032" y="5694235"/>
            <a:ext cx="1547663" cy="1273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363" y="2996952"/>
            <a:ext cx="1595669" cy="13407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130" y="2038315"/>
            <a:ext cx="1883701" cy="1412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5212810"/>
            <a:ext cx="2339752" cy="17548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323520"/>
            <a:ext cx="1424990" cy="10687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539" y="4162772"/>
            <a:ext cx="1547664" cy="11607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692" y="93322"/>
            <a:ext cx="3512346" cy="1463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225" y="3897255"/>
            <a:ext cx="2459765" cy="18448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695" y="4183139"/>
            <a:ext cx="1697408" cy="12730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86" y="4509120"/>
            <a:ext cx="1358888" cy="10191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42" y="1687117"/>
            <a:ext cx="2611044" cy="22322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14" y="3731909"/>
            <a:ext cx="13414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618" y="3520628"/>
            <a:ext cx="18843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Улыбающееся лицо 22"/>
          <p:cNvSpPr/>
          <p:nvPr/>
        </p:nvSpPr>
        <p:spPr>
          <a:xfrm>
            <a:off x="2038691" y="64186"/>
            <a:ext cx="576065" cy="52736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Улыбающееся лицо 23"/>
          <p:cNvSpPr/>
          <p:nvPr/>
        </p:nvSpPr>
        <p:spPr>
          <a:xfrm>
            <a:off x="2684654" y="60214"/>
            <a:ext cx="576000" cy="52736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Улыбающееся лицо 24"/>
          <p:cNvSpPr/>
          <p:nvPr/>
        </p:nvSpPr>
        <p:spPr>
          <a:xfrm>
            <a:off x="3390124" y="66531"/>
            <a:ext cx="576064" cy="52736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4053371" y="39274"/>
            <a:ext cx="576000" cy="5292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Улыбающееся лицо 26"/>
          <p:cNvSpPr/>
          <p:nvPr/>
        </p:nvSpPr>
        <p:spPr>
          <a:xfrm>
            <a:off x="4716016" y="39274"/>
            <a:ext cx="576064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Улыбающееся лицо 27"/>
          <p:cNvSpPr/>
          <p:nvPr/>
        </p:nvSpPr>
        <p:spPr>
          <a:xfrm>
            <a:off x="5369197" y="39274"/>
            <a:ext cx="576000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Улыбающееся лицо 28"/>
          <p:cNvSpPr/>
          <p:nvPr/>
        </p:nvSpPr>
        <p:spPr>
          <a:xfrm>
            <a:off x="6033107" y="15745"/>
            <a:ext cx="576064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686990" y="20765"/>
            <a:ext cx="576000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" name="Улыбающееся лицо 3071"/>
          <p:cNvSpPr/>
          <p:nvPr/>
        </p:nvSpPr>
        <p:spPr>
          <a:xfrm>
            <a:off x="7325028" y="39274"/>
            <a:ext cx="576000" cy="540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0" name="Овал 3089"/>
          <p:cNvSpPr/>
          <p:nvPr/>
        </p:nvSpPr>
        <p:spPr>
          <a:xfrm>
            <a:off x="-36960" y="3867427"/>
            <a:ext cx="1043608" cy="845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1" name="Овал 3090"/>
          <p:cNvSpPr/>
          <p:nvPr/>
        </p:nvSpPr>
        <p:spPr>
          <a:xfrm>
            <a:off x="1789068" y="5420524"/>
            <a:ext cx="942181" cy="874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2" name="Овал 3091"/>
          <p:cNvSpPr/>
          <p:nvPr/>
        </p:nvSpPr>
        <p:spPr>
          <a:xfrm>
            <a:off x="3765307" y="4170322"/>
            <a:ext cx="1152128" cy="1085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3" name="Овал 3092"/>
          <p:cNvSpPr/>
          <p:nvPr/>
        </p:nvSpPr>
        <p:spPr>
          <a:xfrm>
            <a:off x="3443345" y="5646391"/>
            <a:ext cx="1037860" cy="1047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4" name="Овал 3093"/>
          <p:cNvSpPr/>
          <p:nvPr/>
        </p:nvSpPr>
        <p:spPr>
          <a:xfrm>
            <a:off x="6300192" y="5694235"/>
            <a:ext cx="1080120" cy="99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5" name="Овал 3094"/>
          <p:cNvSpPr/>
          <p:nvPr/>
        </p:nvSpPr>
        <p:spPr>
          <a:xfrm>
            <a:off x="6472811" y="3648049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6" name="Овал 3095"/>
          <p:cNvSpPr/>
          <p:nvPr/>
        </p:nvSpPr>
        <p:spPr>
          <a:xfrm>
            <a:off x="7635790" y="1628800"/>
            <a:ext cx="961761" cy="958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7" name="Овал 3096"/>
          <p:cNvSpPr/>
          <p:nvPr/>
        </p:nvSpPr>
        <p:spPr>
          <a:xfrm>
            <a:off x="5004048" y="3182254"/>
            <a:ext cx="941149" cy="970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8" name="Овал 3097"/>
          <p:cNvSpPr/>
          <p:nvPr/>
        </p:nvSpPr>
        <p:spPr>
          <a:xfrm>
            <a:off x="755631" y="303874"/>
            <a:ext cx="993102" cy="10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04" name="Улыбающееся лицо 3103"/>
          <p:cNvSpPr/>
          <p:nvPr/>
        </p:nvSpPr>
        <p:spPr>
          <a:xfrm>
            <a:off x="2916152" y="692434"/>
            <a:ext cx="599537" cy="561379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05" name="Picture 1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500" y="668026"/>
            <a:ext cx="622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1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164" y="680231"/>
            <a:ext cx="622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1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526" y="687601"/>
            <a:ext cx="622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8" name="Прямоугольник 3107"/>
          <p:cNvSpPr/>
          <p:nvPr/>
        </p:nvSpPr>
        <p:spPr>
          <a:xfrm>
            <a:off x="1061056" y="4819667"/>
            <a:ext cx="777947" cy="742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09" name="Прямоугольник 3108"/>
          <p:cNvSpPr/>
          <p:nvPr/>
        </p:nvSpPr>
        <p:spPr>
          <a:xfrm>
            <a:off x="2505384" y="3631483"/>
            <a:ext cx="755270" cy="1030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10" name="Прямоугольник 3109"/>
          <p:cNvSpPr/>
          <p:nvPr/>
        </p:nvSpPr>
        <p:spPr>
          <a:xfrm>
            <a:off x="5657197" y="4337720"/>
            <a:ext cx="951974" cy="10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11" name="Прямоугольник 3110"/>
          <p:cNvSpPr/>
          <p:nvPr/>
        </p:nvSpPr>
        <p:spPr>
          <a:xfrm>
            <a:off x="8113679" y="4237527"/>
            <a:ext cx="967745" cy="1218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16152" y="2204864"/>
            <a:ext cx="1425219" cy="1246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885" y="40919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7221" y="6150244"/>
            <a:ext cx="1366729" cy="603307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0" action="ppaction://hlinksldjump"/>
              </a:rPr>
              <a:t>Меню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01028" y="6090217"/>
            <a:ext cx="1180396" cy="76778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" dur="indefinite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8" dur="indefinite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4" dur="indefinite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72" grpId="0" animBg="1"/>
      <p:bldP spid="3090" grpId="0" animBg="1"/>
      <p:bldP spid="3090" grpId="1" animBg="1"/>
      <p:bldP spid="3091" grpId="0" animBg="1"/>
      <p:bldP spid="3091" grpId="1" animBg="1"/>
      <p:bldP spid="3092" grpId="0" animBg="1"/>
      <p:bldP spid="3092" grpId="1" animBg="1"/>
      <p:bldP spid="3093" grpId="0" animBg="1"/>
      <p:bldP spid="3093" grpId="1" animBg="1"/>
      <p:bldP spid="3094" grpId="0" animBg="1"/>
      <p:bldP spid="3094" grpId="1" animBg="1"/>
      <p:bldP spid="3095" grpId="0" animBg="1"/>
      <p:bldP spid="3095" grpId="1" animBg="1"/>
      <p:bldP spid="3096" grpId="0" animBg="1"/>
      <p:bldP spid="3096" grpId="1" animBg="1"/>
      <p:bldP spid="3097" grpId="0" animBg="1"/>
      <p:bldP spid="3097" grpId="1" animBg="1"/>
      <p:bldP spid="3098" grpId="0" animBg="1"/>
      <p:bldP spid="3104" grpId="0" animBg="1"/>
      <p:bldP spid="3108" grpId="0" animBg="1"/>
      <p:bldP spid="3108" grpId="1" animBg="1"/>
      <p:bldP spid="3109" grpId="0" animBg="1"/>
      <p:bldP spid="3109" grpId="1" animBg="1"/>
      <p:bldP spid="3110" grpId="0" animBg="1"/>
      <p:bldP spid="3110" grpId="1" animBg="1"/>
      <p:bldP spid="3111" grpId="0" animBg="1"/>
      <p:bldP spid="3111" grpId="1" animBg="1"/>
      <p:bldP spid="5" grpId="0" animBg="1"/>
      <p:bldP spid="5" grpId="1" animBg="1"/>
      <p:bldP spid="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-91579"/>
            <a:ext cx="9144000" cy="694957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38744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Чтобы помочь  жителям </a:t>
            </a:r>
            <a:r>
              <a:rPr lang="ru-RU" sz="2800" dirty="0" err="1" smtClean="0"/>
              <a:t>Буквограда</a:t>
            </a:r>
            <a:r>
              <a:rPr lang="ru-RU" sz="2800" dirty="0" smtClean="0"/>
              <a:t>, необходимо выполнить последнее задание. </a:t>
            </a:r>
            <a:br>
              <a:rPr lang="ru-RU" sz="2800" dirty="0" smtClean="0"/>
            </a:br>
            <a:r>
              <a:rPr lang="ru-RU" sz="2800" dirty="0" smtClean="0"/>
              <a:t>В домике буквы С три  комнаты. В каждой из  комнат живут  слова со  звуком </a:t>
            </a:r>
            <a:r>
              <a:rPr lang="en-US" sz="2800" dirty="0" smtClean="0"/>
              <a:t>[</a:t>
            </a:r>
            <a:r>
              <a:rPr lang="ru-RU" sz="2800" dirty="0" smtClean="0"/>
              <a:t>С</a:t>
            </a:r>
            <a:r>
              <a:rPr lang="en-US" sz="2800" dirty="0" smtClean="0"/>
              <a:t>]</a:t>
            </a:r>
            <a:r>
              <a:rPr lang="ru-RU" sz="2800" dirty="0" smtClean="0"/>
              <a:t> в начале, середине, конце  слова. Отправь каждое  слово в свою комнату. </a:t>
            </a:r>
            <a:endParaRPr lang="ru-RU" sz="2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01028" y="6090217"/>
            <a:ext cx="1180396" cy="76778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4" y="-99391"/>
            <a:ext cx="9144000" cy="7001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24" y="2328749"/>
            <a:ext cx="3090632" cy="2520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2376264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332656"/>
            <a:ext cx="2448272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229200"/>
            <a:ext cx="2370552" cy="86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40466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51720" y="40466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48264" y="33265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12360" y="332656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59632" y="5244414"/>
            <a:ext cx="0" cy="8640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18657" y="525617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87624" y="404664"/>
            <a:ext cx="864096" cy="7920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332656"/>
            <a:ext cx="864096" cy="7920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74000" y="5229200"/>
            <a:ext cx="864096" cy="8640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209" y="2306689"/>
            <a:ext cx="1104900" cy="9715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224" y="1820958"/>
            <a:ext cx="762000" cy="762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182" y="1734456"/>
            <a:ext cx="704850" cy="26307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634" y="5299519"/>
            <a:ext cx="857250" cy="8572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6877"/>
          <a:stretch/>
        </p:blipFill>
        <p:spPr>
          <a:xfrm>
            <a:off x="6411686" y="5508171"/>
            <a:ext cx="968490" cy="1186542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40" y="3577486"/>
            <a:ext cx="1800717" cy="13505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824162"/>
            <a:ext cx="1296143" cy="15836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467" y="5170225"/>
            <a:ext cx="1487066" cy="166551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030" y="149927"/>
            <a:ext cx="1171005" cy="115754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8" y="2059083"/>
            <a:ext cx="1047750" cy="10477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2830096"/>
            <a:ext cx="2353444" cy="1765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106" y="3442285"/>
            <a:ext cx="1499419" cy="16010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546" y="3369635"/>
            <a:ext cx="1152525" cy="10382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981" y="1568320"/>
            <a:ext cx="800100" cy="952500"/>
          </a:xfrm>
          <a:prstGeom prst="rect">
            <a:avLst/>
          </a:prstGeom>
        </p:spPr>
      </p:pic>
      <p:sp>
        <p:nvSpPr>
          <p:cNvPr id="38" name="Скругленный прямоугольник 37">
            <a:hlinkClick r:id="rId18" action="ppaction://hlinksldjump"/>
          </p:cNvPr>
          <p:cNvSpPr/>
          <p:nvPr/>
        </p:nvSpPr>
        <p:spPr>
          <a:xfrm>
            <a:off x="79625" y="6267541"/>
            <a:ext cx="1450475" cy="56819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9" name="Стрелка вправо 38">
            <a:hlinkClick r:id="" action="ppaction://hlinkshowjump?jump=nextslide"/>
          </p:cNvPr>
          <p:cNvSpPr/>
          <p:nvPr/>
        </p:nvSpPr>
        <p:spPr>
          <a:xfrm>
            <a:off x="7901028" y="6090217"/>
            <a:ext cx="1180396" cy="76778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03142 -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8778E-17 L -0.2467 -0.015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4618 -0.10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5533 L -0.11806 -0.6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6077 -0.25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18107 -0.134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69271 -0.46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0.03495 L -0.19896 -0.4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36233 -0.405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51459 0.294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64653 -0.02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86076 -0.797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38" y="-3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73229 -0.378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13357 L -0.71667 -0.417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94957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/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6600" dirty="0" smtClean="0">
                <a:solidFill>
                  <a:srgbClr val="00B050"/>
                </a:solidFill>
              </a:rPr>
              <a:t>Конец!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95536" y="6093296"/>
            <a:ext cx="1450475" cy="56819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2320" y="6093296"/>
            <a:ext cx="1368152" cy="568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endshow"/>
              </a:rPr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6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7444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Жили в сказочной стране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Маленькие  люди.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Звали их и ЭС и  С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 вами  знать их  будем!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 ним мы  в гости заглянем,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 ними  поиграем…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Что же делать  с ними нам,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Там мы и  узнаем.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Догадались ли друзья,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Что это за  люди?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Я открою вам секрет…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Это – буквы, звуки!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9361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хочешь поиграть,  то  жми на бантик. Если же  нет,  то  на велосипед.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21251"/>
            <a:ext cx="1446659" cy="1334045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475890"/>
            <a:ext cx="1728192" cy="1379406"/>
          </a:xfrm>
          <a:prstGeom prst="rect">
            <a:avLst/>
          </a:prstGeom>
        </p:spPr>
      </p:pic>
      <p:sp>
        <p:nvSpPr>
          <p:cNvPr id="8" name="Вертикальный свиток 7"/>
          <p:cNvSpPr/>
          <p:nvPr/>
        </p:nvSpPr>
        <p:spPr>
          <a:xfrm>
            <a:off x="6732241" y="273494"/>
            <a:ext cx="2238746" cy="2075386"/>
          </a:xfrm>
          <a:prstGeom prst="verticalScroll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5" action="ppaction://hlinksldjump"/>
              </a:rPr>
              <a:t>«Домик для звука С»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23528" y="255712"/>
            <a:ext cx="2304256" cy="2093168"/>
          </a:xfrm>
          <a:prstGeom prst="vertic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6" action="ppaction://hlinksldjump"/>
              </a:rPr>
              <a:t>«Перевернутые буквы»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799182" y="5013176"/>
            <a:ext cx="2160240" cy="1842120"/>
          </a:xfrm>
          <a:prstGeom prst="verticalScroll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«Комнаты для звука 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326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Знакомься, это город </a:t>
            </a:r>
            <a:r>
              <a:rPr lang="ru-RU" sz="3600" dirty="0" err="1" smtClean="0"/>
              <a:t>Буквоград</a:t>
            </a:r>
            <a:r>
              <a:rPr lang="ru-RU" sz="3600" dirty="0" smtClean="0"/>
              <a:t>.  В нем живёт  много  волшебных существ, в том числе буквы и их  звуки, а также различные слова. Король  этого волшебного  города как  может  охраняет своих  жителей.  Но  на город часто покушается вредный </a:t>
            </a:r>
            <a:r>
              <a:rPr lang="ru-RU" sz="3600" dirty="0" err="1" smtClean="0"/>
              <a:t>Звукоед</a:t>
            </a:r>
            <a:r>
              <a:rPr lang="ru-RU" sz="3600" dirty="0" smtClean="0"/>
              <a:t> и наводит в нем беспорядки. Вот  и сегодняшний день не исключение. </a:t>
            </a:r>
            <a:r>
              <a:rPr lang="ru-RU" sz="3600" dirty="0" err="1" smtClean="0"/>
              <a:t>Звукоед</a:t>
            </a:r>
            <a:r>
              <a:rPr lang="ru-RU" sz="3600" dirty="0" smtClean="0"/>
              <a:t>  налетел  как ураган  и перевернул букву С. Бедные буквы теперь  перевёрнуты,  давай поможем найти,  только  правильно написанную  букву С. За это ты получишь 5,  как в школе.</a:t>
            </a:r>
            <a:endParaRPr lang="ru-RU" sz="2400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12360" y="5946847"/>
            <a:ext cx="1152128" cy="72251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993" y="0"/>
            <a:ext cx="9202993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3" y="68016"/>
            <a:ext cx="1080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u="sng" dirty="0" smtClean="0">
                <a:ln/>
                <a:solidFill>
                  <a:srgbClr val="FF0000"/>
                </a:solidFill>
              </a:rPr>
              <a:t>С</a:t>
            </a:r>
            <a:endParaRPr lang="ru-RU" sz="9600" b="1" u="sng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5458071" y="3137773"/>
            <a:ext cx="970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FFFF00"/>
                </a:solidFill>
              </a:rPr>
              <a:t>С</a:t>
            </a:r>
            <a:endParaRPr lang="ru-RU" sz="9600" b="1" u="sng" dirty="0">
              <a:ln/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3770410" y="117677"/>
            <a:ext cx="9234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dirty="0" smtClean="0">
                <a:ln/>
                <a:solidFill>
                  <a:srgbClr val="92D050"/>
                </a:solidFill>
              </a:rPr>
              <a:t>С</a:t>
            </a:r>
            <a:endParaRPr lang="ru-RU" sz="9600" b="1" dirty="0">
              <a:ln/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62917">
            <a:off x="1474423" y="920099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B050"/>
                </a:solidFill>
              </a:rPr>
              <a:t>С</a:t>
            </a:r>
            <a:endParaRPr lang="ru-RU" sz="9600" b="1" u="sng" dirty="0">
              <a:ln/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7136230" y="-214305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7030A0"/>
                </a:solidFill>
              </a:rPr>
              <a:t>С</a:t>
            </a:r>
            <a:endParaRPr lang="ru-RU" sz="9600" b="1" u="sng" dirty="0">
              <a:ln/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223784">
            <a:off x="704353" y="3281788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B0F0"/>
                </a:solidFill>
              </a:rPr>
              <a:t>С</a:t>
            </a:r>
            <a:endParaRPr lang="ru-RU" sz="9600" b="1" u="sng" dirty="0">
              <a:ln/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0392" y="2554745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70C0"/>
                </a:solidFill>
              </a:rPr>
              <a:t>С</a:t>
            </a:r>
            <a:endParaRPr lang="ru-RU" sz="9600" b="1" u="sng" dirty="0">
              <a:ln/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2089852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rgbClr val="002060"/>
                </a:solidFill>
              </a:rPr>
              <a:t>С</a:t>
            </a:r>
            <a:endParaRPr lang="ru-RU" sz="9600" b="1" u="sng" dirty="0">
              <a:ln/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3861048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</a:rPr>
              <a:t>С</a:t>
            </a:r>
            <a:endParaRPr lang="ru-RU" sz="9600" b="1" u="sng" dirty="0">
              <a:ln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9074" y="1108195"/>
            <a:ext cx="782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u="sng" dirty="0">
                <a:ln/>
                <a:solidFill>
                  <a:schemeClr val="accent5">
                    <a:lumMod val="75000"/>
                  </a:schemeClr>
                </a:solidFill>
              </a:rPr>
              <a:t>С</a:t>
            </a:r>
            <a:endParaRPr lang="ru-RU" sz="9600" b="1" u="sng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3922825" y="1295049"/>
            <a:ext cx="618575" cy="219517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2024" y="5661248"/>
            <a:ext cx="1057608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5639752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0410" y="5639752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4036" y="5639752"/>
            <a:ext cx="5962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3761" y="5647538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0485" y="5632939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93762" y="5626126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51840" y="5632939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5647538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77310" y="5639752"/>
            <a:ext cx="620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410" y="4137248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47469" y="391630"/>
            <a:ext cx="933664" cy="112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59633" y="1244950"/>
            <a:ext cx="1108754" cy="9818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24126" y="458871"/>
            <a:ext cx="1135906" cy="10556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0826" y="3278020"/>
            <a:ext cx="1032862" cy="1122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66053" y="2226773"/>
            <a:ext cx="1114699" cy="1257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702846" y="4223159"/>
            <a:ext cx="1074464" cy="1017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66601" y="1336268"/>
            <a:ext cx="917548" cy="1150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155314" y="52489"/>
            <a:ext cx="1161102" cy="1055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28384" y="2754059"/>
            <a:ext cx="1030425" cy="1047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440886" y="3428998"/>
            <a:ext cx="1090773" cy="1155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5079250" y="5819202"/>
            <a:ext cx="723275" cy="79208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745" y="5824329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149" y="5824331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317" y="5824331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155" y="5819202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>
            <a:hlinkClick r:id="rId5" action="ppaction://hlinksldjump"/>
          </p:cNvPr>
          <p:cNvSpPr/>
          <p:nvPr/>
        </p:nvSpPr>
        <p:spPr>
          <a:xfrm>
            <a:off x="1309853" y="52490"/>
            <a:ext cx="1450475" cy="56819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7884368" y="4899249"/>
            <a:ext cx="1174441" cy="72687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 0.00185 C 0.26198 -0.1368 0.16407 -0.25717 0.03316 -0.26551 C -0.09201 -0.27569 -0.20885 -0.18241 -0.21666 -0.04815 C -0.22638 0.07662 -0.14444 0.19213 -0.02708 0.20093 C 0.08004 0.20718 0.18178 0.13033 0.18959 0.01435 C 0.1974 -0.0912 0.12882 -0.19097 0.02952 -0.19907 C -0.06232 -0.20555 -0.14843 -0.1412 -0.15451 -0.04398 C -0.16007 0.04306 -0.10538 0.12847 -0.02343 0.13241 C 0.05087 0.13843 0.12101 0.08843 0.12726 0.00996 C 0.13091 -0.06065 0.08993 -0.1287 0.02535 -0.1331 C -0.03125 -0.1368 -0.08784 -0.1 -0.09201 -0.03935 C -0.09566 0.0125 -0.06649 0.06181 -0.01927 0.06621 C 0.01962 0.07037 0.06059 0.04722 0.06268 0.00602 C 0.06632 -0.02685 0.05087 -0.0625 0.02171 -0.06667 C -0.00191 -0.06667 -0.02552 -0.0581 -0.02916 -0.03542 C -0.03125 -0.02129 -0.02708 -0.00625 -0.01562 -1.48148E-6 C -0.00989 0.00185 -0.0059 0.00185 -4.16667E-6 -1.48148E-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5" grpId="0" animBg="1"/>
      <p:bldP spid="5" grpId="1" animBg="1"/>
      <p:bldP spid="16" grpId="0" animBg="1"/>
      <p:bldP spid="16" grpId="2" animBg="1"/>
      <p:bldP spid="17" grpId="0" animBg="1"/>
      <p:bldP spid="17" grpId="2" animBg="1"/>
      <p:bldP spid="28" grpId="0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2" animBg="1"/>
      <p:bldP spid="33" grpId="0" animBg="1"/>
      <p:bldP spid="33" grpId="1" animBg="1"/>
      <p:bldP spid="34" grpId="0" animBg="1"/>
      <p:bldP spid="34" grpId="2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Всё на планете  имеет свой  звук. И буква С тоже. И прежде  чем мы его  вспомним, давай  выполним упражнения для губ и языка.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2" y="-243408"/>
            <a:ext cx="24257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13" descr="2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2162746"/>
            <a:ext cx="1512168" cy="240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6628" y="6926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«Улыбка»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Взял </a:t>
            </a:r>
            <a:r>
              <a:rPr lang="ru-RU" sz="2400" dirty="0">
                <a:solidFill>
                  <a:prstClr val="black"/>
                </a:solidFill>
              </a:rPr>
              <a:t>с </a:t>
            </a:r>
            <a:r>
              <a:rPr lang="ru-RU" sz="2400" dirty="0" smtClean="0">
                <a:solidFill>
                  <a:prstClr val="black"/>
                </a:solidFill>
              </a:rPr>
              <a:t>утра кузнечик скрипку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Льётся песня на </a:t>
            </a:r>
            <a:r>
              <a:rPr lang="ru-RU" sz="2400" dirty="0">
                <a:solidFill>
                  <a:prstClr val="black"/>
                </a:solidFill>
              </a:rPr>
              <a:t>лужок,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Ну-ка, солнечной </a:t>
            </a:r>
            <a:r>
              <a:rPr lang="ru-RU" sz="2400" dirty="0">
                <a:solidFill>
                  <a:prstClr val="black"/>
                </a:solidFill>
              </a:rPr>
              <a:t>улыбкой</a:t>
            </a:r>
          </a:p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Поделись </a:t>
            </a:r>
            <a:r>
              <a:rPr lang="ru-RU" sz="2400" dirty="0">
                <a:solidFill>
                  <a:prstClr val="black"/>
                </a:solidFill>
              </a:rPr>
              <a:t>и ты, </a:t>
            </a:r>
            <a:r>
              <a:rPr lang="ru-RU" sz="2400" dirty="0" smtClean="0">
                <a:solidFill>
                  <a:prstClr val="black"/>
                </a:solidFill>
              </a:rPr>
              <a:t>дружок</a:t>
            </a:r>
            <a:r>
              <a:rPr lang="ru-RU" sz="2400" dirty="0">
                <a:solidFill>
                  <a:prstClr val="black"/>
                </a:solidFill>
              </a:rPr>
              <a:t>!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51520" y="2471237"/>
            <a:ext cx="2952328" cy="4229248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588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Улыбнись, </a:t>
            </a:r>
          </a:p>
          <a:p>
            <a:pPr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растягивая губы как можно шире.</a:t>
            </a: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Следи, </a:t>
            </a:r>
          </a:p>
          <a:p>
            <a:pPr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чтобы зубы были сомкнутыми.</a:t>
            </a: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Задержи </a:t>
            </a:r>
          </a:p>
          <a:p>
            <a:pPr algn="just"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улыбку </a:t>
            </a:r>
          </a:p>
          <a:p>
            <a:pPr defTabSz="658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просчитать про </a:t>
            </a:r>
            <a:r>
              <a:rPr lang="ru-RU" b="1" dirty="0">
                <a:solidFill>
                  <a:schemeClr val="tx1"/>
                </a:solidFill>
              </a:rPr>
              <a:t>себя </a:t>
            </a:r>
            <a:r>
              <a:rPr lang="ru-RU" b="1" dirty="0" smtClean="0">
                <a:solidFill>
                  <a:schemeClr val="tx1"/>
                </a:solidFill>
              </a:rPr>
              <a:t>до </a:t>
            </a:r>
            <a:r>
              <a:rPr lang="ru-RU" b="1" dirty="0">
                <a:solidFill>
                  <a:schemeClr val="tx1"/>
                </a:solidFill>
              </a:rPr>
              <a:t>5; до 10).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Photo 62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542875"/>
            <a:ext cx="1101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 descr="Photo 62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517232"/>
            <a:ext cx="1101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668344" y="5954848"/>
            <a:ext cx="1224136" cy="7647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775"/>
            <a:ext cx="37560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1820" y="1556792"/>
            <a:ext cx="4032448" cy="23042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Зубки ровно мы смыкаем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 заборчик получаем,</a:t>
            </a:r>
            <a:br>
              <a:rPr lang="ru-RU" sz="2400" dirty="0" smtClean="0"/>
            </a:br>
            <a:r>
              <a:rPr lang="ru-RU" sz="2400" dirty="0" smtClean="0"/>
              <a:t>А теперь раздвинем губы,</a:t>
            </a:r>
            <a:br>
              <a:rPr lang="ru-RU" sz="2400" dirty="0" smtClean="0"/>
            </a:br>
            <a:r>
              <a:rPr lang="ru-RU" sz="2400" dirty="0" smtClean="0"/>
              <a:t>Посчитаем наши зубы</a:t>
            </a:r>
            <a:endParaRPr lang="ru-RU" sz="2400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971600" y="1276205"/>
            <a:ext cx="3066678" cy="4882852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Закрой </a:t>
            </a:r>
            <a:r>
              <a:rPr lang="ru-RU" sz="2000" b="1" dirty="0">
                <a:solidFill>
                  <a:schemeClr val="tx1"/>
                </a:solidFill>
              </a:rPr>
              <a:t>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</a:rPr>
              <a:t>Крепко </a:t>
            </a:r>
            <a:r>
              <a:rPr lang="ru-RU" sz="2000" b="1" dirty="0">
                <a:solidFill>
                  <a:schemeClr val="tx1"/>
                </a:solidFill>
              </a:rPr>
              <a:t>сомкни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</a:rPr>
              <a:t>Улыбнись,  </a:t>
            </a:r>
            <a:r>
              <a:rPr lang="ru-RU" sz="2000" b="1" dirty="0">
                <a:solidFill>
                  <a:schemeClr val="tx1"/>
                </a:solidFill>
              </a:rPr>
              <a:t> показывая «заборчик» (крепко стиснутые зубы)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13" descr="LucioleLamp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356" y="980728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Photo 15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153" y="5229200"/>
            <a:ext cx="1000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 descr="забор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891880"/>
            <a:ext cx="19510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12360" y="5987803"/>
            <a:ext cx="1224136" cy="69894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395536" y="2492895"/>
            <a:ext cx="2880320" cy="4176464"/>
          </a:xfrm>
          <a:prstGeom prst="verticalScroll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Улыбнись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Приоткрой </a:t>
            </a:r>
            <a:r>
              <a:rPr lang="ru-RU" b="1" dirty="0">
                <a:solidFill>
                  <a:prstClr val="black"/>
                </a:solidFill>
              </a:rPr>
              <a:t>рот.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Положи</a:t>
            </a:r>
            <a:r>
              <a:rPr lang="ru-RU" b="1" dirty="0">
                <a:solidFill>
                  <a:prstClr val="black"/>
                </a:solidFill>
              </a:rPr>
              <a:t>  широкий язык на нижнюю губу. 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Подержи</a:t>
            </a:r>
            <a:r>
              <a:rPr lang="ru-RU" b="1" dirty="0">
                <a:solidFill>
                  <a:prstClr val="black"/>
                </a:solidFill>
              </a:rPr>
              <a:t> его.</a:t>
            </a:r>
          </a:p>
          <a:p>
            <a:pPr lvl="0"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Занеси  </a:t>
            </a:r>
            <a:r>
              <a:rPr lang="ru-RU" b="1" dirty="0">
                <a:solidFill>
                  <a:prstClr val="black"/>
                </a:solidFill>
              </a:rPr>
              <a:t> лопаточку в дом</a:t>
            </a:r>
            <a:r>
              <a:rPr lang="ru-RU" sz="20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16832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Посадить хотели сад -</a:t>
            </a:r>
          </a:p>
          <a:p>
            <a:r>
              <a:rPr lang="ru-RU" dirty="0"/>
              <a:t>Не смогли найти лопат!</a:t>
            </a:r>
          </a:p>
          <a:p>
            <a:r>
              <a:rPr lang="ru-RU" dirty="0"/>
              <a:t>А какой же без лопат</a:t>
            </a:r>
          </a:p>
          <a:p>
            <a:r>
              <a:rPr lang="ru-RU" dirty="0"/>
              <a:t>Сад? </a:t>
            </a:r>
            <a:endParaRPr lang="ru-RU" dirty="0" smtClean="0"/>
          </a:p>
          <a:p>
            <a:r>
              <a:rPr lang="ru-RU" dirty="0" smtClean="0"/>
              <a:t>…</a:t>
            </a:r>
            <a:r>
              <a:rPr lang="ru-RU" dirty="0"/>
              <a:t>А без сада, а  без сада </a:t>
            </a:r>
          </a:p>
          <a:p>
            <a:r>
              <a:rPr lang="ru-RU" dirty="0" smtClean="0"/>
              <a:t>Тут </a:t>
            </a:r>
            <a:r>
              <a:rPr lang="ru-RU" dirty="0"/>
              <a:t>и там через  ограды </a:t>
            </a:r>
          </a:p>
          <a:p>
            <a:r>
              <a:rPr lang="ru-RU" dirty="0" smtClean="0"/>
              <a:t>Ветры </a:t>
            </a:r>
            <a:r>
              <a:rPr lang="ru-RU" dirty="0"/>
              <a:t>скачут круглый год!</a:t>
            </a:r>
          </a:p>
          <a:p>
            <a:r>
              <a:rPr lang="ru-RU" dirty="0"/>
              <a:t> </a:t>
            </a:r>
            <a:r>
              <a:rPr lang="ru-RU" dirty="0" smtClean="0"/>
              <a:t>Вот!</a:t>
            </a:r>
          </a:p>
          <a:p>
            <a:r>
              <a:rPr lang="ru-RU" dirty="0"/>
              <a:t>Помогите-ка, ребятки,</a:t>
            </a:r>
          </a:p>
          <a:p>
            <a:r>
              <a:rPr lang="ru-RU" dirty="0" smtClean="0"/>
              <a:t>Принесите </a:t>
            </a:r>
            <a:r>
              <a:rPr lang="ru-RU" dirty="0"/>
              <a:t>нам лопатки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Рисунок 9" descr="758708888.jp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145392" cy="122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8" descr="gardener_plant_saplings_h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393" y="4857750"/>
            <a:ext cx="13509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60890" y="5933612"/>
            <a:ext cx="2349611" cy="735747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effectLst>
            <a:softEdge rad="127000"/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Повтори!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87485" y="688706"/>
            <a:ext cx="3097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«Лопатка»</a:t>
            </a:r>
          </a:p>
        </p:txBody>
      </p:sp>
      <p:pic>
        <p:nvPicPr>
          <p:cNvPr id="9" name="Содержимое 10" descr="3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56021" y="562356"/>
            <a:ext cx="1870679" cy="1930540"/>
          </a:xfrm>
          <a:prstGeom prst="ellipse">
            <a:avLst/>
          </a:prstGeom>
          <a:effectLst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452320" y="6021288"/>
            <a:ext cx="1296144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03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251520" y="1653749"/>
            <a:ext cx="3066678" cy="4882852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Приоткрой 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Улыбнись</a:t>
            </a:r>
            <a:r>
              <a:rPr lang="ru-RU" sz="2000" b="1" dirty="0">
                <a:solidFill>
                  <a:srgbClr val="C00000"/>
                </a:solidFill>
              </a:rPr>
              <a:t>,  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показывая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</a:rPr>
              <a:t>ончик</a:t>
            </a:r>
            <a:r>
              <a:rPr lang="ru-RU" sz="2000" b="1" dirty="0" smtClean="0">
                <a:solidFill>
                  <a:schemeClr val="tx1"/>
                </a:solidFill>
              </a:rPr>
              <a:t>  языка поставь за нижние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Широкий</a:t>
            </a:r>
            <a:r>
              <a:rPr lang="ru-RU" sz="2000" b="1" dirty="0" smtClean="0">
                <a:solidFill>
                  <a:schemeClr val="tx1"/>
                </a:solidFill>
              </a:rPr>
              <a:t> язык установи горкой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Держи</a:t>
            </a:r>
            <a:r>
              <a:rPr lang="ru-RU" sz="2000" b="1" dirty="0" smtClean="0">
                <a:solidFill>
                  <a:schemeClr val="tx1"/>
                </a:solidFill>
              </a:rPr>
              <a:t> под  счёт до 10.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Можно</a:t>
            </a:r>
            <a:r>
              <a:rPr lang="ru-RU" sz="2000" b="1" dirty="0" smtClean="0">
                <a:solidFill>
                  <a:schemeClr val="tx1"/>
                </a:solidFill>
              </a:rPr>
              <a:t>  подуть на язык</a:t>
            </a: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274638"/>
            <a:ext cx="396044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«Горка»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908720"/>
            <a:ext cx="2119066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212976"/>
            <a:ext cx="3368774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9607" y="1618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Горка</a:t>
            </a:r>
            <a:r>
              <a:rPr lang="ru-RU" dirty="0"/>
              <a:t>. Санки. Ну, пора</a:t>
            </a:r>
            <a:br>
              <a:rPr lang="ru-RU" dirty="0"/>
            </a:br>
            <a:r>
              <a:rPr lang="ru-RU" dirty="0"/>
              <a:t>Мчаться вниз. Ура! Ура!</a:t>
            </a:r>
            <a:br>
              <a:rPr lang="ru-RU" dirty="0"/>
            </a:br>
            <a:r>
              <a:rPr lang="ru-RU" dirty="0"/>
              <a:t>С горки вниз, в ушах свистит,</a:t>
            </a:r>
            <a:br>
              <a:rPr lang="ru-RU" dirty="0"/>
            </a:br>
            <a:r>
              <a:rPr lang="ru-RU" dirty="0"/>
              <a:t>Только снег в лицо летит.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539539" y="5949280"/>
            <a:ext cx="1224136" cy="7647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>В </a:t>
            </a:r>
            <a:r>
              <a:rPr lang="ru-RU" sz="3200" dirty="0" err="1"/>
              <a:t>Б</a:t>
            </a:r>
            <a:r>
              <a:rPr lang="ru-RU" sz="3200" dirty="0" err="1" smtClean="0"/>
              <a:t>уквограде</a:t>
            </a:r>
            <a:r>
              <a:rPr lang="ru-RU" sz="3200" dirty="0" smtClean="0"/>
              <a:t>  есть много домиков. И в каждом из  этих домиков живут  слова на заданный звук. Вот например,  в следующем задании в домик, в котором живут  слова со  звуком </a:t>
            </a:r>
            <a:r>
              <a:rPr lang="en-US" sz="3200" dirty="0" smtClean="0"/>
              <a:t>[C]</a:t>
            </a:r>
            <a:r>
              <a:rPr lang="ru-RU" sz="3200" dirty="0"/>
              <a:t> </a:t>
            </a:r>
            <a:r>
              <a:rPr lang="ru-RU" sz="3200" dirty="0" smtClean="0"/>
              <a:t>попали слова, в которых этого звука нет. </a:t>
            </a:r>
            <a:br>
              <a:rPr lang="ru-RU" sz="3200" dirty="0" smtClean="0"/>
            </a:br>
            <a:r>
              <a:rPr lang="ru-RU" sz="3200" dirty="0" smtClean="0"/>
              <a:t>Давайте найдем только те  слова, в которых есть звук </a:t>
            </a:r>
            <a:r>
              <a:rPr lang="en-US" sz="3200" dirty="0">
                <a:solidFill>
                  <a:prstClr val="black"/>
                </a:solidFill>
              </a:rPr>
              <a:t>[C</a:t>
            </a:r>
            <a:r>
              <a:rPr lang="en-US" sz="3200" dirty="0" smtClean="0">
                <a:solidFill>
                  <a:prstClr val="black"/>
                </a:solidFill>
              </a:rPr>
              <a:t>]</a:t>
            </a:r>
            <a:r>
              <a:rPr lang="ru-RU" sz="3200" dirty="0" smtClean="0">
                <a:solidFill>
                  <a:prstClr val="black"/>
                </a:solidFill>
              </a:rPr>
              <a:t>. За правильный ответ ты получишь красный смайлик, за  неверный ответ  - жёлтый.</a:t>
            </a:r>
            <a:endParaRPr lang="ru-RU" sz="3200" dirty="0"/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737581" y="6021288"/>
            <a:ext cx="1224136" cy="69269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уква С и звук 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Буква С и звук С</Template>
  <TotalTime>2</TotalTime>
  <Words>424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Буква С и звук С</vt:lpstr>
      <vt:lpstr>Презентация PowerPoint</vt:lpstr>
      <vt:lpstr>Жили в сказочной стране Маленькие  люди. Звали их и ЭС и  С С вами  знать их  будем! К ним мы  в гости заглянем,  С ними  поиграем… Что же делать  с ними нам, Там мы и  узнаем.  Догадались ли друзья, Что это за  люди? Я открою вам секрет… Это – буквы, звуки! </vt:lpstr>
      <vt:lpstr>Знакомься, это город Буквоград.  В нем живёт  много  волшебных существ, в том числе буквы и их  звуки, а также различные слова. Король  этого волшебного  города как  может  охраняет своих  жителей.  Но  на город часто покушается вредный Звукоед и наводит в нем беспорядки. Вот  и сегодняшний день не исключение. Звукоед  налетел  как ураган  и перевернул букву С. Бедные буквы теперь  перевёрнуты,  давай поможем найти,  только  правильно написанную  букву С. За это ты получишь 5,  как в школе.</vt:lpstr>
      <vt:lpstr>Презентация PowerPoint</vt:lpstr>
      <vt:lpstr>Всё на планете  имеет свой  звук. И буква С тоже. И прежде  чем мы его  вспомним, давай  выполним упражнения для губ и языка.</vt:lpstr>
      <vt:lpstr>Зубки ровно мы смыкаем  И заборчик получаем, А теперь раздвинем губы, Посчитаем наши зубы</vt:lpstr>
      <vt:lpstr>Презентация PowerPoint</vt:lpstr>
      <vt:lpstr>«Горка» </vt:lpstr>
      <vt:lpstr>В Буквограде  есть много домиков. И в каждом из  этих домиков живут  слова на заданный звук. Вот например,  в следующем задании в домик, в котором живут  слова со  звуком [C] попали слова, в которых этого звука нет.  Давайте найдем только те  слова, в которых есть звук [C]. За правильный ответ ты получишь красный смайлик, за  неверный ответ  - жёлтый.</vt:lpstr>
      <vt:lpstr>Презентация PowerPoint</vt:lpstr>
      <vt:lpstr>Чтобы помочь  жителям Буквограда, необходимо выполнить последнее задание.  В домике буквы С три  комнаты. В каждой из  комнат живут  слова со  звуком [С] в начале, середине, конце  слова. Отправь каждое  слово в свою комнату. </vt:lpstr>
      <vt:lpstr>Презентация PowerPoint</vt:lpstr>
      <vt:lpstr> Конец!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</cp:revision>
  <dcterms:created xsi:type="dcterms:W3CDTF">2014-09-25T13:04:01Z</dcterms:created>
  <dcterms:modified xsi:type="dcterms:W3CDTF">2014-09-25T13:06:24Z</dcterms:modified>
</cp:coreProperties>
</file>