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6"/>
  </p:notesMasterIdLst>
  <p:sldIdLst>
    <p:sldId id="256" r:id="rId2"/>
    <p:sldId id="263" r:id="rId3"/>
    <p:sldId id="264" r:id="rId4"/>
    <p:sldId id="265" r:id="rId5"/>
    <p:sldId id="299" r:id="rId6"/>
    <p:sldId id="300" r:id="rId7"/>
    <p:sldId id="257" r:id="rId8"/>
    <p:sldId id="259" r:id="rId9"/>
    <p:sldId id="266" r:id="rId10"/>
    <p:sldId id="294" r:id="rId11"/>
    <p:sldId id="267" r:id="rId12"/>
    <p:sldId id="295" r:id="rId13"/>
    <p:sldId id="270" r:id="rId14"/>
    <p:sldId id="271" r:id="rId15"/>
    <p:sldId id="272" r:id="rId16"/>
    <p:sldId id="273" r:id="rId17"/>
    <p:sldId id="274" r:id="rId18"/>
    <p:sldId id="275" r:id="rId19"/>
    <p:sldId id="297" r:id="rId20"/>
    <p:sldId id="276" r:id="rId21"/>
    <p:sldId id="301" r:id="rId22"/>
    <p:sldId id="277" r:id="rId23"/>
    <p:sldId id="278" r:id="rId24"/>
    <p:sldId id="282" r:id="rId25"/>
    <p:sldId id="283" r:id="rId26"/>
    <p:sldId id="289" r:id="rId27"/>
    <p:sldId id="280" r:id="rId28"/>
    <p:sldId id="285" r:id="rId29"/>
    <p:sldId id="284" r:id="rId30"/>
    <p:sldId id="290" r:id="rId31"/>
    <p:sldId id="291" r:id="rId32"/>
    <p:sldId id="286" r:id="rId33"/>
    <p:sldId id="292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8A8"/>
    <a:srgbClr val="3F12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3" d="100"/>
          <a:sy n="73" d="100"/>
        </p:scale>
        <p:origin x="-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sz="2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эффективности взаимодействия с родителями </a:t>
            </a:r>
          </a:p>
        </c:rich>
      </c:tx>
      <c:layout>
        <c:manualLayout>
          <c:xMode val="edge"/>
          <c:yMode val="edge"/>
          <c:x val="0.1426272954873303"/>
          <c:y val="1.1023080768803492E-2"/>
        </c:manualLayout>
      </c:layout>
      <c:spPr>
        <a:noFill/>
        <a:ln w="25315">
          <a:noFill/>
        </a:ln>
      </c:spPr>
    </c:title>
    <c:plotArea>
      <c:layout>
        <c:manualLayout>
          <c:layoutTarget val="inner"/>
          <c:xMode val="edge"/>
          <c:yMode val="edge"/>
          <c:x val="2.6369168356997971E-2"/>
          <c:y val="0.2611940298507463"/>
          <c:w val="0.94929006085192658"/>
          <c:h val="0.4253731343283583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интерес к пед.процессу</c:v>
                </c:pt>
              </c:strCache>
            </c:strRef>
          </c:tx>
          <c:spPr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315">
              <a:noFill/>
            </a:ln>
          </c:spPr>
          <c:dLbls>
            <c:spPr>
              <a:noFill/>
              <a:ln w="25315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0.73000000000000065</c:v>
                </c:pt>
                <c:pt idx="1">
                  <c:v>0.88000000000000078</c:v>
                </c:pt>
                <c:pt idx="2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посещение мероприятий</c:v>
                </c:pt>
              </c:strCache>
            </c:strRef>
          </c:tx>
          <c:spPr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315">
              <a:noFill/>
            </a:ln>
          </c:spPr>
          <c:dLbls>
            <c:numFmt formatCode="0%" sourceLinked="0"/>
            <c:spPr>
              <a:noFill/>
              <a:ln w="25315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0.69400000000000095</c:v>
                </c:pt>
                <c:pt idx="1">
                  <c:v>0.79200000000000004</c:v>
                </c:pt>
                <c:pt idx="2" formatCode="0%">
                  <c:v>0.85000000000000064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доверительное отношение</c:v>
                </c:pt>
              </c:strCache>
            </c:strRef>
          </c:tx>
          <c:spPr>
            <a:gradFill rotWithShape="0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315">
              <a:noFill/>
            </a:ln>
          </c:spPr>
          <c:dLbls>
            <c:numFmt formatCode="0%" sourceLinked="0"/>
            <c:spPr>
              <a:noFill/>
              <a:ln w="25315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 formatCode="0.00%">
                  <c:v>0.72000000000000064</c:v>
                </c:pt>
                <c:pt idx="1">
                  <c:v>0.79</c:v>
                </c:pt>
                <c:pt idx="2">
                  <c:v>0.87000000000000066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солидарность и оптимизм</c:v>
                </c:pt>
              </c:strCache>
            </c:strRef>
          </c:tx>
          <c:spPr>
            <a:gradFill rotWithShape="0">
              <a:gsLst>
                <a:gs pos="0">
                  <a:srgbClr val="99CC00">
                    <a:gamma/>
                    <a:shade val="58824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58824"/>
                    <a:invGamma/>
                  </a:srgbClr>
                </a:gs>
              </a:gsLst>
              <a:lin ang="0" scaled="1"/>
            </a:gradFill>
            <a:ln w="12658">
              <a:solidFill>
                <a:srgbClr val="008000"/>
              </a:solidFill>
              <a:prstDash val="solid"/>
            </a:ln>
          </c:spPr>
          <c:dLbls>
            <c:numFmt formatCode="0%" sourceLinked="0"/>
            <c:spPr>
              <a:noFill/>
              <a:ln w="25315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Sheet1!$B$5:$D$5</c:f>
              <c:numCache>
                <c:formatCode>0.00%</c:formatCode>
                <c:ptCount val="3"/>
                <c:pt idx="0">
                  <c:v>0.79500000000000004</c:v>
                </c:pt>
                <c:pt idx="1">
                  <c:v>0.83000000000000063</c:v>
                </c:pt>
                <c:pt idx="2" formatCode="0%">
                  <c:v>0.89000000000000079</c:v>
                </c:pt>
              </c:numCache>
            </c:numRef>
          </c:val>
        </c:ser>
        <c:dLbls>
          <c:showVal val="1"/>
        </c:dLbls>
        <c:gapWidth val="320"/>
        <c:axId val="143899648"/>
        <c:axId val="129267584"/>
      </c:barChart>
      <c:catAx>
        <c:axId val="143899648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12658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9267584"/>
        <c:crosses val="autoZero"/>
        <c:auto val="1"/>
        <c:lblAlgn val="ctr"/>
        <c:lblOffset val="100"/>
        <c:tickLblSkip val="1"/>
        <c:tickMarkSkip val="1"/>
      </c:catAx>
      <c:valAx>
        <c:axId val="129267584"/>
        <c:scaling>
          <c:orientation val="minMax"/>
        </c:scaling>
        <c:axPos val="r"/>
        <c:numFmt formatCode="0%" sourceLinked="1"/>
        <c:majorTickMark val="none"/>
        <c:tickLblPos val="none"/>
        <c:spPr>
          <a:ln w="9493">
            <a:noFill/>
          </a:ln>
        </c:spPr>
        <c:crossAx val="143899648"/>
        <c:crosses val="max"/>
        <c:crossBetween val="between"/>
      </c:valAx>
      <c:spPr>
        <a:noFill/>
        <a:ln w="25315">
          <a:noFill/>
        </a:ln>
      </c:spPr>
    </c:plotArea>
    <c:legend>
      <c:legendPos val="r"/>
      <c:layout>
        <c:manualLayout>
          <c:xMode val="edge"/>
          <c:yMode val="edge"/>
          <c:x val="9.5334685598377544E-2"/>
          <c:y val="0.8283582089552235"/>
          <c:w val="0.82961460446247615"/>
          <c:h val="0.15671641791044827"/>
        </c:manualLayout>
      </c:layout>
      <c:spPr>
        <a:noFill/>
        <a:ln w="25315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573" b="1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329132491025919"/>
          <c:y val="5.2714257913240033E-2"/>
          <c:w val="0.72685817476219161"/>
          <c:h val="0.859623252885094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январь</c:v>
                </c:pt>
                <c:pt idx="2">
                  <c:v>май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29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январь</c:v>
                </c:pt>
                <c:pt idx="2">
                  <c:v>май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63</c:v>
                </c:pt>
                <c:pt idx="1">
                  <c:v>68</c:v>
                </c:pt>
                <c:pt idx="2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январь</c:v>
                </c:pt>
                <c:pt idx="2">
                  <c:v>май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8</c:v>
                </c:pt>
                <c:pt idx="1">
                  <c:v>19</c:v>
                </c:pt>
                <c:pt idx="2">
                  <c:v>58</c:v>
                </c:pt>
              </c:numCache>
            </c:numRef>
          </c:val>
        </c:ser>
        <c:axId val="146995456"/>
        <c:axId val="147096320"/>
      </c:barChart>
      <c:catAx>
        <c:axId val="1469954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47096320"/>
        <c:crossesAt val="0"/>
        <c:auto val="1"/>
        <c:lblAlgn val="ctr"/>
        <c:lblOffset val="100"/>
      </c:catAx>
      <c:valAx>
        <c:axId val="147096320"/>
        <c:scaling>
          <c:orientation val="minMax"/>
          <c:max val="100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46995456"/>
        <c:crosses val="autoZero"/>
        <c:crossBetween val="between"/>
        <c:majorUnit val="10"/>
        <c:minorUnit val="1"/>
        <c:dispUnits>
          <c:builtInUnit val="hundreds"/>
        </c:dispUnits>
      </c:valAx>
    </c:plotArea>
    <c:legend>
      <c:legendPos val="r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C47BC-5920-4E00-B540-58B11597AE0E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71FB221C-C0C2-47CE-A92B-E5EB7346D163}">
      <dgm:prSet/>
      <dgm:spPr/>
      <dgm:t>
        <a:bodyPr/>
        <a:lstStyle/>
        <a:p>
          <a:pPr rtl="0"/>
          <a:r>
            <a:rPr lang="ru-RU" dirty="0" smtClean="0"/>
            <a:t>Ухудшение экологической обстановки;</a:t>
          </a:r>
          <a:endParaRPr lang="ru-RU" dirty="0"/>
        </a:p>
      </dgm:t>
    </dgm:pt>
    <dgm:pt modelId="{85DC8C55-F4E6-4B04-BCAA-5BE1544986E7}" type="parTrans" cxnId="{18568B76-A577-4C86-B772-733459DFBCFF}">
      <dgm:prSet/>
      <dgm:spPr/>
      <dgm:t>
        <a:bodyPr/>
        <a:lstStyle/>
        <a:p>
          <a:endParaRPr lang="ru-RU"/>
        </a:p>
      </dgm:t>
    </dgm:pt>
    <dgm:pt modelId="{2EDB077B-D955-408C-8210-E2EC46E03656}" type="sibTrans" cxnId="{18568B76-A577-4C86-B772-733459DFBCFF}">
      <dgm:prSet/>
      <dgm:spPr/>
      <dgm:t>
        <a:bodyPr/>
        <a:lstStyle/>
        <a:p>
          <a:endParaRPr lang="ru-RU"/>
        </a:p>
      </dgm:t>
    </dgm:pt>
    <dgm:pt modelId="{967EAA3A-DEFE-4D58-BAA4-079689B5A24C}">
      <dgm:prSet/>
      <dgm:spPr/>
      <dgm:t>
        <a:bodyPr/>
        <a:lstStyle/>
        <a:p>
          <a:pPr rtl="0"/>
          <a:r>
            <a:rPr lang="ru-RU" dirty="0" smtClean="0"/>
            <a:t>Особенности Кавказского региона по </a:t>
          </a:r>
          <a:r>
            <a:rPr lang="ru-RU" dirty="0" err="1" smtClean="0"/>
            <a:t>йодо</a:t>
          </a:r>
          <a:r>
            <a:rPr lang="ru-RU" dirty="0" smtClean="0"/>
            <a:t>- и </a:t>
          </a:r>
          <a:r>
            <a:rPr lang="ru-RU" dirty="0" err="1" smtClean="0"/>
            <a:t>фтор-дефицитности</a:t>
          </a:r>
          <a:r>
            <a:rPr lang="ru-RU" dirty="0" smtClean="0"/>
            <a:t>;</a:t>
          </a:r>
          <a:endParaRPr lang="ru-RU" dirty="0"/>
        </a:p>
      </dgm:t>
    </dgm:pt>
    <dgm:pt modelId="{D14023C6-FB3E-47E8-8FEA-9DB2753AFE20}" type="parTrans" cxnId="{35188F02-A155-4CA5-97F4-C4659A6C842D}">
      <dgm:prSet/>
      <dgm:spPr/>
      <dgm:t>
        <a:bodyPr/>
        <a:lstStyle/>
        <a:p>
          <a:endParaRPr lang="ru-RU"/>
        </a:p>
      </dgm:t>
    </dgm:pt>
    <dgm:pt modelId="{B33DF6DF-7E58-4055-A115-3B69D4BDFFCE}" type="sibTrans" cxnId="{35188F02-A155-4CA5-97F4-C4659A6C842D}">
      <dgm:prSet/>
      <dgm:spPr/>
      <dgm:t>
        <a:bodyPr/>
        <a:lstStyle/>
        <a:p>
          <a:endParaRPr lang="ru-RU"/>
        </a:p>
      </dgm:t>
    </dgm:pt>
    <dgm:pt modelId="{A1B384CC-FEBA-4937-A0A8-42461BBBBD4A}">
      <dgm:prSet/>
      <dgm:spPr/>
      <dgm:t>
        <a:bodyPr/>
        <a:lstStyle/>
        <a:p>
          <a:pPr rtl="0"/>
          <a:r>
            <a:rPr lang="ru-RU" dirty="0" smtClean="0"/>
            <a:t>Увеличение числа патологий беременности;</a:t>
          </a:r>
          <a:endParaRPr lang="ru-RU" dirty="0"/>
        </a:p>
      </dgm:t>
    </dgm:pt>
    <dgm:pt modelId="{EDBBB850-CA96-42C8-9C5D-C700C42960D8}" type="parTrans" cxnId="{F16D9932-BE26-4278-8A56-B767BA0A5021}">
      <dgm:prSet/>
      <dgm:spPr/>
      <dgm:t>
        <a:bodyPr/>
        <a:lstStyle/>
        <a:p>
          <a:endParaRPr lang="ru-RU"/>
        </a:p>
      </dgm:t>
    </dgm:pt>
    <dgm:pt modelId="{C20504DA-D239-432A-98A2-E388A07E83F5}" type="sibTrans" cxnId="{F16D9932-BE26-4278-8A56-B767BA0A5021}">
      <dgm:prSet/>
      <dgm:spPr/>
      <dgm:t>
        <a:bodyPr/>
        <a:lstStyle/>
        <a:p>
          <a:endParaRPr lang="ru-RU"/>
        </a:p>
      </dgm:t>
    </dgm:pt>
    <dgm:pt modelId="{1F3464D1-E099-4C20-89BD-29DCCF23D6D4}">
      <dgm:prSet/>
      <dgm:spPr/>
      <dgm:t>
        <a:bodyPr/>
        <a:lstStyle/>
        <a:p>
          <a:pPr rtl="0"/>
          <a:r>
            <a:rPr lang="ru-RU" dirty="0" smtClean="0"/>
            <a:t>Увеличение количества родовых травм;</a:t>
          </a:r>
          <a:endParaRPr lang="ru-RU" dirty="0"/>
        </a:p>
      </dgm:t>
    </dgm:pt>
    <dgm:pt modelId="{79563008-AB8F-4CFF-88AE-B66CE0ED68C0}" type="parTrans" cxnId="{EDA23CD7-3D8C-4C80-83F2-767E9C74C6DD}">
      <dgm:prSet/>
      <dgm:spPr/>
      <dgm:t>
        <a:bodyPr/>
        <a:lstStyle/>
        <a:p>
          <a:endParaRPr lang="ru-RU"/>
        </a:p>
      </dgm:t>
    </dgm:pt>
    <dgm:pt modelId="{785B54C1-0935-43BB-8E67-7F2B441FB0CE}" type="sibTrans" cxnId="{EDA23CD7-3D8C-4C80-83F2-767E9C74C6DD}">
      <dgm:prSet/>
      <dgm:spPr/>
      <dgm:t>
        <a:bodyPr/>
        <a:lstStyle/>
        <a:p>
          <a:endParaRPr lang="ru-RU"/>
        </a:p>
      </dgm:t>
    </dgm:pt>
    <dgm:pt modelId="{2510D746-F6B5-4AC1-898E-DB57C7C1F42F}">
      <dgm:prSet/>
      <dgm:spPr/>
      <dgm:t>
        <a:bodyPr/>
        <a:lstStyle/>
        <a:p>
          <a:pPr rtl="0"/>
          <a:r>
            <a:rPr lang="ru-RU" dirty="0" smtClean="0"/>
            <a:t>Ослабление здоровья детей и рост детской заболеваемости;</a:t>
          </a:r>
          <a:endParaRPr lang="ru-RU" dirty="0"/>
        </a:p>
      </dgm:t>
    </dgm:pt>
    <dgm:pt modelId="{3504ABA8-412A-45EF-9DF8-6F40516399BC}" type="parTrans" cxnId="{125D83C5-7FCE-4162-90E0-B52580F802D2}">
      <dgm:prSet/>
      <dgm:spPr/>
      <dgm:t>
        <a:bodyPr/>
        <a:lstStyle/>
        <a:p>
          <a:endParaRPr lang="ru-RU"/>
        </a:p>
      </dgm:t>
    </dgm:pt>
    <dgm:pt modelId="{992E818C-FB8D-4737-9BAC-343B374FA565}" type="sibTrans" cxnId="{125D83C5-7FCE-4162-90E0-B52580F802D2}">
      <dgm:prSet/>
      <dgm:spPr/>
      <dgm:t>
        <a:bodyPr/>
        <a:lstStyle/>
        <a:p>
          <a:endParaRPr lang="ru-RU"/>
        </a:p>
      </dgm:t>
    </dgm:pt>
    <dgm:pt modelId="{7259F2AC-DD21-4C12-939D-FF59155ABF20}">
      <dgm:prSet/>
      <dgm:spPr/>
      <dgm:t>
        <a:bodyPr/>
        <a:lstStyle/>
        <a:p>
          <a:pPr rtl="0"/>
          <a:r>
            <a:rPr lang="ru-RU" dirty="0" smtClean="0"/>
            <a:t>Различные социальные причины</a:t>
          </a:r>
          <a:endParaRPr lang="ru-RU" dirty="0"/>
        </a:p>
      </dgm:t>
    </dgm:pt>
    <dgm:pt modelId="{99AEFCE8-3C52-4E48-B907-E7A40EDFB9FB}" type="parTrans" cxnId="{A9BEBA77-2943-4729-95F6-6C8EB4D10141}">
      <dgm:prSet/>
      <dgm:spPr/>
      <dgm:t>
        <a:bodyPr/>
        <a:lstStyle/>
        <a:p>
          <a:endParaRPr lang="ru-RU"/>
        </a:p>
      </dgm:t>
    </dgm:pt>
    <dgm:pt modelId="{BAF650F2-7895-4D52-B978-7EA6802DDA8B}" type="sibTrans" cxnId="{A9BEBA77-2943-4729-95F6-6C8EB4D10141}">
      <dgm:prSet/>
      <dgm:spPr/>
      <dgm:t>
        <a:bodyPr/>
        <a:lstStyle/>
        <a:p>
          <a:endParaRPr lang="ru-RU"/>
        </a:p>
      </dgm:t>
    </dgm:pt>
    <dgm:pt modelId="{C0FFA0B5-C551-40A7-9A70-309E6F4BC9EE}" type="pres">
      <dgm:prSet presAssocID="{23DC47BC-5920-4E00-B540-58B11597AE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2FCAC-CD11-42E7-AAF0-5786B1908207}" type="pres">
      <dgm:prSet presAssocID="{71FB221C-C0C2-47CE-A92B-E5EB7346D1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85114-3BF8-46AE-B773-3F3133705FC6}" type="pres">
      <dgm:prSet presAssocID="{2EDB077B-D955-408C-8210-E2EC46E03656}" presName="sibTrans" presStyleCnt="0"/>
      <dgm:spPr/>
    </dgm:pt>
    <dgm:pt modelId="{8AB58BE6-1A9F-4B22-AE40-795294A61C60}" type="pres">
      <dgm:prSet presAssocID="{967EAA3A-DEFE-4D58-BAA4-079689B5A2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8033-6B13-48FC-A251-3B572E3A9139}" type="pres">
      <dgm:prSet presAssocID="{B33DF6DF-7E58-4055-A115-3B69D4BDFFCE}" presName="sibTrans" presStyleCnt="0"/>
      <dgm:spPr/>
    </dgm:pt>
    <dgm:pt modelId="{6378928D-8CE4-4B84-914C-1481C2B9CE2F}" type="pres">
      <dgm:prSet presAssocID="{A1B384CC-FEBA-4937-A0A8-42461BBBBD4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F3478-427F-47E2-8B1E-600181F04D04}" type="pres">
      <dgm:prSet presAssocID="{C20504DA-D239-432A-98A2-E388A07E83F5}" presName="sibTrans" presStyleCnt="0"/>
      <dgm:spPr/>
    </dgm:pt>
    <dgm:pt modelId="{250FF073-2F56-413A-93E4-42A4B366138E}" type="pres">
      <dgm:prSet presAssocID="{1F3464D1-E099-4C20-89BD-29DCCF23D6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8CA9-CB65-4DAA-9A5D-BF22536254C9}" type="pres">
      <dgm:prSet presAssocID="{785B54C1-0935-43BB-8E67-7F2B441FB0CE}" presName="sibTrans" presStyleCnt="0"/>
      <dgm:spPr/>
    </dgm:pt>
    <dgm:pt modelId="{E82DAF45-DEDC-4A23-A0DE-8C7A7E4C8AF0}" type="pres">
      <dgm:prSet presAssocID="{2510D746-F6B5-4AC1-898E-DB57C7C1F4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3EFC2-C1F4-49CD-8041-B28190F802AE}" type="pres">
      <dgm:prSet presAssocID="{992E818C-FB8D-4737-9BAC-343B374FA565}" presName="sibTrans" presStyleCnt="0"/>
      <dgm:spPr/>
    </dgm:pt>
    <dgm:pt modelId="{76ABCA2F-D461-4CC7-B191-E2D11FDBDE20}" type="pres">
      <dgm:prSet presAssocID="{7259F2AC-DD21-4C12-939D-FF59155ABF2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3C6533-5207-4E6F-AE9F-EB3064B83352}" type="presOf" srcId="{2510D746-F6B5-4AC1-898E-DB57C7C1F42F}" destId="{E82DAF45-DEDC-4A23-A0DE-8C7A7E4C8AF0}" srcOrd="0" destOrd="0" presId="urn:microsoft.com/office/officeart/2005/8/layout/default"/>
    <dgm:cxn modelId="{35188F02-A155-4CA5-97F4-C4659A6C842D}" srcId="{23DC47BC-5920-4E00-B540-58B11597AE0E}" destId="{967EAA3A-DEFE-4D58-BAA4-079689B5A24C}" srcOrd="1" destOrd="0" parTransId="{D14023C6-FB3E-47E8-8FEA-9DB2753AFE20}" sibTransId="{B33DF6DF-7E58-4055-A115-3B69D4BDFFCE}"/>
    <dgm:cxn modelId="{F983AE7E-D646-4D5D-B67D-B7A8AC713F3E}" type="presOf" srcId="{A1B384CC-FEBA-4937-A0A8-42461BBBBD4A}" destId="{6378928D-8CE4-4B84-914C-1481C2B9CE2F}" srcOrd="0" destOrd="0" presId="urn:microsoft.com/office/officeart/2005/8/layout/default"/>
    <dgm:cxn modelId="{F16D9932-BE26-4278-8A56-B767BA0A5021}" srcId="{23DC47BC-5920-4E00-B540-58B11597AE0E}" destId="{A1B384CC-FEBA-4937-A0A8-42461BBBBD4A}" srcOrd="2" destOrd="0" parTransId="{EDBBB850-CA96-42C8-9C5D-C700C42960D8}" sibTransId="{C20504DA-D239-432A-98A2-E388A07E83F5}"/>
    <dgm:cxn modelId="{EDA23CD7-3D8C-4C80-83F2-767E9C74C6DD}" srcId="{23DC47BC-5920-4E00-B540-58B11597AE0E}" destId="{1F3464D1-E099-4C20-89BD-29DCCF23D6D4}" srcOrd="3" destOrd="0" parTransId="{79563008-AB8F-4CFF-88AE-B66CE0ED68C0}" sibTransId="{785B54C1-0935-43BB-8E67-7F2B441FB0CE}"/>
    <dgm:cxn modelId="{3D78E7E8-FDF5-42E2-8888-61CF9056939E}" type="presOf" srcId="{71FB221C-C0C2-47CE-A92B-E5EB7346D163}" destId="{33F2FCAC-CD11-42E7-AAF0-5786B1908207}" srcOrd="0" destOrd="0" presId="urn:microsoft.com/office/officeart/2005/8/layout/default"/>
    <dgm:cxn modelId="{FEEDF7FE-6224-42EA-87AC-B2EF1A4832B5}" type="presOf" srcId="{23DC47BC-5920-4E00-B540-58B11597AE0E}" destId="{C0FFA0B5-C551-40A7-9A70-309E6F4BC9EE}" srcOrd="0" destOrd="0" presId="urn:microsoft.com/office/officeart/2005/8/layout/default"/>
    <dgm:cxn modelId="{125D83C5-7FCE-4162-90E0-B52580F802D2}" srcId="{23DC47BC-5920-4E00-B540-58B11597AE0E}" destId="{2510D746-F6B5-4AC1-898E-DB57C7C1F42F}" srcOrd="4" destOrd="0" parTransId="{3504ABA8-412A-45EF-9DF8-6F40516399BC}" sibTransId="{992E818C-FB8D-4737-9BAC-343B374FA565}"/>
    <dgm:cxn modelId="{A9BEBA77-2943-4729-95F6-6C8EB4D10141}" srcId="{23DC47BC-5920-4E00-B540-58B11597AE0E}" destId="{7259F2AC-DD21-4C12-939D-FF59155ABF20}" srcOrd="5" destOrd="0" parTransId="{99AEFCE8-3C52-4E48-B907-E7A40EDFB9FB}" sibTransId="{BAF650F2-7895-4D52-B978-7EA6802DDA8B}"/>
    <dgm:cxn modelId="{96A1B4C0-9CD4-4047-B9C8-286B704B4393}" type="presOf" srcId="{1F3464D1-E099-4C20-89BD-29DCCF23D6D4}" destId="{250FF073-2F56-413A-93E4-42A4B366138E}" srcOrd="0" destOrd="0" presId="urn:microsoft.com/office/officeart/2005/8/layout/default"/>
    <dgm:cxn modelId="{2627B70C-AAB9-4B5A-85A2-3E82E735F087}" type="presOf" srcId="{967EAA3A-DEFE-4D58-BAA4-079689B5A24C}" destId="{8AB58BE6-1A9F-4B22-AE40-795294A61C60}" srcOrd="0" destOrd="0" presId="urn:microsoft.com/office/officeart/2005/8/layout/default"/>
    <dgm:cxn modelId="{18568B76-A577-4C86-B772-733459DFBCFF}" srcId="{23DC47BC-5920-4E00-B540-58B11597AE0E}" destId="{71FB221C-C0C2-47CE-A92B-E5EB7346D163}" srcOrd="0" destOrd="0" parTransId="{85DC8C55-F4E6-4B04-BCAA-5BE1544986E7}" sibTransId="{2EDB077B-D955-408C-8210-E2EC46E03656}"/>
    <dgm:cxn modelId="{F8DEEEBF-7533-40A1-B3EA-B95FB35091B0}" type="presOf" srcId="{7259F2AC-DD21-4C12-939D-FF59155ABF20}" destId="{76ABCA2F-D461-4CC7-B191-E2D11FDBDE20}" srcOrd="0" destOrd="0" presId="urn:microsoft.com/office/officeart/2005/8/layout/default"/>
    <dgm:cxn modelId="{23D8900B-E887-4C25-9A32-7C5735CD97FB}" type="presParOf" srcId="{C0FFA0B5-C551-40A7-9A70-309E6F4BC9EE}" destId="{33F2FCAC-CD11-42E7-AAF0-5786B1908207}" srcOrd="0" destOrd="0" presId="urn:microsoft.com/office/officeart/2005/8/layout/default"/>
    <dgm:cxn modelId="{BF6D0C0A-943A-42D4-9F84-F19783C234E2}" type="presParOf" srcId="{C0FFA0B5-C551-40A7-9A70-309E6F4BC9EE}" destId="{11785114-3BF8-46AE-B773-3F3133705FC6}" srcOrd="1" destOrd="0" presId="urn:microsoft.com/office/officeart/2005/8/layout/default"/>
    <dgm:cxn modelId="{6C6A9DA9-3F93-4367-A4C0-8B62E9DBE6D3}" type="presParOf" srcId="{C0FFA0B5-C551-40A7-9A70-309E6F4BC9EE}" destId="{8AB58BE6-1A9F-4B22-AE40-795294A61C60}" srcOrd="2" destOrd="0" presId="urn:microsoft.com/office/officeart/2005/8/layout/default"/>
    <dgm:cxn modelId="{F559A198-6C7A-4CCA-A862-6979B3C4BB94}" type="presParOf" srcId="{C0FFA0B5-C551-40A7-9A70-309E6F4BC9EE}" destId="{DA228033-6B13-48FC-A251-3B572E3A9139}" srcOrd="3" destOrd="0" presId="urn:microsoft.com/office/officeart/2005/8/layout/default"/>
    <dgm:cxn modelId="{E66404EC-A8A1-4F37-AFEE-2A147C49434C}" type="presParOf" srcId="{C0FFA0B5-C551-40A7-9A70-309E6F4BC9EE}" destId="{6378928D-8CE4-4B84-914C-1481C2B9CE2F}" srcOrd="4" destOrd="0" presId="urn:microsoft.com/office/officeart/2005/8/layout/default"/>
    <dgm:cxn modelId="{8DABEF8F-5020-45F3-8C87-3F318A456E04}" type="presParOf" srcId="{C0FFA0B5-C551-40A7-9A70-309E6F4BC9EE}" destId="{6C7F3478-427F-47E2-8B1E-600181F04D04}" srcOrd="5" destOrd="0" presId="urn:microsoft.com/office/officeart/2005/8/layout/default"/>
    <dgm:cxn modelId="{C7578038-C19D-4524-8457-C8CC6F15AB66}" type="presParOf" srcId="{C0FFA0B5-C551-40A7-9A70-309E6F4BC9EE}" destId="{250FF073-2F56-413A-93E4-42A4B366138E}" srcOrd="6" destOrd="0" presId="urn:microsoft.com/office/officeart/2005/8/layout/default"/>
    <dgm:cxn modelId="{55ED78E6-4EF0-4914-8126-92DD367A548F}" type="presParOf" srcId="{C0FFA0B5-C551-40A7-9A70-309E6F4BC9EE}" destId="{680F8CA9-CB65-4DAA-9A5D-BF22536254C9}" srcOrd="7" destOrd="0" presId="urn:microsoft.com/office/officeart/2005/8/layout/default"/>
    <dgm:cxn modelId="{FA7A3303-4C47-4A67-94A1-618790BAB73B}" type="presParOf" srcId="{C0FFA0B5-C551-40A7-9A70-309E6F4BC9EE}" destId="{E82DAF45-DEDC-4A23-A0DE-8C7A7E4C8AF0}" srcOrd="8" destOrd="0" presId="urn:microsoft.com/office/officeart/2005/8/layout/default"/>
    <dgm:cxn modelId="{C2A18601-E176-4317-95AA-97843C54110B}" type="presParOf" srcId="{C0FFA0B5-C551-40A7-9A70-309E6F4BC9EE}" destId="{D683EFC2-C1F4-49CD-8041-B28190F802AE}" srcOrd="9" destOrd="0" presId="urn:microsoft.com/office/officeart/2005/8/layout/default"/>
    <dgm:cxn modelId="{A6159922-0FD9-4839-9EF1-6C90414F1C0A}" type="presParOf" srcId="{C0FFA0B5-C551-40A7-9A70-309E6F4BC9EE}" destId="{76ABCA2F-D461-4CC7-B191-E2D11FDBDE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D3B5E-7C51-4A57-836E-190127C2473C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2A3DB-E1E7-4E8E-93FB-E3972B95CA4A}">
      <dgm:prSet custT="1"/>
      <dgm:spPr/>
      <dgm:t>
        <a:bodyPr/>
        <a:lstStyle/>
        <a:p>
          <a:pPr rtl="0"/>
          <a:r>
            <a:rPr lang="ru-RU" sz="1100" b="1" i="1" dirty="0" smtClean="0"/>
            <a:t>Формирование моторной сферы;</a:t>
          </a:r>
          <a:endParaRPr lang="ru-RU" sz="1100" dirty="0"/>
        </a:p>
      </dgm:t>
    </dgm:pt>
    <dgm:pt modelId="{99CCCEFA-D3FF-4165-AF4D-4C79F16E16EA}" type="parTrans" cxnId="{A584BC75-ACFA-4C54-84A7-1AE92475FB8B}">
      <dgm:prSet/>
      <dgm:spPr/>
      <dgm:t>
        <a:bodyPr/>
        <a:lstStyle/>
        <a:p>
          <a:endParaRPr lang="ru-RU"/>
        </a:p>
      </dgm:t>
    </dgm:pt>
    <dgm:pt modelId="{12B6D749-CE31-4B6C-889F-94E659C839F2}" type="sibTrans" cxnId="{A584BC75-ACFA-4C54-84A7-1AE92475FB8B}">
      <dgm:prSet/>
      <dgm:spPr/>
      <dgm:t>
        <a:bodyPr/>
        <a:lstStyle/>
        <a:p>
          <a:endParaRPr lang="ru-RU"/>
        </a:p>
      </dgm:t>
    </dgm:pt>
    <dgm:pt modelId="{2A954687-0D4A-4500-8BD4-EF31D9594511}">
      <dgm:prSet custT="1"/>
      <dgm:spPr/>
      <dgm:t>
        <a:bodyPr/>
        <a:lstStyle/>
        <a:p>
          <a:pPr rtl="0"/>
          <a:r>
            <a:rPr lang="ru-RU" sz="1200" b="1" i="1" dirty="0" smtClean="0"/>
            <a:t>Развитие речевого дыхания;</a:t>
          </a:r>
          <a:endParaRPr lang="ru-RU" sz="1200" dirty="0"/>
        </a:p>
      </dgm:t>
    </dgm:pt>
    <dgm:pt modelId="{16E51171-1A84-40A4-84A7-2B45E09BE80E}" type="parTrans" cxnId="{63BA230D-867B-4BF0-ACB0-250B8F474EE7}">
      <dgm:prSet/>
      <dgm:spPr/>
      <dgm:t>
        <a:bodyPr/>
        <a:lstStyle/>
        <a:p>
          <a:endParaRPr lang="ru-RU"/>
        </a:p>
      </dgm:t>
    </dgm:pt>
    <dgm:pt modelId="{C10C0D05-81C6-4832-BCE2-8929FE9036BF}" type="sibTrans" cxnId="{63BA230D-867B-4BF0-ACB0-250B8F474EE7}">
      <dgm:prSet/>
      <dgm:spPr/>
      <dgm:t>
        <a:bodyPr/>
        <a:lstStyle/>
        <a:p>
          <a:endParaRPr lang="ru-RU"/>
        </a:p>
      </dgm:t>
    </dgm:pt>
    <dgm:pt modelId="{32208953-BE48-4C86-A362-E07C917C6B69}">
      <dgm:prSet custT="1"/>
      <dgm:spPr/>
      <dgm:t>
        <a:bodyPr/>
        <a:lstStyle/>
        <a:p>
          <a:pPr rtl="0"/>
          <a:r>
            <a:rPr lang="ru-RU" sz="1200" b="1" i="1" dirty="0" smtClean="0"/>
            <a:t>Развитие высших психических функций</a:t>
          </a:r>
          <a:r>
            <a:rPr lang="ru-RU" sz="1000" b="1" i="1" dirty="0" smtClean="0"/>
            <a:t>;</a:t>
          </a:r>
          <a:endParaRPr lang="ru-RU" sz="1000" dirty="0"/>
        </a:p>
      </dgm:t>
    </dgm:pt>
    <dgm:pt modelId="{C0B2E1B3-65B4-46B4-91F1-7CD3242780A8}" type="parTrans" cxnId="{EEDCD4A4-C887-497F-8DA1-4947E7F8A98F}">
      <dgm:prSet/>
      <dgm:spPr/>
      <dgm:t>
        <a:bodyPr/>
        <a:lstStyle/>
        <a:p>
          <a:endParaRPr lang="ru-RU"/>
        </a:p>
      </dgm:t>
    </dgm:pt>
    <dgm:pt modelId="{77589D99-08C8-4B7E-825E-891B8539F7FE}" type="sibTrans" cxnId="{EEDCD4A4-C887-497F-8DA1-4947E7F8A98F}">
      <dgm:prSet/>
      <dgm:spPr/>
      <dgm:t>
        <a:bodyPr/>
        <a:lstStyle/>
        <a:p>
          <a:endParaRPr lang="ru-RU"/>
        </a:p>
      </dgm:t>
    </dgm:pt>
    <dgm:pt modelId="{852EAADF-6DE1-4E11-A800-685E948A88D5}">
      <dgm:prSet custT="1"/>
      <dgm:spPr/>
      <dgm:t>
        <a:bodyPr/>
        <a:lstStyle/>
        <a:p>
          <a:pPr rtl="0"/>
          <a:r>
            <a:rPr lang="ru-RU" sz="1200" b="1" i="1" dirty="0" smtClean="0"/>
            <a:t>Развитие </a:t>
          </a:r>
          <a:r>
            <a:rPr lang="ru-RU" sz="1200" b="1" i="1" dirty="0" err="1" smtClean="0"/>
            <a:t>импрессивной</a:t>
          </a:r>
          <a:r>
            <a:rPr lang="ru-RU" sz="1200" b="1" i="1" dirty="0" smtClean="0"/>
            <a:t> речи;</a:t>
          </a:r>
          <a:endParaRPr lang="ru-RU" sz="1200" dirty="0"/>
        </a:p>
      </dgm:t>
    </dgm:pt>
    <dgm:pt modelId="{1075DA4F-085E-4CE2-85B0-C5BB39D8ADA1}" type="parTrans" cxnId="{7C17FF0F-0090-4DE5-94F3-03D96BD874E5}">
      <dgm:prSet/>
      <dgm:spPr/>
      <dgm:t>
        <a:bodyPr/>
        <a:lstStyle/>
        <a:p>
          <a:endParaRPr lang="ru-RU"/>
        </a:p>
      </dgm:t>
    </dgm:pt>
    <dgm:pt modelId="{06C6D9DE-6AB6-4D7D-81FB-362AC34B2BF5}" type="sibTrans" cxnId="{7C17FF0F-0090-4DE5-94F3-03D96BD874E5}">
      <dgm:prSet/>
      <dgm:spPr/>
      <dgm:t>
        <a:bodyPr/>
        <a:lstStyle/>
        <a:p>
          <a:endParaRPr lang="ru-RU"/>
        </a:p>
      </dgm:t>
    </dgm:pt>
    <dgm:pt modelId="{82C672C9-E036-4D9F-A10A-E29333F7F7DF}">
      <dgm:prSet custT="1"/>
      <dgm:spPr/>
      <dgm:t>
        <a:bodyPr/>
        <a:lstStyle/>
        <a:p>
          <a:pPr rtl="0"/>
          <a:r>
            <a:rPr lang="ru-RU" sz="1200" b="1" i="1" dirty="0" smtClean="0"/>
            <a:t>Развитие экспрессивной речи;</a:t>
          </a:r>
          <a:endParaRPr lang="ru-RU" sz="1200" dirty="0"/>
        </a:p>
      </dgm:t>
    </dgm:pt>
    <dgm:pt modelId="{9B32FD04-B240-4F7D-AB94-05E3F3CA440C}" type="parTrans" cxnId="{CA311A0A-A385-4C6E-8FA6-A0984C65B748}">
      <dgm:prSet/>
      <dgm:spPr/>
      <dgm:t>
        <a:bodyPr/>
        <a:lstStyle/>
        <a:p>
          <a:endParaRPr lang="ru-RU"/>
        </a:p>
      </dgm:t>
    </dgm:pt>
    <dgm:pt modelId="{AB5780BB-29F1-4245-B8B1-CBB32E5D9604}" type="sibTrans" cxnId="{CA311A0A-A385-4C6E-8FA6-A0984C65B748}">
      <dgm:prSet/>
      <dgm:spPr/>
      <dgm:t>
        <a:bodyPr/>
        <a:lstStyle/>
        <a:p>
          <a:endParaRPr lang="ru-RU"/>
        </a:p>
      </dgm:t>
    </dgm:pt>
    <dgm:pt modelId="{820B8929-3673-4100-83CB-2BDAA61E5700}">
      <dgm:prSet custT="1"/>
      <dgm:spPr/>
      <dgm:t>
        <a:bodyPr/>
        <a:lstStyle/>
        <a:p>
          <a:pPr rtl="0"/>
          <a:r>
            <a:rPr lang="ru-RU" sz="1200" b="1" i="1" dirty="0" smtClean="0"/>
            <a:t>Консультативная,</a:t>
          </a:r>
        </a:p>
        <a:p>
          <a:pPr rtl="0"/>
          <a:r>
            <a:rPr lang="ru-RU" sz="1200" b="1" i="1" dirty="0" smtClean="0"/>
            <a:t>просветительская  работа с родителями </a:t>
          </a:r>
          <a:r>
            <a:rPr lang="ru-RU" sz="1000" b="1" i="1" dirty="0" smtClean="0"/>
            <a:t>.</a:t>
          </a:r>
          <a:endParaRPr lang="ru-RU" sz="1000" dirty="0"/>
        </a:p>
      </dgm:t>
    </dgm:pt>
    <dgm:pt modelId="{4D5228BA-2A08-402D-A609-F44F65A4B9CE}" type="parTrans" cxnId="{791C6BC6-0235-4EDA-A7E5-68B6AEE45129}">
      <dgm:prSet/>
      <dgm:spPr/>
      <dgm:t>
        <a:bodyPr/>
        <a:lstStyle/>
        <a:p>
          <a:endParaRPr lang="ru-RU"/>
        </a:p>
      </dgm:t>
    </dgm:pt>
    <dgm:pt modelId="{8B7C1221-A464-48D8-8852-891DD2813B67}" type="sibTrans" cxnId="{791C6BC6-0235-4EDA-A7E5-68B6AEE45129}">
      <dgm:prSet/>
      <dgm:spPr/>
      <dgm:t>
        <a:bodyPr/>
        <a:lstStyle/>
        <a:p>
          <a:endParaRPr lang="ru-RU"/>
        </a:p>
      </dgm:t>
    </dgm:pt>
    <dgm:pt modelId="{CF750FC9-B39F-41FE-94F2-3F8F15C4AF58}" type="pres">
      <dgm:prSet presAssocID="{217D3B5E-7C51-4A57-836E-190127C247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CAEC4D-71F0-4B18-9F37-F215EAEA6403}" type="pres">
      <dgm:prSet presAssocID="{217D3B5E-7C51-4A57-836E-190127C2473C}" presName="cycle" presStyleCnt="0"/>
      <dgm:spPr/>
    </dgm:pt>
    <dgm:pt modelId="{A002BF1C-392B-492E-B2D1-83A133CB7BA3}" type="pres">
      <dgm:prSet presAssocID="{34C2A3DB-E1E7-4E8E-93FB-E3972B95CA4A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4F4F3-4155-4E5A-8F33-BF539E6A49CE}" type="pres">
      <dgm:prSet presAssocID="{12B6D749-CE31-4B6C-889F-94E659C839F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BA06480-E106-4C59-99F8-F0BBD2C58173}" type="pres">
      <dgm:prSet presAssocID="{2A954687-0D4A-4500-8BD4-EF31D9594511}" presName="nodeFollowingNodes" presStyleLbl="node1" presStyleIdx="1" presStyleCnt="6" custRadScaleRad="99600" custRadScaleInc="2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96829-CCFD-4601-A2E0-54AB4FA6AB44}" type="pres">
      <dgm:prSet presAssocID="{32208953-BE48-4C86-A362-E07C917C6B6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6CE1F-D167-41E5-B19A-9A57B276AE41}" type="pres">
      <dgm:prSet presAssocID="{852EAADF-6DE1-4E11-A800-685E948A88D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E40A4-46FE-4282-9173-F710D6CDBCC2}" type="pres">
      <dgm:prSet presAssocID="{82C672C9-E036-4D9F-A10A-E29333F7F7DF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930A5-4F42-402F-828A-A932A7E7006A}" type="pres">
      <dgm:prSet presAssocID="{820B8929-3673-4100-83CB-2BDAA61E570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BA230D-867B-4BF0-ACB0-250B8F474EE7}" srcId="{217D3B5E-7C51-4A57-836E-190127C2473C}" destId="{2A954687-0D4A-4500-8BD4-EF31D9594511}" srcOrd="1" destOrd="0" parTransId="{16E51171-1A84-40A4-84A7-2B45E09BE80E}" sibTransId="{C10C0D05-81C6-4832-BCE2-8929FE9036BF}"/>
    <dgm:cxn modelId="{CA311A0A-A385-4C6E-8FA6-A0984C65B748}" srcId="{217D3B5E-7C51-4A57-836E-190127C2473C}" destId="{82C672C9-E036-4D9F-A10A-E29333F7F7DF}" srcOrd="4" destOrd="0" parTransId="{9B32FD04-B240-4F7D-AB94-05E3F3CA440C}" sibTransId="{AB5780BB-29F1-4245-B8B1-CBB32E5D9604}"/>
    <dgm:cxn modelId="{2AAF709D-40C2-4B3C-84E3-5DD54D5E30F6}" type="presOf" srcId="{12B6D749-CE31-4B6C-889F-94E659C839F2}" destId="{C564F4F3-4155-4E5A-8F33-BF539E6A49CE}" srcOrd="0" destOrd="0" presId="urn:microsoft.com/office/officeart/2005/8/layout/cycle3"/>
    <dgm:cxn modelId="{EEDCD4A4-C887-497F-8DA1-4947E7F8A98F}" srcId="{217D3B5E-7C51-4A57-836E-190127C2473C}" destId="{32208953-BE48-4C86-A362-E07C917C6B69}" srcOrd="2" destOrd="0" parTransId="{C0B2E1B3-65B4-46B4-91F1-7CD3242780A8}" sibTransId="{77589D99-08C8-4B7E-825E-891B8539F7FE}"/>
    <dgm:cxn modelId="{06883BEF-85AB-4873-B408-DABCA37A0908}" type="presOf" srcId="{852EAADF-6DE1-4E11-A800-685E948A88D5}" destId="{6366CE1F-D167-41E5-B19A-9A57B276AE41}" srcOrd="0" destOrd="0" presId="urn:microsoft.com/office/officeart/2005/8/layout/cycle3"/>
    <dgm:cxn modelId="{7129AA0B-8C50-4ADB-817E-2D4BD3EE1AFC}" type="presOf" srcId="{820B8929-3673-4100-83CB-2BDAA61E5700}" destId="{1BE930A5-4F42-402F-828A-A932A7E7006A}" srcOrd="0" destOrd="0" presId="urn:microsoft.com/office/officeart/2005/8/layout/cycle3"/>
    <dgm:cxn modelId="{7C17FF0F-0090-4DE5-94F3-03D96BD874E5}" srcId="{217D3B5E-7C51-4A57-836E-190127C2473C}" destId="{852EAADF-6DE1-4E11-A800-685E948A88D5}" srcOrd="3" destOrd="0" parTransId="{1075DA4F-085E-4CE2-85B0-C5BB39D8ADA1}" sibTransId="{06C6D9DE-6AB6-4D7D-81FB-362AC34B2BF5}"/>
    <dgm:cxn modelId="{6622A430-F3BB-4BF7-AD85-02533DD15B98}" type="presOf" srcId="{34C2A3DB-E1E7-4E8E-93FB-E3972B95CA4A}" destId="{A002BF1C-392B-492E-B2D1-83A133CB7BA3}" srcOrd="0" destOrd="0" presId="urn:microsoft.com/office/officeart/2005/8/layout/cycle3"/>
    <dgm:cxn modelId="{791C6BC6-0235-4EDA-A7E5-68B6AEE45129}" srcId="{217D3B5E-7C51-4A57-836E-190127C2473C}" destId="{820B8929-3673-4100-83CB-2BDAA61E5700}" srcOrd="5" destOrd="0" parTransId="{4D5228BA-2A08-402D-A609-F44F65A4B9CE}" sibTransId="{8B7C1221-A464-48D8-8852-891DD2813B67}"/>
    <dgm:cxn modelId="{B9C41AEE-4904-4785-B50B-992892B1E125}" type="presOf" srcId="{217D3B5E-7C51-4A57-836E-190127C2473C}" destId="{CF750FC9-B39F-41FE-94F2-3F8F15C4AF58}" srcOrd="0" destOrd="0" presId="urn:microsoft.com/office/officeart/2005/8/layout/cycle3"/>
    <dgm:cxn modelId="{ADDD6E87-BEAB-49D1-BE7E-6D358ADEB4C4}" type="presOf" srcId="{2A954687-0D4A-4500-8BD4-EF31D9594511}" destId="{2BA06480-E106-4C59-99F8-F0BBD2C58173}" srcOrd="0" destOrd="0" presId="urn:microsoft.com/office/officeart/2005/8/layout/cycle3"/>
    <dgm:cxn modelId="{19B4168E-A6B5-48A1-82A5-AC1F8824F056}" type="presOf" srcId="{82C672C9-E036-4D9F-A10A-E29333F7F7DF}" destId="{719E40A4-46FE-4282-9173-F710D6CDBCC2}" srcOrd="0" destOrd="0" presId="urn:microsoft.com/office/officeart/2005/8/layout/cycle3"/>
    <dgm:cxn modelId="{806CD1A2-520D-439A-9764-97B477F67027}" type="presOf" srcId="{32208953-BE48-4C86-A362-E07C917C6B69}" destId="{47696829-CCFD-4601-A2E0-54AB4FA6AB44}" srcOrd="0" destOrd="0" presId="urn:microsoft.com/office/officeart/2005/8/layout/cycle3"/>
    <dgm:cxn modelId="{A584BC75-ACFA-4C54-84A7-1AE92475FB8B}" srcId="{217D3B5E-7C51-4A57-836E-190127C2473C}" destId="{34C2A3DB-E1E7-4E8E-93FB-E3972B95CA4A}" srcOrd="0" destOrd="0" parTransId="{99CCCEFA-D3FF-4165-AF4D-4C79F16E16EA}" sibTransId="{12B6D749-CE31-4B6C-889F-94E659C839F2}"/>
    <dgm:cxn modelId="{B2742FD0-6094-41B5-8177-F9A996611261}" type="presParOf" srcId="{CF750FC9-B39F-41FE-94F2-3F8F15C4AF58}" destId="{D3CAEC4D-71F0-4B18-9F37-F215EAEA6403}" srcOrd="0" destOrd="0" presId="urn:microsoft.com/office/officeart/2005/8/layout/cycle3"/>
    <dgm:cxn modelId="{2CB2BD40-8B8D-478C-AE75-6FEB2CAA5478}" type="presParOf" srcId="{D3CAEC4D-71F0-4B18-9F37-F215EAEA6403}" destId="{A002BF1C-392B-492E-B2D1-83A133CB7BA3}" srcOrd="0" destOrd="0" presId="urn:microsoft.com/office/officeart/2005/8/layout/cycle3"/>
    <dgm:cxn modelId="{1AA4D133-8A93-434C-94FB-BA3BD850B900}" type="presParOf" srcId="{D3CAEC4D-71F0-4B18-9F37-F215EAEA6403}" destId="{C564F4F3-4155-4E5A-8F33-BF539E6A49CE}" srcOrd="1" destOrd="0" presId="urn:microsoft.com/office/officeart/2005/8/layout/cycle3"/>
    <dgm:cxn modelId="{AD561719-623A-42DF-8807-70921F5E9DA8}" type="presParOf" srcId="{D3CAEC4D-71F0-4B18-9F37-F215EAEA6403}" destId="{2BA06480-E106-4C59-99F8-F0BBD2C58173}" srcOrd="2" destOrd="0" presId="urn:microsoft.com/office/officeart/2005/8/layout/cycle3"/>
    <dgm:cxn modelId="{C7DCF74C-27B3-485E-825D-D96EB128DA2F}" type="presParOf" srcId="{D3CAEC4D-71F0-4B18-9F37-F215EAEA6403}" destId="{47696829-CCFD-4601-A2E0-54AB4FA6AB44}" srcOrd="3" destOrd="0" presId="urn:microsoft.com/office/officeart/2005/8/layout/cycle3"/>
    <dgm:cxn modelId="{F41C6279-23BE-4819-A2E3-2D5EDA6FD0E2}" type="presParOf" srcId="{D3CAEC4D-71F0-4B18-9F37-F215EAEA6403}" destId="{6366CE1F-D167-41E5-B19A-9A57B276AE41}" srcOrd="4" destOrd="0" presId="urn:microsoft.com/office/officeart/2005/8/layout/cycle3"/>
    <dgm:cxn modelId="{CDF58B3F-663B-40F6-A0B6-0088A9991AFD}" type="presParOf" srcId="{D3CAEC4D-71F0-4B18-9F37-F215EAEA6403}" destId="{719E40A4-46FE-4282-9173-F710D6CDBCC2}" srcOrd="5" destOrd="0" presId="urn:microsoft.com/office/officeart/2005/8/layout/cycle3"/>
    <dgm:cxn modelId="{75EDD040-623E-4E5D-9F5C-C2F783442B46}" type="presParOf" srcId="{D3CAEC4D-71F0-4B18-9F37-F215EAEA6403}" destId="{1BE930A5-4F42-402F-828A-A932A7E7006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F019E1-0B8D-4317-A22F-453E9F38F7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CCF17D-5CB1-47DB-B5F6-15A6712E1589}">
      <dgm:prSet custT="1"/>
      <dgm:spPr>
        <a:solidFill>
          <a:srgbClr val="92D050"/>
        </a:solidFill>
      </dgm:spPr>
      <dgm:t>
        <a:bodyPr/>
        <a:lstStyle/>
        <a:p>
          <a:r>
            <a:rPr lang="ru-RU" sz="1600" dirty="0" smtClean="0"/>
            <a:t>родительские собрания </a:t>
          </a:r>
          <a:endParaRPr lang="ru-RU" sz="1600" dirty="0"/>
        </a:p>
      </dgm:t>
    </dgm:pt>
    <dgm:pt modelId="{66B91764-3B15-45C3-B170-8E99FB7865CC}" type="parTrans" cxnId="{E1A7CB50-5ADB-45E6-92B0-55359CAE879F}">
      <dgm:prSet/>
      <dgm:spPr/>
      <dgm:t>
        <a:bodyPr/>
        <a:lstStyle/>
        <a:p>
          <a:endParaRPr lang="ru-RU"/>
        </a:p>
      </dgm:t>
    </dgm:pt>
    <dgm:pt modelId="{8083AF4E-7248-43A5-A385-F5A375340966}" type="sibTrans" cxnId="{E1A7CB50-5ADB-45E6-92B0-55359CAE879F}">
      <dgm:prSet/>
      <dgm:spPr/>
      <dgm:t>
        <a:bodyPr/>
        <a:lstStyle/>
        <a:p>
          <a:endParaRPr lang="ru-RU"/>
        </a:p>
      </dgm:t>
    </dgm:pt>
    <dgm:pt modelId="{CFBC94B6-F44D-4403-A172-56F2327CCB54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консультации</a:t>
          </a:r>
          <a:endParaRPr lang="ru-RU" sz="1600" dirty="0"/>
        </a:p>
      </dgm:t>
    </dgm:pt>
    <dgm:pt modelId="{B3F38886-4C66-4ECE-AEA5-146EA39D2779}" type="parTrans" cxnId="{B2FB8957-33DE-44C5-B2B5-B49831A39A03}">
      <dgm:prSet/>
      <dgm:spPr/>
      <dgm:t>
        <a:bodyPr/>
        <a:lstStyle/>
        <a:p>
          <a:endParaRPr lang="ru-RU"/>
        </a:p>
      </dgm:t>
    </dgm:pt>
    <dgm:pt modelId="{C7043D51-3293-420F-9382-F238FDA7EAC6}" type="sibTrans" cxnId="{B2FB8957-33DE-44C5-B2B5-B49831A39A03}">
      <dgm:prSet/>
      <dgm:spPr/>
      <dgm:t>
        <a:bodyPr/>
        <a:lstStyle/>
        <a:p>
          <a:endParaRPr lang="ru-RU"/>
        </a:p>
      </dgm:t>
    </dgm:pt>
    <dgm:pt modelId="{5CEA9E8B-B087-40E2-A723-112E63A10A67}">
      <dgm:prSet custT="1"/>
      <dgm:spPr>
        <a:solidFill>
          <a:srgbClr val="FFC000"/>
        </a:solidFill>
      </dgm:spPr>
      <dgm:t>
        <a:bodyPr/>
        <a:lstStyle/>
        <a:p>
          <a:r>
            <a:rPr lang="ru-RU" sz="1600" dirty="0" smtClean="0"/>
            <a:t> родительские конференции по обмену опытом семейного воспитания</a:t>
          </a:r>
          <a:endParaRPr lang="ru-RU" sz="1600" dirty="0"/>
        </a:p>
      </dgm:t>
    </dgm:pt>
    <dgm:pt modelId="{E63AC603-232B-42FA-8AD6-00A12CA45E22}" type="parTrans" cxnId="{ECA59C15-65F9-489A-850D-D36B320EFE31}">
      <dgm:prSet/>
      <dgm:spPr/>
      <dgm:t>
        <a:bodyPr/>
        <a:lstStyle/>
        <a:p>
          <a:endParaRPr lang="ru-RU"/>
        </a:p>
      </dgm:t>
    </dgm:pt>
    <dgm:pt modelId="{548E6105-661F-4857-8C8F-4FB21105787E}" type="sibTrans" cxnId="{ECA59C15-65F9-489A-850D-D36B320EFE31}">
      <dgm:prSet/>
      <dgm:spPr/>
      <dgm:t>
        <a:bodyPr/>
        <a:lstStyle/>
        <a:p>
          <a:endParaRPr lang="ru-RU"/>
        </a:p>
      </dgm:t>
    </dgm:pt>
    <dgm:pt modelId="{6FE3E973-8A20-4B9B-93F9-55029FC4AE01}">
      <dgm:prSet custT="1"/>
      <dgm:spPr>
        <a:solidFill>
          <a:srgbClr val="C00000"/>
        </a:solidFill>
      </dgm:spPr>
      <dgm:t>
        <a:bodyPr/>
        <a:lstStyle/>
        <a:p>
          <a:r>
            <a:rPr lang="ru-RU" sz="1600" dirty="0" smtClean="0"/>
            <a:t> речевые праздники</a:t>
          </a:r>
          <a:endParaRPr lang="ru-RU" sz="1600" dirty="0"/>
        </a:p>
      </dgm:t>
    </dgm:pt>
    <dgm:pt modelId="{7C01AEDD-FF12-4227-A119-9C8E0338D085}" type="parTrans" cxnId="{49AFF3AB-24C9-4708-A8FC-7CFC680F4652}">
      <dgm:prSet/>
      <dgm:spPr/>
      <dgm:t>
        <a:bodyPr/>
        <a:lstStyle/>
        <a:p>
          <a:endParaRPr lang="ru-RU"/>
        </a:p>
      </dgm:t>
    </dgm:pt>
    <dgm:pt modelId="{F2CB25ED-ACC3-4BBE-821A-3A9390E89532}" type="sibTrans" cxnId="{49AFF3AB-24C9-4708-A8FC-7CFC680F4652}">
      <dgm:prSet/>
      <dgm:spPr/>
      <dgm:t>
        <a:bodyPr/>
        <a:lstStyle/>
        <a:p>
          <a:endParaRPr lang="ru-RU"/>
        </a:p>
      </dgm:t>
    </dgm:pt>
    <dgm:pt modelId="{5DB4CD05-F300-4A6E-9CD5-59D25EA52948}">
      <dgm:prSet custT="1"/>
      <dgm:spPr>
        <a:solidFill>
          <a:srgbClr val="7030A0"/>
        </a:solidFill>
      </dgm:spPr>
      <dgm:t>
        <a:bodyPr/>
        <a:lstStyle/>
        <a:p>
          <a:r>
            <a:rPr lang="ru-RU" sz="1600" dirty="0" smtClean="0"/>
            <a:t>дни открытых дверей</a:t>
          </a:r>
          <a:endParaRPr lang="ru-RU" sz="1600" dirty="0"/>
        </a:p>
      </dgm:t>
    </dgm:pt>
    <dgm:pt modelId="{0C9601A7-0D53-4672-B033-160AC4467AD4}" type="parTrans" cxnId="{198136A7-1B0B-475C-9D71-508DE87DB09C}">
      <dgm:prSet/>
      <dgm:spPr/>
      <dgm:t>
        <a:bodyPr/>
        <a:lstStyle/>
        <a:p>
          <a:endParaRPr lang="ru-RU"/>
        </a:p>
      </dgm:t>
    </dgm:pt>
    <dgm:pt modelId="{9C50865A-A68C-47AF-AAE4-F666963BA338}" type="sibTrans" cxnId="{198136A7-1B0B-475C-9D71-508DE87DB09C}">
      <dgm:prSet/>
      <dgm:spPr/>
      <dgm:t>
        <a:bodyPr/>
        <a:lstStyle/>
        <a:p>
          <a:endParaRPr lang="ru-RU"/>
        </a:p>
      </dgm:t>
    </dgm:pt>
    <dgm:pt modelId="{0CB3A477-31D7-44D8-B0F8-DE4A77F89DA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 библиотека игр и упражнений</a:t>
          </a:r>
          <a:r>
            <a:rPr lang="ru-RU" sz="1300" dirty="0" smtClean="0"/>
            <a:t>.</a:t>
          </a:r>
          <a:endParaRPr lang="ru-RU" sz="1300" dirty="0"/>
        </a:p>
      </dgm:t>
    </dgm:pt>
    <dgm:pt modelId="{5EAA4E7A-D09C-41DE-A5B3-25D2002E2B2C}" type="parTrans" cxnId="{56E874DA-47D5-4C9C-B878-D74364AC5505}">
      <dgm:prSet/>
      <dgm:spPr/>
      <dgm:t>
        <a:bodyPr/>
        <a:lstStyle/>
        <a:p>
          <a:endParaRPr lang="ru-RU"/>
        </a:p>
      </dgm:t>
    </dgm:pt>
    <dgm:pt modelId="{9DEEAC1A-4CC9-422A-A47B-8C58ABF81894}" type="sibTrans" cxnId="{56E874DA-47D5-4C9C-B878-D74364AC5505}">
      <dgm:prSet/>
      <dgm:spPr/>
      <dgm:t>
        <a:bodyPr/>
        <a:lstStyle/>
        <a:p>
          <a:endParaRPr lang="ru-RU"/>
        </a:p>
      </dgm:t>
    </dgm:pt>
    <dgm:pt modelId="{22A7977F-E871-4C48-91FA-F1776C009C7B}" type="pres">
      <dgm:prSet presAssocID="{D7F019E1-0B8D-4317-A22F-453E9F38F7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E4CE8-A558-434F-9056-BCE3D3672F0A}" type="pres">
      <dgm:prSet presAssocID="{FECCF17D-5CB1-47DB-B5F6-15A6712E1589}" presName="linNode" presStyleCnt="0"/>
      <dgm:spPr/>
    </dgm:pt>
    <dgm:pt modelId="{49A697FE-619B-44DD-A506-9983779FFF22}" type="pres">
      <dgm:prSet presAssocID="{FECCF17D-5CB1-47DB-B5F6-15A6712E1589}" presName="parentText" presStyleLbl="node1" presStyleIdx="0" presStyleCnt="6" custLinFactY="117870" custLinFactNeighborX="-45628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C381-558D-4928-A1EA-D71736CD0E05}" type="pres">
      <dgm:prSet presAssocID="{8083AF4E-7248-43A5-A385-F5A375340966}" presName="sp" presStyleCnt="0"/>
      <dgm:spPr/>
    </dgm:pt>
    <dgm:pt modelId="{B5FA5A6D-900D-4667-BEA1-2BB6012DDFA5}" type="pres">
      <dgm:prSet presAssocID="{CFBC94B6-F44D-4403-A172-56F2327CCB54}" presName="linNode" presStyleCnt="0"/>
      <dgm:spPr/>
    </dgm:pt>
    <dgm:pt modelId="{24803086-D87B-42B2-8009-EDF3EE8B6BDC}" type="pres">
      <dgm:prSet presAssocID="{CFBC94B6-F44D-4403-A172-56F2327CCB54}" presName="parentText" presStyleLbl="node1" presStyleIdx="1" presStyleCnt="6" custScaleX="95537" custLinFactY="112807" custLinFactNeighborX="-88889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CF2CF-6216-47E2-9246-7137D8235CA5}" type="pres">
      <dgm:prSet presAssocID="{C7043D51-3293-420F-9382-F238FDA7EAC6}" presName="sp" presStyleCnt="0"/>
      <dgm:spPr/>
    </dgm:pt>
    <dgm:pt modelId="{DF73153B-96C2-46FD-95F8-6A6361C88DC9}" type="pres">
      <dgm:prSet presAssocID="{5CEA9E8B-B087-40E2-A723-112E63A10A67}" presName="linNode" presStyleCnt="0"/>
      <dgm:spPr/>
    </dgm:pt>
    <dgm:pt modelId="{EC4F4216-F419-4CBA-9B61-E99A459B71AB}" type="pres">
      <dgm:prSet presAssocID="{5CEA9E8B-B087-40E2-A723-112E63A10A67}" presName="parentText" presStyleLbl="node1" presStyleIdx="2" presStyleCnt="6" custLinFactY="100000" custLinFactNeighborX="6740" custLinFactNeighborY="1104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105A0-3987-412C-B605-C5911BA30505}" type="pres">
      <dgm:prSet presAssocID="{548E6105-661F-4857-8C8F-4FB21105787E}" presName="sp" presStyleCnt="0"/>
      <dgm:spPr/>
    </dgm:pt>
    <dgm:pt modelId="{07DA59F0-71DE-490D-B0CD-BB2A1ACFD8D0}" type="pres">
      <dgm:prSet presAssocID="{6FE3E973-8A20-4B9B-93F9-55029FC4AE01}" presName="linNode" presStyleCnt="0"/>
      <dgm:spPr/>
    </dgm:pt>
    <dgm:pt modelId="{38F95BC9-4B32-4EB2-BD36-417CC57D2F4C}" type="pres">
      <dgm:prSet presAssocID="{6FE3E973-8A20-4B9B-93F9-55029FC4AE01}" presName="parentText" presStyleLbl="node1" presStyleIdx="3" presStyleCnt="6" custLinFactY="100000" custLinFactNeighborX="-50957" custLinFactNeighborY="1054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3A38E-F4CC-4F0F-BA4C-DDA19A752364}" type="pres">
      <dgm:prSet presAssocID="{F2CB25ED-ACC3-4BBE-821A-3A9390E89532}" presName="sp" presStyleCnt="0"/>
      <dgm:spPr/>
    </dgm:pt>
    <dgm:pt modelId="{1939123A-EFEE-4837-A6C1-684AE321D690}" type="pres">
      <dgm:prSet presAssocID="{5DB4CD05-F300-4A6E-9CD5-59D25EA52948}" presName="linNode" presStyleCnt="0"/>
      <dgm:spPr/>
    </dgm:pt>
    <dgm:pt modelId="{1DCFCDE1-B750-4D40-B9B0-5964F36E09B6}" type="pres">
      <dgm:prSet presAssocID="{5DB4CD05-F300-4A6E-9CD5-59D25EA52948}" presName="parentText" presStyleLbl="node1" presStyleIdx="4" presStyleCnt="6" custScaleX="73227" custLinFactX="6922" custLinFactNeighborX="100000" custLinFactNeighborY="4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F434B-168E-4AFF-A3A2-62B15248F82B}" type="pres">
      <dgm:prSet presAssocID="{9C50865A-A68C-47AF-AAE4-F666963BA338}" presName="sp" presStyleCnt="0"/>
      <dgm:spPr/>
    </dgm:pt>
    <dgm:pt modelId="{ADFF5DB9-2279-4BCA-9591-C70E003F02D4}" type="pres">
      <dgm:prSet presAssocID="{0CB3A477-31D7-44D8-B0F8-DE4A77F89DAE}" presName="linNode" presStyleCnt="0"/>
      <dgm:spPr/>
    </dgm:pt>
    <dgm:pt modelId="{CFDE84E1-C377-4D31-A2E9-645E7CEAF3CC}" type="pres">
      <dgm:prSet presAssocID="{0CB3A477-31D7-44D8-B0F8-DE4A77F89DAE}" presName="parentText" presStyleLbl="node1" presStyleIdx="5" presStyleCnt="6" custLinFactNeighborX="59722" custLinFactNeighborY="-45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5A4BF-DC21-44DA-9A54-051F5D356BE2}" type="presOf" srcId="{0CB3A477-31D7-44D8-B0F8-DE4A77F89DAE}" destId="{CFDE84E1-C377-4D31-A2E9-645E7CEAF3CC}" srcOrd="0" destOrd="0" presId="urn:microsoft.com/office/officeart/2005/8/layout/vList5"/>
    <dgm:cxn modelId="{56E874DA-47D5-4C9C-B878-D74364AC5505}" srcId="{D7F019E1-0B8D-4317-A22F-453E9F38F7ED}" destId="{0CB3A477-31D7-44D8-B0F8-DE4A77F89DAE}" srcOrd="5" destOrd="0" parTransId="{5EAA4E7A-D09C-41DE-A5B3-25D2002E2B2C}" sibTransId="{9DEEAC1A-4CC9-422A-A47B-8C58ABF81894}"/>
    <dgm:cxn modelId="{ECA59C15-65F9-489A-850D-D36B320EFE31}" srcId="{D7F019E1-0B8D-4317-A22F-453E9F38F7ED}" destId="{5CEA9E8B-B087-40E2-A723-112E63A10A67}" srcOrd="2" destOrd="0" parTransId="{E63AC603-232B-42FA-8AD6-00A12CA45E22}" sibTransId="{548E6105-661F-4857-8C8F-4FB21105787E}"/>
    <dgm:cxn modelId="{9301CA56-E68B-40D3-8216-A4E3C9E4820E}" type="presOf" srcId="{6FE3E973-8A20-4B9B-93F9-55029FC4AE01}" destId="{38F95BC9-4B32-4EB2-BD36-417CC57D2F4C}" srcOrd="0" destOrd="0" presId="urn:microsoft.com/office/officeart/2005/8/layout/vList5"/>
    <dgm:cxn modelId="{B2FB8957-33DE-44C5-B2B5-B49831A39A03}" srcId="{D7F019E1-0B8D-4317-A22F-453E9F38F7ED}" destId="{CFBC94B6-F44D-4403-A172-56F2327CCB54}" srcOrd="1" destOrd="0" parTransId="{B3F38886-4C66-4ECE-AEA5-146EA39D2779}" sibTransId="{C7043D51-3293-420F-9382-F238FDA7EAC6}"/>
    <dgm:cxn modelId="{03E7BB80-4B26-4E45-93D4-DAE9DD378D61}" type="presOf" srcId="{CFBC94B6-F44D-4403-A172-56F2327CCB54}" destId="{24803086-D87B-42B2-8009-EDF3EE8B6BDC}" srcOrd="0" destOrd="0" presId="urn:microsoft.com/office/officeart/2005/8/layout/vList5"/>
    <dgm:cxn modelId="{BD86A2B3-5763-4C03-8018-553143AE00D3}" type="presOf" srcId="{5CEA9E8B-B087-40E2-A723-112E63A10A67}" destId="{EC4F4216-F419-4CBA-9B61-E99A459B71AB}" srcOrd="0" destOrd="0" presId="urn:microsoft.com/office/officeart/2005/8/layout/vList5"/>
    <dgm:cxn modelId="{E1A7CB50-5ADB-45E6-92B0-55359CAE879F}" srcId="{D7F019E1-0B8D-4317-A22F-453E9F38F7ED}" destId="{FECCF17D-5CB1-47DB-B5F6-15A6712E1589}" srcOrd="0" destOrd="0" parTransId="{66B91764-3B15-45C3-B170-8E99FB7865CC}" sibTransId="{8083AF4E-7248-43A5-A385-F5A375340966}"/>
    <dgm:cxn modelId="{198136A7-1B0B-475C-9D71-508DE87DB09C}" srcId="{D7F019E1-0B8D-4317-A22F-453E9F38F7ED}" destId="{5DB4CD05-F300-4A6E-9CD5-59D25EA52948}" srcOrd="4" destOrd="0" parTransId="{0C9601A7-0D53-4672-B033-160AC4467AD4}" sibTransId="{9C50865A-A68C-47AF-AAE4-F666963BA338}"/>
    <dgm:cxn modelId="{2B499E5E-BCBE-49E1-B11A-B45D20232BFC}" type="presOf" srcId="{FECCF17D-5CB1-47DB-B5F6-15A6712E1589}" destId="{49A697FE-619B-44DD-A506-9983779FFF22}" srcOrd="0" destOrd="0" presId="urn:microsoft.com/office/officeart/2005/8/layout/vList5"/>
    <dgm:cxn modelId="{89A4544A-FCF8-48A7-9833-2EAA94BD9BD2}" type="presOf" srcId="{5DB4CD05-F300-4A6E-9CD5-59D25EA52948}" destId="{1DCFCDE1-B750-4D40-B9B0-5964F36E09B6}" srcOrd="0" destOrd="0" presId="urn:microsoft.com/office/officeart/2005/8/layout/vList5"/>
    <dgm:cxn modelId="{49AFF3AB-24C9-4708-A8FC-7CFC680F4652}" srcId="{D7F019E1-0B8D-4317-A22F-453E9F38F7ED}" destId="{6FE3E973-8A20-4B9B-93F9-55029FC4AE01}" srcOrd="3" destOrd="0" parTransId="{7C01AEDD-FF12-4227-A119-9C8E0338D085}" sibTransId="{F2CB25ED-ACC3-4BBE-821A-3A9390E89532}"/>
    <dgm:cxn modelId="{05F88688-5F80-42EF-BBB0-A317B53BB867}" type="presOf" srcId="{D7F019E1-0B8D-4317-A22F-453E9F38F7ED}" destId="{22A7977F-E871-4C48-91FA-F1776C009C7B}" srcOrd="0" destOrd="0" presId="urn:microsoft.com/office/officeart/2005/8/layout/vList5"/>
    <dgm:cxn modelId="{748277F8-64FE-4E33-A0F6-809D2C1D7EFE}" type="presParOf" srcId="{22A7977F-E871-4C48-91FA-F1776C009C7B}" destId="{6CBE4CE8-A558-434F-9056-BCE3D3672F0A}" srcOrd="0" destOrd="0" presId="urn:microsoft.com/office/officeart/2005/8/layout/vList5"/>
    <dgm:cxn modelId="{A41BEBEF-F7EC-44C6-BDA0-3B0BE44663D9}" type="presParOf" srcId="{6CBE4CE8-A558-434F-9056-BCE3D3672F0A}" destId="{49A697FE-619B-44DD-A506-9983779FFF22}" srcOrd="0" destOrd="0" presId="urn:microsoft.com/office/officeart/2005/8/layout/vList5"/>
    <dgm:cxn modelId="{F4C0EA11-57B9-42F9-A1FC-E67EC0BE2249}" type="presParOf" srcId="{22A7977F-E871-4C48-91FA-F1776C009C7B}" destId="{30CAC381-558D-4928-A1EA-D71736CD0E05}" srcOrd="1" destOrd="0" presId="urn:microsoft.com/office/officeart/2005/8/layout/vList5"/>
    <dgm:cxn modelId="{3A2986DE-ACEE-4AF4-AF7B-1C58EE09ECC0}" type="presParOf" srcId="{22A7977F-E871-4C48-91FA-F1776C009C7B}" destId="{B5FA5A6D-900D-4667-BEA1-2BB6012DDFA5}" srcOrd="2" destOrd="0" presId="urn:microsoft.com/office/officeart/2005/8/layout/vList5"/>
    <dgm:cxn modelId="{508586EB-008D-4E55-AEB3-6DE5E35718CD}" type="presParOf" srcId="{B5FA5A6D-900D-4667-BEA1-2BB6012DDFA5}" destId="{24803086-D87B-42B2-8009-EDF3EE8B6BDC}" srcOrd="0" destOrd="0" presId="urn:microsoft.com/office/officeart/2005/8/layout/vList5"/>
    <dgm:cxn modelId="{ECD6CA07-2D91-49B4-A57D-A7FBBE47771B}" type="presParOf" srcId="{22A7977F-E871-4C48-91FA-F1776C009C7B}" destId="{63CCF2CF-6216-47E2-9246-7137D8235CA5}" srcOrd="3" destOrd="0" presId="urn:microsoft.com/office/officeart/2005/8/layout/vList5"/>
    <dgm:cxn modelId="{8CA42A11-D391-4BAD-A42E-A4D9247658B1}" type="presParOf" srcId="{22A7977F-E871-4C48-91FA-F1776C009C7B}" destId="{DF73153B-96C2-46FD-95F8-6A6361C88DC9}" srcOrd="4" destOrd="0" presId="urn:microsoft.com/office/officeart/2005/8/layout/vList5"/>
    <dgm:cxn modelId="{65344662-47FB-4779-9E1F-932F68930F32}" type="presParOf" srcId="{DF73153B-96C2-46FD-95F8-6A6361C88DC9}" destId="{EC4F4216-F419-4CBA-9B61-E99A459B71AB}" srcOrd="0" destOrd="0" presId="urn:microsoft.com/office/officeart/2005/8/layout/vList5"/>
    <dgm:cxn modelId="{997D66FB-0857-4B70-A9DC-8D9ECF2884B8}" type="presParOf" srcId="{22A7977F-E871-4C48-91FA-F1776C009C7B}" destId="{5FC105A0-3987-412C-B605-C5911BA30505}" srcOrd="5" destOrd="0" presId="urn:microsoft.com/office/officeart/2005/8/layout/vList5"/>
    <dgm:cxn modelId="{F90DC94E-08DE-4FB3-B4E2-C5CAFEAF607E}" type="presParOf" srcId="{22A7977F-E871-4C48-91FA-F1776C009C7B}" destId="{07DA59F0-71DE-490D-B0CD-BB2A1ACFD8D0}" srcOrd="6" destOrd="0" presId="urn:microsoft.com/office/officeart/2005/8/layout/vList5"/>
    <dgm:cxn modelId="{BB00D2D8-0870-43F9-ABE6-62F9DAD2F6D9}" type="presParOf" srcId="{07DA59F0-71DE-490D-B0CD-BB2A1ACFD8D0}" destId="{38F95BC9-4B32-4EB2-BD36-417CC57D2F4C}" srcOrd="0" destOrd="0" presId="urn:microsoft.com/office/officeart/2005/8/layout/vList5"/>
    <dgm:cxn modelId="{4C9BE335-D210-4F6B-A9C6-6D0C49690D07}" type="presParOf" srcId="{22A7977F-E871-4C48-91FA-F1776C009C7B}" destId="{CA93A38E-F4CC-4F0F-BA4C-DDA19A752364}" srcOrd="7" destOrd="0" presId="urn:microsoft.com/office/officeart/2005/8/layout/vList5"/>
    <dgm:cxn modelId="{CC2ED66D-EE0B-4398-9D8F-3AB9A0DA852D}" type="presParOf" srcId="{22A7977F-E871-4C48-91FA-F1776C009C7B}" destId="{1939123A-EFEE-4837-A6C1-684AE321D690}" srcOrd="8" destOrd="0" presId="urn:microsoft.com/office/officeart/2005/8/layout/vList5"/>
    <dgm:cxn modelId="{8E935FB9-4E33-439C-9AF6-FF5B36AA9679}" type="presParOf" srcId="{1939123A-EFEE-4837-A6C1-684AE321D690}" destId="{1DCFCDE1-B750-4D40-B9B0-5964F36E09B6}" srcOrd="0" destOrd="0" presId="urn:microsoft.com/office/officeart/2005/8/layout/vList5"/>
    <dgm:cxn modelId="{87FF26BC-F5D5-43D1-9EE4-556F384DB9D3}" type="presParOf" srcId="{22A7977F-E871-4C48-91FA-F1776C009C7B}" destId="{6A8F434B-168E-4AFF-A3A2-62B15248F82B}" srcOrd="9" destOrd="0" presId="urn:microsoft.com/office/officeart/2005/8/layout/vList5"/>
    <dgm:cxn modelId="{DC4E1795-5C5A-4CA7-80EC-0BC2FCE76B04}" type="presParOf" srcId="{22A7977F-E871-4C48-91FA-F1776C009C7B}" destId="{ADFF5DB9-2279-4BCA-9591-C70E003F02D4}" srcOrd="10" destOrd="0" presId="urn:microsoft.com/office/officeart/2005/8/layout/vList5"/>
    <dgm:cxn modelId="{B440EBEE-37E5-44D7-BF60-150ED9C8E361}" type="presParOf" srcId="{ADFF5DB9-2279-4BCA-9591-C70E003F02D4}" destId="{CFDE84E1-C377-4D31-A2E9-645E7CEAF3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CEE87A-FD09-4D97-B2ED-F6BE76E321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4D7479-1A8F-4C4D-B04B-C5613D89FC21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dirty="0" smtClean="0"/>
            <a:t>Педагогические гостиные – совместные проекты</a:t>
          </a:r>
        </a:p>
        <a:p>
          <a:pPr rtl="0"/>
          <a:r>
            <a:rPr lang="ru-RU" dirty="0" smtClean="0"/>
            <a:t>«Умные пальчики» «Путешествие в </a:t>
          </a:r>
          <a:r>
            <a:rPr lang="ru-RU" dirty="0" err="1" smtClean="0"/>
            <a:t>Звукоград</a:t>
          </a:r>
          <a:r>
            <a:rPr lang="ru-RU" dirty="0" smtClean="0"/>
            <a:t>»</a:t>
          </a:r>
          <a:endParaRPr lang="ru-RU" dirty="0"/>
        </a:p>
      </dgm:t>
    </dgm:pt>
    <dgm:pt modelId="{E8E8DF2E-A784-4028-97EF-B6E6C275BF87}" type="parTrans" cxnId="{6F120E40-7202-4F66-82F2-35903D88455C}">
      <dgm:prSet/>
      <dgm:spPr/>
      <dgm:t>
        <a:bodyPr/>
        <a:lstStyle/>
        <a:p>
          <a:endParaRPr lang="ru-RU"/>
        </a:p>
      </dgm:t>
    </dgm:pt>
    <dgm:pt modelId="{AF4F5D00-9979-489E-BC4B-33E480B514E5}" type="sibTrans" cxnId="{6F120E40-7202-4F66-82F2-35903D88455C}">
      <dgm:prSet/>
      <dgm:spPr/>
      <dgm:t>
        <a:bodyPr/>
        <a:lstStyle/>
        <a:p>
          <a:endParaRPr lang="ru-RU"/>
        </a:p>
      </dgm:t>
    </dgm:pt>
    <dgm:pt modelId="{11151186-089E-4B19-85DE-61A56B7FC687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Информационная книга  "Играй, да дело знай" </a:t>
          </a:r>
          <a:endParaRPr lang="ru-RU" dirty="0"/>
        </a:p>
      </dgm:t>
    </dgm:pt>
    <dgm:pt modelId="{F00A4AED-BC46-42AB-961D-D668AA1B109E}" type="parTrans" cxnId="{ABE591CF-FFB8-4B8A-8B52-373A36AF0224}">
      <dgm:prSet/>
      <dgm:spPr/>
      <dgm:t>
        <a:bodyPr/>
        <a:lstStyle/>
        <a:p>
          <a:endParaRPr lang="ru-RU"/>
        </a:p>
      </dgm:t>
    </dgm:pt>
    <dgm:pt modelId="{105FCD80-F7D0-4604-B5A0-9E7C3976D777}" type="sibTrans" cxnId="{ABE591CF-FFB8-4B8A-8B52-373A36AF0224}">
      <dgm:prSet/>
      <dgm:spPr/>
      <dgm:t>
        <a:bodyPr/>
        <a:lstStyle/>
        <a:p>
          <a:endParaRPr lang="ru-RU"/>
        </a:p>
      </dgm:t>
    </dgm:pt>
    <dgm:pt modelId="{EFA66491-705D-4089-A8D1-4753E431E784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dirty="0" smtClean="0"/>
            <a:t>Занятия – тренинги «На занятиях  язык показывать не запрещается», «Играем на кухне». </a:t>
          </a:r>
          <a:endParaRPr lang="ru-RU" dirty="0"/>
        </a:p>
      </dgm:t>
    </dgm:pt>
    <dgm:pt modelId="{B2EA86F0-4949-4145-B10C-C8331257162D}" type="parTrans" cxnId="{0019FC6F-8636-468F-BB5F-5ADBD5FDE31A}">
      <dgm:prSet/>
      <dgm:spPr/>
      <dgm:t>
        <a:bodyPr/>
        <a:lstStyle/>
        <a:p>
          <a:endParaRPr lang="ru-RU"/>
        </a:p>
      </dgm:t>
    </dgm:pt>
    <dgm:pt modelId="{26647DE3-550B-42E8-982C-EE7FEEF0F362}" type="sibTrans" cxnId="{0019FC6F-8636-468F-BB5F-5ADBD5FDE31A}">
      <dgm:prSet/>
      <dgm:spPr/>
      <dgm:t>
        <a:bodyPr/>
        <a:lstStyle/>
        <a:p>
          <a:endParaRPr lang="ru-RU"/>
        </a:p>
      </dgm:t>
    </dgm:pt>
    <dgm:pt modelId="{DC2E7F1C-E292-4FDD-932F-4E74B5C7752D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dirty="0" smtClean="0"/>
            <a:t>Видеотека. </a:t>
          </a:r>
          <a:endParaRPr lang="ru-RU" dirty="0"/>
        </a:p>
      </dgm:t>
    </dgm:pt>
    <dgm:pt modelId="{B7B78F4C-98F9-4C02-A34F-1433A53142AE}" type="parTrans" cxnId="{FC823EB9-9BD1-4DF1-870D-6BC59E9BD3AD}">
      <dgm:prSet/>
      <dgm:spPr/>
      <dgm:t>
        <a:bodyPr/>
        <a:lstStyle/>
        <a:p>
          <a:endParaRPr lang="ru-RU"/>
        </a:p>
      </dgm:t>
    </dgm:pt>
    <dgm:pt modelId="{5E2B496B-16AB-45CF-BD45-7367566DC251}" type="sibTrans" cxnId="{FC823EB9-9BD1-4DF1-870D-6BC59E9BD3AD}">
      <dgm:prSet/>
      <dgm:spPr/>
      <dgm:t>
        <a:bodyPr/>
        <a:lstStyle/>
        <a:p>
          <a:endParaRPr lang="ru-RU"/>
        </a:p>
      </dgm:t>
    </dgm:pt>
    <dgm:pt modelId="{E09C6194-E0E1-4B9B-913F-E949CFF118F5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 err="1" smtClean="0"/>
            <a:t>Логотренинг</a:t>
          </a:r>
          <a:r>
            <a:rPr lang="ru-RU" dirty="0" smtClean="0"/>
            <a:t> </a:t>
          </a:r>
        </a:p>
        <a:p>
          <a:pPr rtl="0"/>
          <a:r>
            <a:rPr lang="ru-RU" dirty="0" smtClean="0"/>
            <a:t>(цикл подготовительных логопедических занятий) </a:t>
          </a:r>
          <a:endParaRPr lang="ru-RU" dirty="0"/>
        </a:p>
      </dgm:t>
    </dgm:pt>
    <dgm:pt modelId="{A010FD88-61C6-457D-9222-5570239E8769}" type="parTrans" cxnId="{518EA5F1-F487-47D8-A6E7-E9C0BB74A6E4}">
      <dgm:prSet/>
      <dgm:spPr/>
      <dgm:t>
        <a:bodyPr/>
        <a:lstStyle/>
        <a:p>
          <a:endParaRPr lang="ru-RU"/>
        </a:p>
      </dgm:t>
    </dgm:pt>
    <dgm:pt modelId="{AE70CFAD-339C-4716-B79D-44A477CF7782}" type="sibTrans" cxnId="{518EA5F1-F487-47D8-A6E7-E9C0BB74A6E4}">
      <dgm:prSet/>
      <dgm:spPr/>
      <dgm:t>
        <a:bodyPr/>
        <a:lstStyle/>
        <a:p>
          <a:endParaRPr lang="ru-RU"/>
        </a:p>
      </dgm:t>
    </dgm:pt>
    <dgm:pt modelId="{8C6E7179-4BA4-4598-93C9-6C61EBF9B828}">
      <dgm:prSet/>
      <dgm:spPr/>
      <dgm:t>
        <a:bodyPr/>
        <a:lstStyle/>
        <a:p>
          <a:pPr rtl="0"/>
          <a:r>
            <a:rPr lang="ru-RU" dirty="0" smtClean="0"/>
            <a:t>индивидуальные занятия-практикумы «родитель + ребенок» «Учимся у тех, кого любим». </a:t>
          </a:r>
          <a:endParaRPr lang="ru-RU" dirty="0"/>
        </a:p>
      </dgm:t>
    </dgm:pt>
    <dgm:pt modelId="{50CF2651-415F-4521-9108-9355F5EDCDD0}" type="parTrans" cxnId="{CE5ACE30-477C-4ACF-9B26-C8E4A7DD7A52}">
      <dgm:prSet/>
      <dgm:spPr/>
      <dgm:t>
        <a:bodyPr/>
        <a:lstStyle/>
        <a:p>
          <a:endParaRPr lang="ru-RU"/>
        </a:p>
      </dgm:t>
    </dgm:pt>
    <dgm:pt modelId="{8C1EDFCB-83BB-48F9-B7CC-A3D4E1FD5E9E}" type="sibTrans" cxnId="{CE5ACE30-477C-4ACF-9B26-C8E4A7DD7A52}">
      <dgm:prSet/>
      <dgm:spPr/>
      <dgm:t>
        <a:bodyPr/>
        <a:lstStyle/>
        <a:p>
          <a:endParaRPr lang="ru-RU"/>
        </a:p>
      </dgm:t>
    </dgm:pt>
    <dgm:pt modelId="{6A4AB57B-4738-4426-9912-21637F5AD909}">
      <dgm:prSet/>
      <dgm:spPr/>
      <dgm:t>
        <a:bodyPr/>
        <a:lstStyle/>
        <a:p>
          <a:pPr rtl="0"/>
          <a:r>
            <a:rPr lang="ru-RU" dirty="0" smtClean="0"/>
            <a:t>Издательская деятельность буклеты, газета «</a:t>
          </a:r>
          <a:r>
            <a:rPr lang="ru-RU" dirty="0" err="1" smtClean="0"/>
            <a:t>Речевичок</a:t>
          </a:r>
          <a:r>
            <a:rPr lang="ru-RU" dirty="0" smtClean="0"/>
            <a:t>», памятки). </a:t>
          </a:r>
          <a:endParaRPr lang="ru-RU" dirty="0"/>
        </a:p>
      </dgm:t>
    </dgm:pt>
    <dgm:pt modelId="{2E6B5C77-6337-417D-ACBB-DBDE6DA37F2B}" type="parTrans" cxnId="{EC74568B-EE70-4731-B29D-1CAC6364C127}">
      <dgm:prSet/>
      <dgm:spPr/>
    </dgm:pt>
    <dgm:pt modelId="{C71C20A2-EBD5-4C9F-914B-E606CD4CDE62}" type="sibTrans" cxnId="{EC74568B-EE70-4731-B29D-1CAC6364C127}">
      <dgm:prSet/>
      <dgm:spPr/>
    </dgm:pt>
    <dgm:pt modelId="{B794144A-79E9-4011-B44A-EF4553B64A93}" type="pres">
      <dgm:prSet presAssocID="{F4CEE87A-FD09-4D97-B2ED-F6BE76E321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922524-7AE3-4094-8E9A-15A5C39C68AA}" type="pres">
      <dgm:prSet presAssocID="{724D7479-1A8F-4C4D-B04B-C5613D89FC2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CEBB3-CDBB-41A4-8422-4A9EE6B4989F}" type="pres">
      <dgm:prSet presAssocID="{AF4F5D00-9979-489E-BC4B-33E480B514E5}" presName="spacer" presStyleCnt="0"/>
      <dgm:spPr/>
    </dgm:pt>
    <dgm:pt modelId="{D9B13FD4-EBCC-49B0-BA38-E4C16D9A7B38}" type="pres">
      <dgm:prSet presAssocID="{11151186-089E-4B19-85DE-61A56B7FC68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DA10C-EB39-48A2-BC5C-E880B821457F}" type="pres">
      <dgm:prSet presAssocID="{105FCD80-F7D0-4604-B5A0-9E7C3976D777}" presName="spacer" presStyleCnt="0"/>
      <dgm:spPr/>
    </dgm:pt>
    <dgm:pt modelId="{E72DB691-D4A9-4D51-A1F0-CDCFEA90F4D7}" type="pres">
      <dgm:prSet presAssocID="{EFA66491-705D-4089-A8D1-4753E431E78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BA34C-E944-488C-B396-8C4C2A88CF57}" type="pres">
      <dgm:prSet presAssocID="{26647DE3-550B-42E8-982C-EE7FEEF0F362}" presName="spacer" presStyleCnt="0"/>
      <dgm:spPr/>
    </dgm:pt>
    <dgm:pt modelId="{341AC0E6-8552-4A15-9DA9-CCA81AD0C703}" type="pres">
      <dgm:prSet presAssocID="{DC2E7F1C-E292-4FDD-932F-4E74B5C7752D}" presName="parentText" presStyleLbl="node1" presStyleIdx="3" presStyleCnt="7" custLinFactNeighborY="18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A4123-92C1-40AD-ACEC-6654910FCBFB}" type="pres">
      <dgm:prSet presAssocID="{5E2B496B-16AB-45CF-BD45-7367566DC251}" presName="spacer" presStyleCnt="0"/>
      <dgm:spPr/>
    </dgm:pt>
    <dgm:pt modelId="{E365225B-8BDA-4ABB-ACFF-AB82791E71B9}" type="pres">
      <dgm:prSet presAssocID="{E09C6194-E0E1-4B9B-913F-E949CFF118F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2BA8B-48F7-465E-854B-953300D78112}" type="pres">
      <dgm:prSet presAssocID="{AE70CFAD-339C-4716-B79D-44A477CF7782}" presName="spacer" presStyleCnt="0"/>
      <dgm:spPr/>
    </dgm:pt>
    <dgm:pt modelId="{548D43DB-0F67-4550-91AA-117C74C05719}" type="pres">
      <dgm:prSet presAssocID="{8C6E7179-4BA4-4598-93C9-6C61EBF9B82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C3073-69B8-4344-8F45-56EB5DDE3D22}" type="pres">
      <dgm:prSet presAssocID="{8C1EDFCB-83BB-48F9-B7CC-A3D4E1FD5E9E}" presName="spacer" presStyleCnt="0"/>
      <dgm:spPr/>
    </dgm:pt>
    <dgm:pt modelId="{DFD1D93D-6923-41DD-8474-6FF6F014454F}" type="pres">
      <dgm:prSet presAssocID="{6A4AB57B-4738-4426-9912-21637F5AD90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F7A1F-CF5A-492C-9AF9-322885297FE1}" type="presOf" srcId="{6A4AB57B-4738-4426-9912-21637F5AD909}" destId="{DFD1D93D-6923-41DD-8474-6FF6F014454F}" srcOrd="0" destOrd="0" presId="urn:microsoft.com/office/officeart/2005/8/layout/vList2"/>
    <dgm:cxn modelId="{FC823EB9-9BD1-4DF1-870D-6BC59E9BD3AD}" srcId="{F4CEE87A-FD09-4D97-B2ED-F6BE76E32189}" destId="{DC2E7F1C-E292-4FDD-932F-4E74B5C7752D}" srcOrd="3" destOrd="0" parTransId="{B7B78F4C-98F9-4C02-A34F-1433A53142AE}" sibTransId="{5E2B496B-16AB-45CF-BD45-7367566DC251}"/>
    <dgm:cxn modelId="{518EA5F1-F487-47D8-A6E7-E9C0BB74A6E4}" srcId="{F4CEE87A-FD09-4D97-B2ED-F6BE76E32189}" destId="{E09C6194-E0E1-4B9B-913F-E949CFF118F5}" srcOrd="4" destOrd="0" parTransId="{A010FD88-61C6-457D-9222-5570239E8769}" sibTransId="{AE70CFAD-339C-4716-B79D-44A477CF7782}"/>
    <dgm:cxn modelId="{0F7EE958-ACD9-46C0-9A3F-7B52F1E4B3ED}" type="presOf" srcId="{8C6E7179-4BA4-4598-93C9-6C61EBF9B828}" destId="{548D43DB-0F67-4550-91AA-117C74C05719}" srcOrd="0" destOrd="0" presId="urn:microsoft.com/office/officeart/2005/8/layout/vList2"/>
    <dgm:cxn modelId="{0019FC6F-8636-468F-BB5F-5ADBD5FDE31A}" srcId="{F4CEE87A-FD09-4D97-B2ED-F6BE76E32189}" destId="{EFA66491-705D-4089-A8D1-4753E431E784}" srcOrd="2" destOrd="0" parTransId="{B2EA86F0-4949-4145-B10C-C8331257162D}" sibTransId="{26647DE3-550B-42E8-982C-EE7FEEF0F362}"/>
    <dgm:cxn modelId="{6F120E40-7202-4F66-82F2-35903D88455C}" srcId="{F4CEE87A-FD09-4D97-B2ED-F6BE76E32189}" destId="{724D7479-1A8F-4C4D-B04B-C5613D89FC21}" srcOrd="0" destOrd="0" parTransId="{E8E8DF2E-A784-4028-97EF-B6E6C275BF87}" sibTransId="{AF4F5D00-9979-489E-BC4B-33E480B514E5}"/>
    <dgm:cxn modelId="{6F04982C-CB4F-4586-9EEC-FA5801628B97}" type="presOf" srcId="{DC2E7F1C-E292-4FDD-932F-4E74B5C7752D}" destId="{341AC0E6-8552-4A15-9DA9-CCA81AD0C703}" srcOrd="0" destOrd="0" presId="urn:microsoft.com/office/officeart/2005/8/layout/vList2"/>
    <dgm:cxn modelId="{CE5ACE30-477C-4ACF-9B26-C8E4A7DD7A52}" srcId="{F4CEE87A-FD09-4D97-B2ED-F6BE76E32189}" destId="{8C6E7179-4BA4-4598-93C9-6C61EBF9B828}" srcOrd="5" destOrd="0" parTransId="{50CF2651-415F-4521-9108-9355F5EDCDD0}" sibTransId="{8C1EDFCB-83BB-48F9-B7CC-A3D4E1FD5E9E}"/>
    <dgm:cxn modelId="{EC74568B-EE70-4731-B29D-1CAC6364C127}" srcId="{F4CEE87A-FD09-4D97-B2ED-F6BE76E32189}" destId="{6A4AB57B-4738-4426-9912-21637F5AD909}" srcOrd="6" destOrd="0" parTransId="{2E6B5C77-6337-417D-ACBB-DBDE6DA37F2B}" sibTransId="{C71C20A2-EBD5-4C9F-914B-E606CD4CDE62}"/>
    <dgm:cxn modelId="{85F6DA11-E02A-4ADB-8B01-30446CC02326}" type="presOf" srcId="{724D7479-1A8F-4C4D-B04B-C5613D89FC21}" destId="{CA922524-7AE3-4094-8E9A-15A5C39C68AA}" srcOrd="0" destOrd="0" presId="urn:microsoft.com/office/officeart/2005/8/layout/vList2"/>
    <dgm:cxn modelId="{1F14A207-F2A7-4793-AE82-D0F27E57C887}" type="presOf" srcId="{EFA66491-705D-4089-A8D1-4753E431E784}" destId="{E72DB691-D4A9-4D51-A1F0-CDCFEA90F4D7}" srcOrd="0" destOrd="0" presId="urn:microsoft.com/office/officeart/2005/8/layout/vList2"/>
    <dgm:cxn modelId="{DE3AAB9B-6537-4C3E-AF42-7977C7877F5A}" type="presOf" srcId="{F4CEE87A-FD09-4D97-B2ED-F6BE76E32189}" destId="{B794144A-79E9-4011-B44A-EF4553B64A93}" srcOrd="0" destOrd="0" presId="urn:microsoft.com/office/officeart/2005/8/layout/vList2"/>
    <dgm:cxn modelId="{ABE591CF-FFB8-4B8A-8B52-373A36AF0224}" srcId="{F4CEE87A-FD09-4D97-B2ED-F6BE76E32189}" destId="{11151186-089E-4B19-85DE-61A56B7FC687}" srcOrd="1" destOrd="0" parTransId="{F00A4AED-BC46-42AB-961D-D668AA1B109E}" sibTransId="{105FCD80-F7D0-4604-B5A0-9E7C3976D777}"/>
    <dgm:cxn modelId="{EEF1E796-1F3C-4E6D-9947-8B5255A66853}" type="presOf" srcId="{E09C6194-E0E1-4B9B-913F-E949CFF118F5}" destId="{E365225B-8BDA-4ABB-ACFF-AB82791E71B9}" srcOrd="0" destOrd="0" presId="urn:microsoft.com/office/officeart/2005/8/layout/vList2"/>
    <dgm:cxn modelId="{35EC19B1-BEBC-4C66-BCCB-D7BCEAE3619E}" type="presOf" srcId="{11151186-089E-4B19-85DE-61A56B7FC687}" destId="{D9B13FD4-EBCC-49B0-BA38-E4C16D9A7B38}" srcOrd="0" destOrd="0" presId="urn:microsoft.com/office/officeart/2005/8/layout/vList2"/>
    <dgm:cxn modelId="{601ED9A5-9D46-450F-A947-7EE4CAB47BC0}" type="presParOf" srcId="{B794144A-79E9-4011-B44A-EF4553B64A93}" destId="{CA922524-7AE3-4094-8E9A-15A5C39C68AA}" srcOrd="0" destOrd="0" presId="urn:microsoft.com/office/officeart/2005/8/layout/vList2"/>
    <dgm:cxn modelId="{545F239D-D3F4-48E8-A7DA-AFD69F8E9885}" type="presParOf" srcId="{B794144A-79E9-4011-B44A-EF4553B64A93}" destId="{8A8CEBB3-CDBB-41A4-8422-4A9EE6B4989F}" srcOrd="1" destOrd="0" presId="urn:microsoft.com/office/officeart/2005/8/layout/vList2"/>
    <dgm:cxn modelId="{03A89D91-4399-40FE-9556-F98C17DB9712}" type="presParOf" srcId="{B794144A-79E9-4011-B44A-EF4553B64A93}" destId="{D9B13FD4-EBCC-49B0-BA38-E4C16D9A7B38}" srcOrd="2" destOrd="0" presId="urn:microsoft.com/office/officeart/2005/8/layout/vList2"/>
    <dgm:cxn modelId="{E4B22C0A-E97B-4894-93C7-A3D0848817CE}" type="presParOf" srcId="{B794144A-79E9-4011-B44A-EF4553B64A93}" destId="{D6FDA10C-EB39-48A2-BC5C-E880B821457F}" srcOrd="3" destOrd="0" presId="urn:microsoft.com/office/officeart/2005/8/layout/vList2"/>
    <dgm:cxn modelId="{61AEC811-F0DB-4184-9B14-5B1929FA66DC}" type="presParOf" srcId="{B794144A-79E9-4011-B44A-EF4553B64A93}" destId="{E72DB691-D4A9-4D51-A1F0-CDCFEA90F4D7}" srcOrd="4" destOrd="0" presId="urn:microsoft.com/office/officeart/2005/8/layout/vList2"/>
    <dgm:cxn modelId="{F95DE98B-28DF-4DBC-AEF8-A7F9DD6764B7}" type="presParOf" srcId="{B794144A-79E9-4011-B44A-EF4553B64A93}" destId="{7D8BA34C-E944-488C-B396-8C4C2A88CF57}" srcOrd="5" destOrd="0" presId="urn:microsoft.com/office/officeart/2005/8/layout/vList2"/>
    <dgm:cxn modelId="{4219CE4C-6527-46DD-981E-07D10B25F626}" type="presParOf" srcId="{B794144A-79E9-4011-B44A-EF4553B64A93}" destId="{341AC0E6-8552-4A15-9DA9-CCA81AD0C703}" srcOrd="6" destOrd="0" presId="urn:microsoft.com/office/officeart/2005/8/layout/vList2"/>
    <dgm:cxn modelId="{78FD8792-A34A-4C2C-BC46-E7B4E97C4806}" type="presParOf" srcId="{B794144A-79E9-4011-B44A-EF4553B64A93}" destId="{150A4123-92C1-40AD-ACEC-6654910FCBFB}" srcOrd="7" destOrd="0" presId="urn:microsoft.com/office/officeart/2005/8/layout/vList2"/>
    <dgm:cxn modelId="{BF143C3E-7E85-42F6-B4E1-186648D2E14F}" type="presParOf" srcId="{B794144A-79E9-4011-B44A-EF4553B64A93}" destId="{E365225B-8BDA-4ABB-ACFF-AB82791E71B9}" srcOrd="8" destOrd="0" presId="urn:microsoft.com/office/officeart/2005/8/layout/vList2"/>
    <dgm:cxn modelId="{6632E722-3ADB-4A72-A0EB-017A598ACB03}" type="presParOf" srcId="{B794144A-79E9-4011-B44A-EF4553B64A93}" destId="{5702BA8B-48F7-465E-854B-953300D78112}" srcOrd="9" destOrd="0" presId="urn:microsoft.com/office/officeart/2005/8/layout/vList2"/>
    <dgm:cxn modelId="{342AE421-B948-4B50-83D7-72EEC7A532AE}" type="presParOf" srcId="{B794144A-79E9-4011-B44A-EF4553B64A93}" destId="{548D43DB-0F67-4550-91AA-117C74C05719}" srcOrd="10" destOrd="0" presId="urn:microsoft.com/office/officeart/2005/8/layout/vList2"/>
    <dgm:cxn modelId="{8AFCC57E-3F0B-4053-B8E5-A223B70AF094}" type="presParOf" srcId="{B794144A-79E9-4011-B44A-EF4553B64A93}" destId="{235C3073-69B8-4344-8F45-56EB5DDE3D22}" srcOrd="11" destOrd="0" presId="urn:microsoft.com/office/officeart/2005/8/layout/vList2"/>
    <dgm:cxn modelId="{3596262B-08B8-48A6-888F-5412D0D91062}" type="presParOf" srcId="{B794144A-79E9-4011-B44A-EF4553B64A93}" destId="{DFD1D93D-6923-41DD-8474-6FF6F01445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391215-8E9C-42B2-AB3F-836281FABC7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A26CCB6-A761-4D28-9FC6-779FD3BE09E6}">
      <dgm:prSet/>
      <dgm:spPr>
        <a:solidFill>
          <a:srgbClr val="FFFF00"/>
        </a:solidFill>
      </dgm:spPr>
      <dgm:t>
        <a:bodyPr/>
        <a:lstStyle/>
        <a:p>
          <a:pPr marR="0" algn="ctr" rtl="0"/>
          <a:r>
            <a:rPr lang="ru-RU" b="1" i="1" baseline="0" dirty="0" smtClean="0">
              <a:solidFill>
                <a:srgbClr val="000000"/>
              </a:solidFill>
              <a:latin typeface="Arial"/>
            </a:rPr>
            <a:t>Вариативность </a:t>
          </a:r>
        </a:p>
      </dgm:t>
    </dgm:pt>
    <dgm:pt modelId="{D5F7E208-4475-40B1-B19A-9D95270F129E}" type="parTrans" cxnId="{90FFF3B6-E94E-4CE9-B47C-8C96AA97362F}">
      <dgm:prSet/>
      <dgm:spPr/>
      <dgm:t>
        <a:bodyPr/>
        <a:lstStyle/>
        <a:p>
          <a:endParaRPr lang="ru-RU"/>
        </a:p>
      </dgm:t>
    </dgm:pt>
    <dgm:pt modelId="{D9EF4311-5E08-422C-9B96-0AC6D4DDB3DF}" type="sibTrans" cxnId="{90FFF3B6-E94E-4CE9-B47C-8C96AA97362F}">
      <dgm:prSet/>
      <dgm:spPr/>
      <dgm:t>
        <a:bodyPr/>
        <a:lstStyle/>
        <a:p>
          <a:endParaRPr lang="ru-RU"/>
        </a:p>
      </dgm:t>
    </dgm:pt>
    <dgm:pt modelId="{C492C8FA-62A7-4D8D-9148-6C6259138E38}">
      <dgm:prSet/>
      <dgm:spPr>
        <a:solidFill>
          <a:srgbClr val="FFC000"/>
        </a:solidFill>
      </dgm:spPr>
      <dgm:t>
        <a:bodyPr/>
        <a:lstStyle/>
        <a:p>
          <a:pPr marR="0" algn="ctr" rtl="0"/>
          <a:r>
            <a:rPr lang="ru-RU" b="1" baseline="0" dirty="0" err="1" smtClean="0">
              <a:solidFill>
                <a:srgbClr val="000000"/>
              </a:solidFill>
              <a:latin typeface="Arial"/>
            </a:rPr>
            <a:t>Биоэнерго</a:t>
          </a:r>
          <a:r>
            <a:rPr lang="ru-RU" b="1" baseline="0" dirty="0" smtClean="0">
              <a:solidFill>
                <a:srgbClr val="000000"/>
              </a:solidFill>
              <a:latin typeface="Arial"/>
            </a:rPr>
            <a:t>-</a:t>
          </a:r>
        </a:p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пластика</a:t>
          </a:r>
          <a:endParaRPr lang="ru-RU" dirty="0" smtClean="0"/>
        </a:p>
      </dgm:t>
    </dgm:pt>
    <dgm:pt modelId="{404C8160-485C-48B9-B1E2-C6F2A125307F}" type="parTrans" cxnId="{BC1A7D51-962F-40B9-BCE1-9FEBFFBC86B2}">
      <dgm:prSet/>
      <dgm:spPr/>
      <dgm:t>
        <a:bodyPr/>
        <a:lstStyle/>
        <a:p>
          <a:endParaRPr lang="ru-RU"/>
        </a:p>
      </dgm:t>
    </dgm:pt>
    <dgm:pt modelId="{102CCAB0-73AE-4B22-9C90-5A29AE5ECBAD}" type="sibTrans" cxnId="{BC1A7D51-962F-40B9-BCE1-9FEBFFBC86B2}">
      <dgm:prSet/>
      <dgm:spPr/>
      <dgm:t>
        <a:bodyPr/>
        <a:lstStyle/>
        <a:p>
          <a:endParaRPr lang="ru-RU"/>
        </a:p>
      </dgm:t>
    </dgm:pt>
    <dgm:pt modelId="{3F060782-C451-410B-9144-1D24952D0B79}">
      <dgm:prSet/>
      <dgm:spPr>
        <a:solidFill>
          <a:srgbClr val="0070C0"/>
        </a:solidFill>
      </dgm:spPr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Су </a:t>
          </a:r>
          <a:r>
            <a:rPr lang="ru-RU" b="1" baseline="0" dirty="0" err="1" smtClean="0">
              <a:solidFill>
                <a:srgbClr val="000000"/>
              </a:solidFill>
              <a:latin typeface="Arial"/>
            </a:rPr>
            <a:t>Джок</a:t>
          </a:r>
          <a:endParaRPr lang="ru-RU" dirty="0" smtClean="0"/>
        </a:p>
      </dgm:t>
    </dgm:pt>
    <dgm:pt modelId="{FBAF5963-ACB9-4080-BA78-A1D3A2A64774}" type="parTrans" cxnId="{716F4020-5F1D-483C-82F3-B20E3267F117}">
      <dgm:prSet/>
      <dgm:spPr/>
      <dgm:t>
        <a:bodyPr/>
        <a:lstStyle/>
        <a:p>
          <a:endParaRPr lang="ru-RU"/>
        </a:p>
      </dgm:t>
    </dgm:pt>
    <dgm:pt modelId="{A7C1DEEB-AD68-47BB-9FC1-7BDAFE97010F}" type="sibTrans" cxnId="{716F4020-5F1D-483C-82F3-B20E3267F117}">
      <dgm:prSet/>
      <dgm:spPr/>
      <dgm:t>
        <a:bodyPr/>
        <a:lstStyle/>
        <a:p>
          <a:endParaRPr lang="ru-RU"/>
        </a:p>
      </dgm:t>
    </dgm:pt>
    <dgm:pt modelId="{945DB253-3570-4F24-A9E2-5B3EE3DABCCB}">
      <dgm:prSet/>
      <dgm:spPr>
        <a:solidFill>
          <a:srgbClr val="00B050"/>
        </a:solidFill>
      </dgm:spPr>
      <dgm:t>
        <a:bodyPr/>
        <a:lstStyle/>
        <a:p>
          <a:pPr marR="0" algn="ctr" rtl="0"/>
          <a:r>
            <a:rPr lang="ru-RU" b="1" baseline="0" dirty="0" err="1" smtClean="0">
              <a:solidFill>
                <a:srgbClr val="000000"/>
              </a:solidFill>
              <a:latin typeface="Arial"/>
            </a:rPr>
            <a:t>Кинезиология</a:t>
          </a:r>
          <a:endParaRPr lang="ru-RU" dirty="0" smtClean="0"/>
        </a:p>
      </dgm:t>
    </dgm:pt>
    <dgm:pt modelId="{31F52D53-A76D-42B8-ACBA-886E84766CBF}" type="parTrans" cxnId="{DB57FD09-F06A-4370-8301-10A05B294CF1}">
      <dgm:prSet/>
      <dgm:spPr/>
      <dgm:t>
        <a:bodyPr/>
        <a:lstStyle/>
        <a:p>
          <a:endParaRPr lang="ru-RU"/>
        </a:p>
      </dgm:t>
    </dgm:pt>
    <dgm:pt modelId="{991C61FE-829B-4F62-B362-6F8F72B1819A}" type="sibTrans" cxnId="{DB57FD09-F06A-4370-8301-10A05B294CF1}">
      <dgm:prSet/>
      <dgm:spPr/>
      <dgm:t>
        <a:bodyPr/>
        <a:lstStyle/>
        <a:p>
          <a:endParaRPr lang="ru-RU"/>
        </a:p>
      </dgm:t>
    </dgm:pt>
    <dgm:pt modelId="{B464AFA4-EFC6-4396-AA05-ABD5520C0B70}">
      <dgm:prSet/>
      <dgm:spPr>
        <a:solidFill>
          <a:srgbClr val="FF0000"/>
        </a:solidFill>
      </dgm:spPr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Пальчиковые</a:t>
          </a:r>
        </a:p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игры</a:t>
          </a:r>
          <a:endParaRPr lang="ru-RU" dirty="0" smtClean="0"/>
        </a:p>
      </dgm:t>
    </dgm:pt>
    <dgm:pt modelId="{4F41E963-1FB8-4E4B-B4A8-388A6CCDF579}" type="parTrans" cxnId="{1EEAE6BA-C8B9-4477-9BC8-3711214DA3A6}">
      <dgm:prSet/>
      <dgm:spPr/>
      <dgm:t>
        <a:bodyPr/>
        <a:lstStyle/>
        <a:p>
          <a:endParaRPr lang="ru-RU"/>
        </a:p>
      </dgm:t>
    </dgm:pt>
    <dgm:pt modelId="{B23B381C-5D16-4461-942E-E175FCCE9BF2}" type="sibTrans" cxnId="{1EEAE6BA-C8B9-4477-9BC8-3711214DA3A6}">
      <dgm:prSet/>
      <dgm:spPr/>
      <dgm:t>
        <a:bodyPr/>
        <a:lstStyle/>
        <a:p>
          <a:endParaRPr lang="ru-RU"/>
        </a:p>
      </dgm:t>
    </dgm:pt>
    <dgm:pt modelId="{69DC0722-304C-4015-A449-D1F187E0F52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marR="0" algn="ctr" rtl="0"/>
          <a:r>
            <a:rPr lang="ru-RU" b="1" baseline="0" dirty="0" err="1" smtClean="0">
              <a:solidFill>
                <a:srgbClr val="000000"/>
              </a:solidFill>
              <a:latin typeface="Arial"/>
            </a:rPr>
            <a:t>Психогимнастика</a:t>
          </a:r>
          <a:endParaRPr lang="ru-RU" dirty="0" smtClean="0"/>
        </a:p>
      </dgm:t>
    </dgm:pt>
    <dgm:pt modelId="{56201AD2-0D76-496F-948F-0F8D4CF4A168}" type="parTrans" cxnId="{A892F5F9-7885-49A6-BCAD-FE3CFA1B2C8A}">
      <dgm:prSet/>
      <dgm:spPr/>
      <dgm:t>
        <a:bodyPr/>
        <a:lstStyle/>
        <a:p>
          <a:endParaRPr lang="ru-RU"/>
        </a:p>
      </dgm:t>
    </dgm:pt>
    <dgm:pt modelId="{176D5856-7B2C-4400-BE40-1F2402974984}" type="sibTrans" cxnId="{A892F5F9-7885-49A6-BCAD-FE3CFA1B2C8A}">
      <dgm:prSet/>
      <dgm:spPr/>
      <dgm:t>
        <a:bodyPr/>
        <a:lstStyle/>
        <a:p>
          <a:endParaRPr lang="ru-RU"/>
        </a:p>
      </dgm:t>
    </dgm:pt>
    <dgm:pt modelId="{2209EAA6-47A5-42C4-BC7B-451B1BE5C06D}" type="pres">
      <dgm:prSet presAssocID="{79391215-8E9C-42B2-AB3F-836281FABC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C165F6-5402-49FC-9401-C28881EC8562}" type="pres">
      <dgm:prSet presAssocID="{FA26CCB6-A761-4D28-9FC6-779FD3BE09E6}" presName="centerShape" presStyleLbl="node0" presStyleIdx="0" presStyleCnt="1"/>
      <dgm:spPr/>
      <dgm:t>
        <a:bodyPr/>
        <a:lstStyle/>
        <a:p>
          <a:endParaRPr lang="ru-RU"/>
        </a:p>
      </dgm:t>
    </dgm:pt>
    <dgm:pt modelId="{1AAB19B6-0F3C-4EC8-97FE-4B14CE2476A5}" type="pres">
      <dgm:prSet presAssocID="{404C8160-485C-48B9-B1E2-C6F2A125307F}" presName="Name9" presStyleLbl="parChTrans1D2" presStyleIdx="0" presStyleCnt="5"/>
      <dgm:spPr/>
      <dgm:t>
        <a:bodyPr/>
        <a:lstStyle/>
        <a:p>
          <a:endParaRPr lang="ru-RU"/>
        </a:p>
      </dgm:t>
    </dgm:pt>
    <dgm:pt modelId="{FD75BE93-74D6-43DD-81FC-162E3100EDC1}" type="pres">
      <dgm:prSet presAssocID="{404C8160-485C-48B9-B1E2-C6F2A125307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E3D60CE-2F2E-4A02-A314-AAC70658AC07}" type="pres">
      <dgm:prSet presAssocID="{C492C8FA-62A7-4D8D-9148-6C6259138E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427B2-7565-4BD0-B43C-90168B486739}" type="pres">
      <dgm:prSet presAssocID="{FBAF5963-ACB9-4080-BA78-A1D3A2A64774}" presName="Name9" presStyleLbl="parChTrans1D2" presStyleIdx="1" presStyleCnt="5"/>
      <dgm:spPr/>
      <dgm:t>
        <a:bodyPr/>
        <a:lstStyle/>
        <a:p>
          <a:endParaRPr lang="ru-RU"/>
        </a:p>
      </dgm:t>
    </dgm:pt>
    <dgm:pt modelId="{CB20F559-3F43-4FAE-A8A4-A74A14D13551}" type="pres">
      <dgm:prSet presAssocID="{FBAF5963-ACB9-4080-BA78-A1D3A2A6477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5263542-89D9-4E6A-9B19-910B69B99EEA}" type="pres">
      <dgm:prSet presAssocID="{3F060782-C451-410B-9144-1D24952D0B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FF780-BFFD-4B9B-BD10-8F8CE765C722}" type="pres">
      <dgm:prSet presAssocID="{31F52D53-A76D-42B8-ACBA-886E84766CBF}" presName="Name9" presStyleLbl="parChTrans1D2" presStyleIdx="2" presStyleCnt="5"/>
      <dgm:spPr/>
      <dgm:t>
        <a:bodyPr/>
        <a:lstStyle/>
        <a:p>
          <a:endParaRPr lang="ru-RU"/>
        </a:p>
      </dgm:t>
    </dgm:pt>
    <dgm:pt modelId="{29DFB8C1-5382-49A4-BFDA-8A3C24ED00C8}" type="pres">
      <dgm:prSet presAssocID="{31F52D53-A76D-42B8-ACBA-886E84766CB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B0C5237-5C85-47A1-82EA-BCE138CCD9FB}" type="pres">
      <dgm:prSet presAssocID="{945DB253-3570-4F24-A9E2-5B3EE3DABCCB}" presName="node" presStyleLbl="node1" presStyleIdx="2" presStyleCnt="5" custScaleY="97326" custRadScaleRad="98288" custRadScaleInc="-6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BD864-ADA4-44CE-A119-AFD36F03CA72}" type="pres">
      <dgm:prSet presAssocID="{4F41E963-1FB8-4E4B-B4A8-388A6CCDF579}" presName="Name9" presStyleLbl="parChTrans1D2" presStyleIdx="3" presStyleCnt="5"/>
      <dgm:spPr/>
      <dgm:t>
        <a:bodyPr/>
        <a:lstStyle/>
        <a:p>
          <a:endParaRPr lang="ru-RU"/>
        </a:p>
      </dgm:t>
    </dgm:pt>
    <dgm:pt modelId="{962CB181-1140-4EC9-BC45-B06B04275716}" type="pres">
      <dgm:prSet presAssocID="{4F41E963-1FB8-4E4B-B4A8-388A6CCDF57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C2E90BB-A767-4640-91D9-5BE213AE910D}" type="pres">
      <dgm:prSet presAssocID="{B464AFA4-EFC6-4396-AA05-ABD5520C0B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309B6-618E-43EA-A149-EF2073E80ED6}" type="pres">
      <dgm:prSet presAssocID="{56201AD2-0D76-496F-948F-0F8D4CF4A168}" presName="Name9" presStyleLbl="parChTrans1D2" presStyleIdx="4" presStyleCnt="5"/>
      <dgm:spPr/>
      <dgm:t>
        <a:bodyPr/>
        <a:lstStyle/>
        <a:p>
          <a:endParaRPr lang="ru-RU"/>
        </a:p>
      </dgm:t>
    </dgm:pt>
    <dgm:pt modelId="{6A3F6BF4-D767-4DE2-B25F-2B324586939D}" type="pres">
      <dgm:prSet presAssocID="{56201AD2-0D76-496F-948F-0F8D4CF4A16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13FBD61-940E-445D-AC0B-BC9FD1110979}" type="pres">
      <dgm:prSet presAssocID="{69DC0722-304C-4015-A449-D1F187E0F5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70F6A-BAAA-4949-B2BC-D909B24FF65B}" type="presOf" srcId="{69DC0722-304C-4015-A449-D1F187E0F525}" destId="{C13FBD61-940E-445D-AC0B-BC9FD1110979}" srcOrd="0" destOrd="0" presId="urn:microsoft.com/office/officeart/2005/8/layout/radial1"/>
    <dgm:cxn modelId="{1EEAE6BA-C8B9-4477-9BC8-3711214DA3A6}" srcId="{FA26CCB6-A761-4D28-9FC6-779FD3BE09E6}" destId="{B464AFA4-EFC6-4396-AA05-ABD5520C0B70}" srcOrd="3" destOrd="0" parTransId="{4F41E963-1FB8-4E4B-B4A8-388A6CCDF579}" sibTransId="{B23B381C-5D16-4461-942E-E175FCCE9BF2}"/>
    <dgm:cxn modelId="{B3EC96A8-4834-43EE-BC9F-19EB3ED7BD81}" type="presOf" srcId="{FBAF5963-ACB9-4080-BA78-A1D3A2A64774}" destId="{CB20F559-3F43-4FAE-A8A4-A74A14D13551}" srcOrd="1" destOrd="0" presId="urn:microsoft.com/office/officeart/2005/8/layout/radial1"/>
    <dgm:cxn modelId="{A231D047-BAF4-4DB3-BB6B-96F57673C941}" type="presOf" srcId="{31F52D53-A76D-42B8-ACBA-886E84766CBF}" destId="{29DFB8C1-5382-49A4-BFDA-8A3C24ED00C8}" srcOrd="1" destOrd="0" presId="urn:microsoft.com/office/officeart/2005/8/layout/radial1"/>
    <dgm:cxn modelId="{716F4020-5F1D-483C-82F3-B20E3267F117}" srcId="{FA26CCB6-A761-4D28-9FC6-779FD3BE09E6}" destId="{3F060782-C451-410B-9144-1D24952D0B79}" srcOrd="1" destOrd="0" parTransId="{FBAF5963-ACB9-4080-BA78-A1D3A2A64774}" sibTransId="{A7C1DEEB-AD68-47BB-9FC1-7BDAFE97010F}"/>
    <dgm:cxn modelId="{BC1A7D51-962F-40B9-BCE1-9FEBFFBC86B2}" srcId="{FA26CCB6-A761-4D28-9FC6-779FD3BE09E6}" destId="{C492C8FA-62A7-4D8D-9148-6C6259138E38}" srcOrd="0" destOrd="0" parTransId="{404C8160-485C-48B9-B1E2-C6F2A125307F}" sibTransId="{102CCAB0-73AE-4B22-9C90-5A29AE5ECBAD}"/>
    <dgm:cxn modelId="{96E372D9-D2EC-4EFD-B9E5-14CB02A30800}" type="presOf" srcId="{C492C8FA-62A7-4D8D-9148-6C6259138E38}" destId="{DE3D60CE-2F2E-4A02-A314-AAC70658AC07}" srcOrd="0" destOrd="0" presId="urn:microsoft.com/office/officeart/2005/8/layout/radial1"/>
    <dgm:cxn modelId="{4BF522AC-CBA4-4E4B-B58F-42D7B3F9FECC}" type="presOf" srcId="{404C8160-485C-48B9-B1E2-C6F2A125307F}" destId="{1AAB19B6-0F3C-4EC8-97FE-4B14CE2476A5}" srcOrd="0" destOrd="0" presId="urn:microsoft.com/office/officeart/2005/8/layout/radial1"/>
    <dgm:cxn modelId="{301F5749-E275-486B-B8D4-E4B5E73CD5FD}" type="presOf" srcId="{31F52D53-A76D-42B8-ACBA-886E84766CBF}" destId="{CF8FF780-BFFD-4B9B-BD10-8F8CE765C722}" srcOrd="0" destOrd="0" presId="urn:microsoft.com/office/officeart/2005/8/layout/radial1"/>
    <dgm:cxn modelId="{3F3655B1-42C5-4640-A6F2-266FE28BF254}" type="presOf" srcId="{404C8160-485C-48B9-B1E2-C6F2A125307F}" destId="{FD75BE93-74D6-43DD-81FC-162E3100EDC1}" srcOrd="1" destOrd="0" presId="urn:microsoft.com/office/officeart/2005/8/layout/radial1"/>
    <dgm:cxn modelId="{7BB9B05B-0AD0-41E9-8AAB-B08408075652}" type="presOf" srcId="{56201AD2-0D76-496F-948F-0F8D4CF4A168}" destId="{3BE309B6-618E-43EA-A149-EF2073E80ED6}" srcOrd="0" destOrd="0" presId="urn:microsoft.com/office/officeart/2005/8/layout/radial1"/>
    <dgm:cxn modelId="{371A614C-6CCF-4F0B-91E2-EEE1E36F96FD}" type="presOf" srcId="{4F41E963-1FB8-4E4B-B4A8-388A6CCDF579}" destId="{962CB181-1140-4EC9-BC45-B06B04275716}" srcOrd="1" destOrd="0" presId="urn:microsoft.com/office/officeart/2005/8/layout/radial1"/>
    <dgm:cxn modelId="{947D5D7F-19DA-4AC4-8B3A-00E91CC35537}" type="presOf" srcId="{945DB253-3570-4F24-A9E2-5B3EE3DABCCB}" destId="{EB0C5237-5C85-47A1-82EA-BCE138CCD9FB}" srcOrd="0" destOrd="0" presId="urn:microsoft.com/office/officeart/2005/8/layout/radial1"/>
    <dgm:cxn modelId="{5AD1E7AE-3F5E-4003-BE52-7CD2A0461DA1}" type="presOf" srcId="{79391215-8E9C-42B2-AB3F-836281FABC7C}" destId="{2209EAA6-47A5-42C4-BC7B-451B1BE5C06D}" srcOrd="0" destOrd="0" presId="urn:microsoft.com/office/officeart/2005/8/layout/radial1"/>
    <dgm:cxn modelId="{A892F5F9-7885-49A6-BCAD-FE3CFA1B2C8A}" srcId="{FA26CCB6-A761-4D28-9FC6-779FD3BE09E6}" destId="{69DC0722-304C-4015-A449-D1F187E0F525}" srcOrd="4" destOrd="0" parTransId="{56201AD2-0D76-496F-948F-0F8D4CF4A168}" sibTransId="{176D5856-7B2C-4400-BE40-1F2402974984}"/>
    <dgm:cxn modelId="{7F6B50E3-8496-4B9B-8DAA-64B500B3A84C}" type="presOf" srcId="{FBAF5963-ACB9-4080-BA78-A1D3A2A64774}" destId="{5A6427B2-7565-4BD0-B43C-90168B486739}" srcOrd="0" destOrd="0" presId="urn:microsoft.com/office/officeart/2005/8/layout/radial1"/>
    <dgm:cxn modelId="{DB57FD09-F06A-4370-8301-10A05B294CF1}" srcId="{FA26CCB6-A761-4D28-9FC6-779FD3BE09E6}" destId="{945DB253-3570-4F24-A9E2-5B3EE3DABCCB}" srcOrd="2" destOrd="0" parTransId="{31F52D53-A76D-42B8-ACBA-886E84766CBF}" sibTransId="{991C61FE-829B-4F62-B362-6F8F72B1819A}"/>
    <dgm:cxn modelId="{911FE542-EA9E-4551-9733-A3FE02DD83EA}" type="presOf" srcId="{56201AD2-0D76-496F-948F-0F8D4CF4A168}" destId="{6A3F6BF4-D767-4DE2-B25F-2B324586939D}" srcOrd="1" destOrd="0" presId="urn:microsoft.com/office/officeart/2005/8/layout/radial1"/>
    <dgm:cxn modelId="{9357E1D7-E440-4BF4-A74F-A1C88087B6CB}" type="presOf" srcId="{3F060782-C451-410B-9144-1D24952D0B79}" destId="{45263542-89D9-4E6A-9B19-910B69B99EEA}" srcOrd="0" destOrd="0" presId="urn:microsoft.com/office/officeart/2005/8/layout/radial1"/>
    <dgm:cxn modelId="{FA39ADCA-4354-4380-969C-4BA5EA72448E}" type="presOf" srcId="{FA26CCB6-A761-4D28-9FC6-779FD3BE09E6}" destId="{89C165F6-5402-49FC-9401-C28881EC8562}" srcOrd="0" destOrd="0" presId="urn:microsoft.com/office/officeart/2005/8/layout/radial1"/>
    <dgm:cxn modelId="{A709387D-76B4-44CA-82EF-146AAAC1D383}" type="presOf" srcId="{B464AFA4-EFC6-4396-AA05-ABD5520C0B70}" destId="{4C2E90BB-A767-4640-91D9-5BE213AE910D}" srcOrd="0" destOrd="0" presId="urn:microsoft.com/office/officeart/2005/8/layout/radial1"/>
    <dgm:cxn modelId="{90FFF3B6-E94E-4CE9-B47C-8C96AA97362F}" srcId="{79391215-8E9C-42B2-AB3F-836281FABC7C}" destId="{FA26CCB6-A761-4D28-9FC6-779FD3BE09E6}" srcOrd="0" destOrd="0" parTransId="{D5F7E208-4475-40B1-B19A-9D95270F129E}" sibTransId="{D9EF4311-5E08-422C-9B96-0AC6D4DDB3DF}"/>
    <dgm:cxn modelId="{8E42C65E-AED0-4BBA-866F-C785FA15ED25}" type="presOf" srcId="{4F41E963-1FB8-4E4B-B4A8-388A6CCDF579}" destId="{493BD864-ADA4-44CE-A119-AFD36F03CA72}" srcOrd="0" destOrd="0" presId="urn:microsoft.com/office/officeart/2005/8/layout/radial1"/>
    <dgm:cxn modelId="{D6A0E856-7702-42F4-8539-943D2BB62057}" type="presParOf" srcId="{2209EAA6-47A5-42C4-BC7B-451B1BE5C06D}" destId="{89C165F6-5402-49FC-9401-C28881EC8562}" srcOrd="0" destOrd="0" presId="urn:microsoft.com/office/officeart/2005/8/layout/radial1"/>
    <dgm:cxn modelId="{F99FE487-E0BE-4F67-8598-3379A0140047}" type="presParOf" srcId="{2209EAA6-47A5-42C4-BC7B-451B1BE5C06D}" destId="{1AAB19B6-0F3C-4EC8-97FE-4B14CE2476A5}" srcOrd="1" destOrd="0" presId="urn:microsoft.com/office/officeart/2005/8/layout/radial1"/>
    <dgm:cxn modelId="{502285A1-4341-459E-9608-FB77F6ED5AB7}" type="presParOf" srcId="{1AAB19B6-0F3C-4EC8-97FE-4B14CE2476A5}" destId="{FD75BE93-74D6-43DD-81FC-162E3100EDC1}" srcOrd="0" destOrd="0" presId="urn:microsoft.com/office/officeart/2005/8/layout/radial1"/>
    <dgm:cxn modelId="{17BFA49C-CEE0-46B9-A296-C206F0E988EE}" type="presParOf" srcId="{2209EAA6-47A5-42C4-BC7B-451B1BE5C06D}" destId="{DE3D60CE-2F2E-4A02-A314-AAC70658AC07}" srcOrd="2" destOrd="0" presId="urn:microsoft.com/office/officeart/2005/8/layout/radial1"/>
    <dgm:cxn modelId="{CEF6F182-8F09-4D7E-A388-91BA07CB81C9}" type="presParOf" srcId="{2209EAA6-47A5-42C4-BC7B-451B1BE5C06D}" destId="{5A6427B2-7565-4BD0-B43C-90168B486739}" srcOrd="3" destOrd="0" presId="urn:microsoft.com/office/officeart/2005/8/layout/radial1"/>
    <dgm:cxn modelId="{8CA63721-6895-48EE-A190-26D688409C1C}" type="presParOf" srcId="{5A6427B2-7565-4BD0-B43C-90168B486739}" destId="{CB20F559-3F43-4FAE-A8A4-A74A14D13551}" srcOrd="0" destOrd="0" presId="urn:microsoft.com/office/officeart/2005/8/layout/radial1"/>
    <dgm:cxn modelId="{6D128A1B-36E8-4E3E-A075-0186A89499FA}" type="presParOf" srcId="{2209EAA6-47A5-42C4-BC7B-451B1BE5C06D}" destId="{45263542-89D9-4E6A-9B19-910B69B99EEA}" srcOrd="4" destOrd="0" presId="urn:microsoft.com/office/officeart/2005/8/layout/radial1"/>
    <dgm:cxn modelId="{72672E8D-1B8A-44F3-BB57-25EEF6479A58}" type="presParOf" srcId="{2209EAA6-47A5-42C4-BC7B-451B1BE5C06D}" destId="{CF8FF780-BFFD-4B9B-BD10-8F8CE765C722}" srcOrd="5" destOrd="0" presId="urn:microsoft.com/office/officeart/2005/8/layout/radial1"/>
    <dgm:cxn modelId="{CFB2AFE8-844E-4EC1-BD6E-B3CCE280C155}" type="presParOf" srcId="{CF8FF780-BFFD-4B9B-BD10-8F8CE765C722}" destId="{29DFB8C1-5382-49A4-BFDA-8A3C24ED00C8}" srcOrd="0" destOrd="0" presId="urn:microsoft.com/office/officeart/2005/8/layout/radial1"/>
    <dgm:cxn modelId="{0C3C4C99-88C2-4FC9-B50F-993DEAB3CF11}" type="presParOf" srcId="{2209EAA6-47A5-42C4-BC7B-451B1BE5C06D}" destId="{EB0C5237-5C85-47A1-82EA-BCE138CCD9FB}" srcOrd="6" destOrd="0" presId="urn:microsoft.com/office/officeart/2005/8/layout/radial1"/>
    <dgm:cxn modelId="{039E7C76-27D7-4A96-9655-B059D6572208}" type="presParOf" srcId="{2209EAA6-47A5-42C4-BC7B-451B1BE5C06D}" destId="{493BD864-ADA4-44CE-A119-AFD36F03CA72}" srcOrd="7" destOrd="0" presId="urn:microsoft.com/office/officeart/2005/8/layout/radial1"/>
    <dgm:cxn modelId="{2C47A471-E3AC-4B52-8576-3874BD35433D}" type="presParOf" srcId="{493BD864-ADA4-44CE-A119-AFD36F03CA72}" destId="{962CB181-1140-4EC9-BC45-B06B04275716}" srcOrd="0" destOrd="0" presId="urn:microsoft.com/office/officeart/2005/8/layout/radial1"/>
    <dgm:cxn modelId="{6F7C8054-A4A8-496B-969F-AAAEA7E296C8}" type="presParOf" srcId="{2209EAA6-47A5-42C4-BC7B-451B1BE5C06D}" destId="{4C2E90BB-A767-4640-91D9-5BE213AE910D}" srcOrd="8" destOrd="0" presId="urn:microsoft.com/office/officeart/2005/8/layout/radial1"/>
    <dgm:cxn modelId="{67A15EE2-5384-4CA6-9954-170CC1735060}" type="presParOf" srcId="{2209EAA6-47A5-42C4-BC7B-451B1BE5C06D}" destId="{3BE309B6-618E-43EA-A149-EF2073E80ED6}" srcOrd="9" destOrd="0" presId="urn:microsoft.com/office/officeart/2005/8/layout/radial1"/>
    <dgm:cxn modelId="{C445C127-6670-4A7F-9ECA-27DD3C232251}" type="presParOf" srcId="{3BE309B6-618E-43EA-A149-EF2073E80ED6}" destId="{6A3F6BF4-D767-4DE2-B25F-2B324586939D}" srcOrd="0" destOrd="0" presId="urn:microsoft.com/office/officeart/2005/8/layout/radial1"/>
    <dgm:cxn modelId="{C33E38B2-C19F-4110-BA54-0945FB7ED0BC}" type="presParOf" srcId="{2209EAA6-47A5-42C4-BC7B-451B1BE5C06D}" destId="{C13FBD61-940E-445D-AC0B-BC9FD111097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F2FCAC-CD11-42E7-AAF0-5786B1908207}">
      <dsp:nvSpPr>
        <dsp:cNvPr id="0" name=""/>
        <dsp:cNvSpPr/>
      </dsp:nvSpPr>
      <dsp:spPr>
        <a:xfrm>
          <a:off x="0" y="546133"/>
          <a:ext cx="2536039" cy="15216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Ухудшение экологической обстановки;</a:t>
          </a:r>
          <a:endParaRPr lang="ru-RU" sz="1900" kern="1200" dirty="0"/>
        </a:p>
      </dsp:txBody>
      <dsp:txXfrm>
        <a:off x="0" y="546133"/>
        <a:ext cx="2536039" cy="1521624"/>
      </dsp:txXfrm>
    </dsp:sp>
    <dsp:sp modelId="{8AB58BE6-1A9F-4B22-AE40-795294A61C60}">
      <dsp:nvSpPr>
        <dsp:cNvPr id="0" name=""/>
        <dsp:cNvSpPr/>
      </dsp:nvSpPr>
      <dsp:spPr>
        <a:xfrm>
          <a:off x="2789644" y="546133"/>
          <a:ext cx="2536039" cy="1521624"/>
        </a:xfrm>
        <a:prstGeom prst="rect">
          <a:avLst/>
        </a:prstGeom>
        <a:gradFill rotWithShape="0">
          <a:gsLst>
            <a:gs pos="0">
              <a:schemeClr val="accent2">
                <a:hueOff val="-3241512"/>
                <a:satOff val="6667"/>
                <a:lumOff val="-510"/>
                <a:alphaOff val="0"/>
                <a:tint val="74000"/>
              </a:schemeClr>
            </a:gs>
            <a:gs pos="49000">
              <a:schemeClr val="accent2">
                <a:hueOff val="-3241512"/>
                <a:satOff val="6667"/>
                <a:lumOff val="-51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3241512"/>
                <a:satOff val="6667"/>
                <a:lumOff val="-510"/>
                <a:alphaOff val="0"/>
                <a:shade val="55000"/>
                <a:satMod val="150000"/>
              </a:schemeClr>
            </a:gs>
            <a:gs pos="92000">
              <a:schemeClr val="accent2">
                <a:hueOff val="-3241512"/>
                <a:satOff val="6667"/>
                <a:lumOff val="-51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3241512"/>
                <a:satOff val="6667"/>
                <a:lumOff val="-51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3241512"/>
              <a:satOff val="6667"/>
              <a:lumOff val="-51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Особенности Кавказского региона по </a:t>
          </a:r>
          <a:r>
            <a:rPr lang="ru-RU" sz="1900" kern="1200" dirty="0" err="1" smtClean="0"/>
            <a:t>йодо</a:t>
          </a:r>
          <a:r>
            <a:rPr lang="ru-RU" sz="1900" kern="1200" dirty="0" smtClean="0"/>
            <a:t>- и </a:t>
          </a:r>
          <a:r>
            <a:rPr lang="ru-RU" sz="1900" kern="1200" dirty="0" err="1" smtClean="0"/>
            <a:t>фтор-дефицитности</a:t>
          </a:r>
          <a:r>
            <a:rPr lang="ru-RU" sz="1900" kern="1200" dirty="0" smtClean="0"/>
            <a:t>;</a:t>
          </a:r>
          <a:endParaRPr lang="ru-RU" sz="1900" kern="1200" dirty="0"/>
        </a:p>
      </dsp:txBody>
      <dsp:txXfrm>
        <a:off x="2789644" y="546133"/>
        <a:ext cx="2536039" cy="1521624"/>
      </dsp:txXfrm>
    </dsp:sp>
    <dsp:sp modelId="{6378928D-8CE4-4B84-914C-1481C2B9CE2F}">
      <dsp:nvSpPr>
        <dsp:cNvPr id="0" name=""/>
        <dsp:cNvSpPr/>
      </dsp:nvSpPr>
      <dsp:spPr>
        <a:xfrm>
          <a:off x="5579287" y="546133"/>
          <a:ext cx="2536039" cy="1521624"/>
        </a:xfrm>
        <a:prstGeom prst="rect">
          <a:avLst/>
        </a:prstGeom>
        <a:gradFill rotWithShape="0">
          <a:gsLst>
            <a:gs pos="0">
              <a:schemeClr val="accent2">
                <a:hueOff val="-6483024"/>
                <a:satOff val="13334"/>
                <a:lumOff val="-1020"/>
                <a:alphaOff val="0"/>
                <a:tint val="74000"/>
              </a:schemeClr>
            </a:gs>
            <a:gs pos="49000">
              <a:schemeClr val="accent2">
                <a:hueOff val="-6483024"/>
                <a:satOff val="13334"/>
                <a:lumOff val="-102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6483024"/>
                <a:satOff val="13334"/>
                <a:lumOff val="-1020"/>
                <a:alphaOff val="0"/>
                <a:shade val="55000"/>
                <a:satMod val="150000"/>
              </a:schemeClr>
            </a:gs>
            <a:gs pos="92000">
              <a:schemeClr val="accent2">
                <a:hueOff val="-6483024"/>
                <a:satOff val="13334"/>
                <a:lumOff val="-102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6483024"/>
                <a:satOff val="13334"/>
                <a:lumOff val="-102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6483024"/>
              <a:satOff val="13334"/>
              <a:lumOff val="-102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Увеличение числа патологий беременности;</a:t>
          </a:r>
          <a:endParaRPr lang="ru-RU" sz="1900" kern="1200" dirty="0"/>
        </a:p>
      </dsp:txBody>
      <dsp:txXfrm>
        <a:off x="5579287" y="546133"/>
        <a:ext cx="2536039" cy="1521624"/>
      </dsp:txXfrm>
    </dsp:sp>
    <dsp:sp modelId="{250FF073-2F56-413A-93E4-42A4B366138E}">
      <dsp:nvSpPr>
        <dsp:cNvPr id="0" name=""/>
        <dsp:cNvSpPr/>
      </dsp:nvSpPr>
      <dsp:spPr>
        <a:xfrm>
          <a:off x="0" y="2321361"/>
          <a:ext cx="2536039" cy="1521624"/>
        </a:xfrm>
        <a:prstGeom prst="rect">
          <a:avLst/>
        </a:prstGeom>
        <a:gradFill rotWithShape="0">
          <a:gsLst>
            <a:gs pos="0">
              <a:schemeClr val="accent2">
                <a:hueOff val="-9724536"/>
                <a:satOff val="20000"/>
                <a:lumOff val="-1529"/>
                <a:alphaOff val="0"/>
                <a:tint val="74000"/>
              </a:schemeClr>
            </a:gs>
            <a:gs pos="49000">
              <a:schemeClr val="accent2">
                <a:hueOff val="-9724536"/>
                <a:satOff val="20000"/>
                <a:lumOff val="-152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9724536"/>
                <a:satOff val="20000"/>
                <a:lumOff val="-1529"/>
                <a:alphaOff val="0"/>
                <a:shade val="55000"/>
                <a:satMod val="150000"/>
              </a:schemeClr>
            </a:gs>
            <a:gs pos="92000">
              <a:schemeClr val="accent2">
                <a:hueOff val="-9724536"/>
                <a:satOff val="20000"/>
                <a:lumOff val="-152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9724536"/>
                <a:satOff val="20000"/>
                <a:lumOff val="-152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9724536"/>
              <a:satOff val="20000"/>
              <a:lumOff val="-152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Увеличение количества родовых травм;</a:t>
          </a:r>
          <a:endParaRPr lang="ru-RU" sz="1900" kern="1200" dirty="0"/>
        </a:p>
      </dsp:txBody>
      <dsp:txXfrm>
        <a:off x="0" y="2321361"/>
        <a:ext cx="2536039" cy="1521624"/>
      </dsp:txXfrm>
    </dsp:sp>
    <dsp:sp modelId="{E82DAF45-DEDC-4A23-A0DE-8C7A7E4C8AF0}">
      <dsp:nvSpPr>
        <dsp:cNvPr id="0" name=""/>
        <dsp:cNvSpPr/>
      </dsp:nvSpPr>
      <dsp:spPr>
        <a:xfrm>
          <a:off x="2789644" y="2321361"/>
          <a:ext cx="2536039" cy="1521624"/>
        </a:xfrm>
        <a:prstGeom prst="rect">
          <a:avLst/>
        </a:prstGeom>
        <a:gradFill rotWithShape="0">
          <a:gsLst>
            <a:gs pos="0">
              <a:schemeClr val="accent2">
                <a:hueOff val="-12966049"/>
                <a:satOff val="26667"/>
                <a:lumOff val="-2039"/>
                <a:alphaOff val="0"/>
                <a:tint val="74000"/>
              </a:schemeClr>
            </a:gs>
            <a:gs pos="49000">
              <a:schemeClr val="accent2">
                <a:hueOff val="-12966049"/>
                <a:satOff val="26667"/>
                <a:lumOff val="-203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12966049"/>
                <a:satOff val="26667"/>
                <a:lumOff val="-2039"/>
                <a:alphaOff val="0"/>
                <a:shade val="55000"/>
                <a:satMod val="150000"/>
              </a:schemeClr>
            </a:gs>
            <a:gs pos="92000">
              <a:schemeClr val="accent2">
                <a:hueOff val="-12966049"/>
                <a:satOff val="26667"/>
                <a:lumOff val="-203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12966049"/>
                <a:satOff val="26667"/>
                <a:lumOff val="-203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12966049"/>
              <a:satOff val="26667"/>
              <a:lumOff val="-203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Ослабление здоровья детей и рост детской заболеваемости;</a:t>
          </a:r>
          <a:endParaRPr lang="ru-RU" sz="1900" kern="1200" dirty="0"/>
        </a:p>
      </dsp:txBody>
      <dsp:txXfrm>
        <a:off x="2789644" y="2321361"/>
        <a:ext cx="2536039" cy="1521624"/>
      </dsp:txXfrm>
    </dsp:sp>
    <dsp:sp modelId="{76ABCA2F-D461-4CC7-B191-E2D11FDBDE20}">
      <dsp:nvSpPr>
        <dsp:cNvPr id="0" name=""/>
        <dsp:cNvSpPr/>
      </dsp:nvSpPr>
      <dsp:spPr>
        <a:xfrm>
          <a:off x="5579287" y="2321361"/>
          <a:ext cx="2536039" cy="1521624"/>
        </a:xfrm>
        <a:prstGeom prst="rect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74000"/>
              </a:schemeClr>
            </a:gs>
            <a:gs pos="49000">
              <a:schemeClr val="accent2">
                <a:hueOff val="-16207560"/>
                <a:satOff val="33334"/>
                <a:lumOff val="-254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16207560"/>
                <a:satOff val="33334"/>
                <a:lumOff val="-2549"/>
                <a:alphaOff val="0"/>
                <a:shade val="55000"/>
                <a:satMod val="150000"/>
              </a:schemeClr>
            </a:gs>
            <a:gs pos="92000">
              <a:schemeClr val="accent2">
                <a:hueOff val="-16207560"/>
                <a:satOff val="33334"/>
                <a:lumOff val="-254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Различные социальные причины</a:t>
          </a:r>
          <a:endParaRPr lang="ru-RU" sz="1900" kern="1200" dirty="0"/>
        </a:p>
      </dsp:txBody>
      <dsp:txXfrm>
        <a:off x="5579287" y="2321361"/>
        <a:ext cx="2536039" cy="15216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64F4F3-4155-4E5A-8F33-BF539E6A49CE}">
      <dsp:nvSpPr>
        <dsp:cNvPr id="0" name=""/>
        <dsp:cNvSpPr/>
      </dsp:nvSpPr>
      <dsp:spPr>
        <a:xfrm>
          <a:off x="1926652" y="-2524"/>
          <a:ext cx="4376294" cy="4376294"/>
        </a:xfrm>
        <a:prstGeom prst="circularArrow">
          <a:avLst>
            <a:gd name="adj1" fmla="val 5274"/>
            <a:gd name="adj2" fmla="val 312630"/>
            <a:gd name="adj3" fmla="val 14226247"/>
            <a:gd name="adj4" fmla="val 1712812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02BF1C-392B-492E-B2D1-83A133CB7BA3}">
      <dsp:nvSpPr>
        <dsp:cNvPr id="0" name=""/>
        <dsp:cNvSpPr/>
      </dsp:nvSpPr>
      <dsp:spPr>
        <a:xfrm>
          <a:off x="3281995" y="2784"/>
          <a:ext cx="1665609" cy="832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Формирование моторной сферы;</a:t>
          </a:r>
          <a:endParaRPr lang="ru-RU" sz="1100" kern="1200" dirty="0"/>
        </a:p>
      </dsp:txBody>
      <dsp:txXfrm>
        <a:off x="3281995" y="2784"/>
        <a:ext cx="1665609" cy="832804"/>
      </dsp:txXfrm>
    </dsp:sp>
    <dsp:sp modelId="{2BA06480-E106-4C59-99F8-F0BBD2C58173}">
      <dsp:nvSpPr>
        <dsp:cNvPr id="0" name=""/>
        <dsp:cNvSpPr/>
      </dsp:nvSpPr>
      <dsp:spPr>
        <a:xfrm>
          <a:off x="4829187" y="922014"/>
          <a:ext cx="1665609" cy="832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Развитие речевого дыхания;</a:t>
          </a:r>
          <a:endParaRPr lang="ru-RU" sz="1200" kern="1200" dirty="0"/>
        </a:p>
      </dsp:txBody>
      <dsp:txXfrm>
        <a:off x="4829187" y="922014"/>
        <a:ext cx="1665609" cy="832804"/>
      </dsp:txXfrm>
    </dsp:sp>
    <dsp:sp modelId="{47696829-CCFD-4601-A2E0-54AB4FA6AB44}">
      <dsp:nvSpPr>
        <dsp:cNvPr id="0" name=""/>
        <dsp:cNvSpPr/>
      </dsp:nvSpPr>
      <dsp:spPr>
        <a:xfrm>
          <a:off x="4819513" y="2665844"/>
          <a:ext cx="1665609" cy="832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Развитие высших психических функций</a:t>
          </a:r>
          <a:r>
            <a:rPr lang="ru-RU" sz="1000" b="1" i="1" kern="1200" dirty="0" smtClean="0"/>
            <a:t>;</a:t>
          </a:r>
          <a:endParaRPr lang="ru-RU" sz="1000" kern="1200" dirty="0"/>
        </a:p>
      </dsp:txBody>
      <dsp:txXfrm>
        <a:off x="4819513" y="2665844"/>
        <a:ext cx="1665609" cy="832804"/>
      </dsp:txXfrm>
    </dsp:sp>
    <dsp:sp modelId="{6366CE1F-D167-41E5-B19A-9A57B276AE41}">
      <dsp:nvSpPr>
        <dsp:cNvPr id="0" name=""/>
        <dsp:cNvSpPr/>
      </dsp:nvSpPr>
      <dsp:spPr>
        <a:xfrm>
          <a:off x="3281995" y="3553530"/>
          <a:ext cx="1665609" cy="832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Развитие </a:t>
          </a:r>
          <a:r>
            <a:rPr lang="ru-RU" sz="1200" b="1" i="1" kern="1200" dirty="0" err="1" smtClean="0"/>
            <a:t>импрессивной</a:t>
          </a:r>
          <a:r>
            <a:rPr lang="ru-RU" sz="1200" b="1" i="1" kern="1200" dirty="0" smtClean="0"/>
            <a:t> речи;</a:t>
          </a:r>
          <a:endParaRPr lang="ru-RU" sz="1200" kern="1200" dirty="0"/>
        </a:p>
      </dsp:txBody>
      <dsp:txXfrm>
        <a:off x="3281995" y="3553530"/>
        <a:ext cx="1665609" cy="832804"/>
      </dsp:txXfrm>
    </dsp:sp>
    <dsp:sp modelId="{719E40A4-46FE-4282-9173-F710D6CDBCC2}">
      <dsp:nvSpPr>
        <dsp:cNvPr id="0" name=""/>
        <dsp:cNvSpPr/>
      </dsp:nvSpPr>
      <dsp:spPr>
        <a:xfrm>
          <a:off x="1744476" y="2665844"/>
          <a:ext cx="1665609" cy="832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Развитие экспрессивной речи;</a:t>
          </a:r>
          <a:endParaRPr lang="ru-RU" sz="1200" kern="1200" dirty="0"/>
        </a:p>
      </dsp:txBody>
      <dsp:txXfrm>
        <a:off x="1744476" y="2665844"/>
        <a:ext cx="1665609" cy="832804"/>
      </dsp:txXfrm>
    </dsp:sp>
    <dsp:sp modelId="{1BE930A5-4F42-402F-828A-A932A7E7006A}">
      <dsp:nvSpPr>
        <dsp:cNvPr id="0" name=""/>
        <dsp:cNvSpPr/>
      </dsp:nvSpPr>
      <dsp:spPr>
        <a:xfrm>
          <a:off x="1744476" y="890470"/>
          <a:ext cx="1665609" cy="832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Консультативная,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просветительская  работа с родителями </a:t>
          </a:r>
          <a:r>
            <a:rPr lang="ru-RU" sz="1000" b="1" i="1" kern="1200" dirty="0" smtClean="0"/>
            <a:t>.</a:t>
          </a:r>
          <a:endParaRPr lang="ru-RU" sz="1000" kern="1200" dirty="0"/>
        </a:p>
      </dsp:txBody>
      <dsp:txXfrm>
        <a:off x="1744476" y="890470"/>
        <a:ext cx="1665609" cy="8328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A697FE-619B-44DD-A506-9983779FFF22}">
      <dsp:nvSpPr>
        <dsp:cNvPr id="0" name=""/>
        <dsp:cNvSpPr/>
      </dsp:nvSpPr>
      <dsp:spPr>
        <a:xfrm>
          <a:off x="1368165" y="2232250"/>
          <a:ext cx="3162591" cy="701873"/>
        </a:xfrm>
        <a:prstGeom prst="roundRect">
          <a:avLst/>
        </a:prstGeom>
        <a:solidFill>
          <a:srgbClr val="92D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родительские собрания </a:t>
          </a:r>
          <a:endParaRPr lang="ru-RU" sz="1600" kern="1200" dirty="0"/>
        </a:p>
      </dsp:txBody>
      <dsp:txXfrm>
        <a:off x="1368165" y="2232250"/>
        <a:ext cx="3162591" cy="701873"/>
      </dsp:txXfrm>
    </dsp:sp>
    <dsp:sp modelId="{24803086-D87B-42B2-8009-EDF3EE8B6BDC}">
      <dsp:nvSpPr>
        <dsp:cNvPr id="0" name=""/>
        <dsp:cNvSpPr/>
      </dsp:nvSpPr>
      <dsp:spPr>
        <a:xfrm>
          <a:off x="0" y="2933681"/>
          <a:ext cx="3021444" cy="701873"/>
        </a:xfrm>
        <a:prstGeom prst="roundRect">
          <a:avLst/>
        </a:prstGeom>
        <a:solidFill>
          <a:srgbClr val="00B0F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консультации</a:t>
          </a:r>
          <a:endParaRPr lang="ru-RU" sz="1600" kern="1200" dirty="0"/>
        </a:p>
      </dsp:txBody>
      <dsp:txXfrm>
        <a:off x="0" y="2933681"/>
        <a:ext cx="3021444" cy="701873"/>
      </dsp:txXfrm>
    </dsp:sp>
    <dsp:sp modelId="{EC4F4216-F419-4CBA-9B61-E99A459B71AB}">
      <dsp:nvSpPr>
        <dsp:cNvPr id="0" name=""/>
        <dsp:cNvSpPr/>
      </dsp:nvSpPr>
      <dsp:spPr>
        <a:xfrm>
          <a:off x="3024350" y="2952330"/>
          <a:ext cx="3162591" cy="701873"/>
        </a:xfrm>
        <a:prstGeom prst="roundRect">
          <a:avLst/>
        </a:prstGeom>
        <a:solidFill>
          <a:srgbClr val="FFC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родительские конференции по обмену опытом семейного воспитания</a:t>
          </a:r>
          <a:endParaRPr lang="ru-RU" sz="1600" kern="1200" dirty="0"/>
        </a:p>
      </dsp:txBody>
      <dsp:txXfrm>
        <a:off x="3024350" y="2952330"/>
        <a:ext cx="3162591" cy="701873"/>
      </dsp:txXfrm>
    </dsp:sp>
    <dsp:sp modelId="{38F95BC9-4B32-4EB2-BD36-417CC57D2F4C}">
      <dsp:nvSpPr>
        <dsp:cNvPr id="0" name=""/>
        <dsp:cNvSpPr/>
      </dsp:nvSpPr>
      <dsp:spPr>
        <a:xfrm>
          <a:off x="1199630" y="3653761"/>
          <a:ext cx="3162591" cy="701873"/>
        </a:xfrm>
        <a:prstGeom prst="roundRect">
          <a:avLst/>
        </a:prstGeom>
        <a:solidFill>
          <a:srgbClr val="C00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речевые праздники</a:t>
          </a:r>
          <a:endParaRPr lang="ru-RU" sz="1600" kern="1200" dirty="0"/>
        </a:p>
      </dsp:txBody>
      <dsp:txXfrm>
        <a:off x="1199630" y="3653761"/>
        <a:ext cx="3162591" cy="701873"/>
      </dsp:txXfrm>
    </dsp:sp>
    <dsp:sp modelId="{1DCFCDE1-B750-4D40-B9B0-5964F36E09B6}">
      <dsp:nvSpPr>
        <dsp:cNvPr id="0" name=""/>
        <dsp:cNvSpPr/>
      </dsp:nvSpPr>
      <dsp:spPr>
        <a:xfrm>
          <a:off x="6192698" y="2952330"/>
          <a:ext cx="2315870" cy="701873"/>
        </a:xfrm>
        <a:prstGeom prst="roundRect">
          <a:avLst/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дни открытых дверей</a:t>
          </a:r>
          <a:endParaRPr lang="ru-RU" sz="1600" kern="1200" dirty="0"/>
        </a:p>
      </dsp:txBody>
      <dsp:txXfrm>
        <a:off x="6192698" y="2952330"/>
        <a:ext cx="2315870" cy="701873"/>
      </dsp:txXfrm>
    </dsp:sp>
    <dsp:sp modelId="{CFDE84E1-C377-4D31-A2E9-645E7CEAF3CC}">
      <dsp:nvSpPr>
        <dsp:cNvPr id="0" name=""/>
        <dsp:cNvSpPr/>
      </dsp:nvSpPr>
      <dsp:spPr>
        <a:xfrm>
          <a:off x="4699955" y="3653761"/>
          <a:ext cx="3162591" cy="70187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библиотека игр и упражнений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4699955" y="3653761"/>
        <a:ext cx="3162591" cy="7018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22524-7AE3-4094-8E9A-15A5C39C68AA}">
      <dsp:nvSpPr>
        <dsp:cNvPr id="0" name=""/>
        <dsp:cNvSpPr/>
      </dsp:nvSpPr>
      <dsp:spPr>
        <a:xfrm>
          <a:off x="0" y="82311"/>
          <a:ext cx="5686436" cy="684450"/>
        </a:xfrm>
        <a:prstGeom prst="roundRect">
          <a:avLst/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Педагогические гостиные – совместные проекты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«Умные пальчики» «Путешествие в </a:t>
          </a:r>
          <a:r>
            <a:rPr lang="ru-RU" sz="1500" kern="1200" dirty="0" err="1" smtClean="0"/>
            <a:t>Звукоград</a:t>
          </a:r>
          <a:r>
            <a:rPr lang="ru-RU" sz="1500" kern="1200" dirty="0" smtClean="0"/>
            <a:t>»</a:t>
          </a:r>
          <a:endParaRPr lang="ru-RU" sz="1500" kern="1200" dirty="0"/>
        </a:p>
      </dsp:txBody>
      <dsp:txXfrm>
        <a:off x="0" y="82311"/>
        <a:ext cx="5686436" cy="684450"/>
      </dsp:txXfrm>
    </dsp:sp>
    <dsp:sp modelId="{D9B13FD4-EBCC-49B0-BA38-E4C16D9A7B38}">
      <dsp:nvSpPr>
        <dsp:cNvPr id="0" name=""/>
        <dsp:cNvSpPr/>
      </dsp:nvSpPr>
      <dsp:spPr>
        <a:xfrm>
          <a:off x="0" y="809961"/>
          <a:ext cx="5686436" cy="684450"/>
        </a:xfrm>
        <a:prstGeom prst="roundRect">
          <a:avLst/>
        </a:prstGeom>
        <a:solidFill>
          <a:schemeClr val="accent2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Информационная книга  "Играй, да дело знай" </a:t>
          </a:r>
          <a:endParaRPr lang="ru-RU" sz="1500" kern="1200" dirty="0"/>
        </a:p>
      </dsp:txBody>
      <dsp:txXfrm>
        <a:off x="0" y="809961"/>
        <a:ext cx="5686436" cy="684450"/>
      </dsp:txXfrm>
    </dsp:sp>
    <dsp:sp modelId="{E72DB691-D4A9-4D51-A1F0-CDCFEA90F4D7}">
      <dsp:nvSpPr>
        <dsp:cNvPr id="0" name=""/>
        <dsp:cNvSpPr/>
      </dsp:nvSpPr>
      <dsp:spPr>
        <a:xfrm>
          <a:off x="0" y="1537611"/>
          <a:ext cx="5686436" cy="684450"/>
        </a:xfrm>
        <a:prstGeom prst="roundRect">
          <a:avLst/>
        </a:prstGeom>
        <a:solidFill>
          <a:srgbClr val="00B0F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Занятия – тренинги «На занятиях  язык показывать не запрещается», «Играем на кухне». </a:t>
          </a:r>
          <a:endParaRPr lang="ru-RU" sz="1500" kern="1200" dirty="0"/>
        </a:p>
      </dsp:txBody>
      <dsp:txXfrm>
        <a:off x="0" y="1537611"/>
        <a:ext cx="5686436" cy="684450"/>
      </dsp:txXfrm>
    </dsp:sp>
    <dsp:sp modelId="{341AC0E6-8552-4A15-9DA9-CCA81AD0C703}">
      <dsp:nvSpPr>
        <dsp:cNvPr id="0" name=""/>
        <dsp:cNvSpPr/>
      </dsp:nvSpPr>
      <dsp:spPr>
        <a:xfrm>
          <a:off x="0" y="2273428"/>
          <a:ext cx="5686436" cy="684450"/>
        </a:xfrm>
        <a:prstGeom prst="roundRect">
          <a:avLst/>
        </a:prstGeom>
        <a:solidFill>
          <a:srgbClr val="FFFF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Видеотека. </a:t>
          </a:r>
          <a:endParaRPr lang="ru-RU" sz="1500" kern="1200" dirty="0"/>
        </a:p>
      </dsp:txBody>
      <dsp:txXfrm>
        <a:off x="0" y="2273428"/>
        <a:ext cx="5686436" cy="684450"/>
      </dsp:txXfrm>
    </dsp:sp>
    <dsp:sp modelId="{E365225B-8BDA-4ABB-ACFF-AB82791E71B9}">
      <dsp:nvSpPr>
        <dsp:cNvPr id="0" name=""/>
        <dsp:cNvSpPr/>
      </dsp:nvSpPr>
      <dsp:spPr>
        <a:xfrm>
          <a:off x="0" y="2992912"/>
          <a:ext cx="5686436" cy="684450"/>
        </a:xfrm>
        <a:prstGeom prst="roundRect">
          <a:avLst/>
        </a:prstGeom>
        <a:solidFill>
          <a:srgbClr val="FF0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Логотренинг</a:t>
          </a:r>
          <a:r>
            <a:rPr lang="ru-RU" sz="1500" kern="1200" dirty="0" smtClean="0"/>
            <a:t>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(цикл подготовительных логопедических занятий) </a:t>
          </a:r>
          <a:endParaRPr lang="ru-RU" sz="1500" kern="1200" dirty="0"/>
        </a:p>
      </dsp:txBody>
      <dsp:txXfrm>
        <a:off x="0" y="2992912"/>
        <a:ext cx="5686436" cy="684450"/>
      </dsp:txXfrm>
    </dsp:sp>
    <dsp:sp modelId="{548D43DB-0F67-4550-91AA-117C74C05719}">
      <dsp:nvSpPr>
        <dsp:cNvPr id="0" name=""/>
        <dsp:cNvSpPr/>
      </dsp:nvSpPr>
      <dsp:spPr>
        <a:xfrm>
          <a:off x="0" y="3720562"/>
          <a:ext cx="5686436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индивидуальные занятия-практикумы «родитель + ребенок» «Учимся у тех, кого любим». </a:t>
          </a:r>
          <a:endParaRPr lang="ru-RU" sz="1500" kern="1200" dirty="0"/>
        </a:p>
      </dsp:txBody>
      <dsp:txXfrm>
        <a:off x="0" y="3720562"/>
        <a:ext cx="5686436" cy="684450"/>
      </dsp:txXfrm>
    </dsp:sp>
    <dsp:sp modelId="{DFD1D93D-6923-41DD-8474-6FF6F014454F}">
      <dsp:nvSpPr>
        <dsp:cNvPr id="0" name=""/>
        <dsp:cNvSpPr/>
      </dsp:nvSpPr>
      <dsp:spPr>
        <a:xfrm>
          <a:off x="0" y="4448212"/>
          <a:ext cx="5686436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Издательская деятельность буклеты, газета «</a:t>
          </a:r>
          <a:r>
            <a:rPr lang="ru-RU" sz="1500" kern="1200" dirty="0" err="1" smtClean="0"/>
            <a:t>Речевичок</a:t>
          </a:r>
          <a:r>
            <a:rPr lang="ru-RU" sz="1500" kern="1200" dirty="0" smtClean="0"/>
            <a:t>», памятки). </a:t>
          </a:r>
          <a:endParaRPr lang="ru-RU" sz="1500" kern="1200" dirty="0"/>
        </a:p>
      </dsp:txBody>
      <dsp:txXfrm>
        <a:off x="0" y="4448212"/>
        <a:ext cx="5686436" cy="6844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C165F6-5402-49FC-9401-C28881EC8562}">
      <dsp:nvSpPr>
        <dsp:cNvPr id="0" name=""/>
        <dsp:cNvSpPr/>
      </dsp:nvSpPr>
      <dsp:spPr>
        <a:xfrm>
          <a:off x="2621677" y="2098801"/>
          <a:ext cx="1597405" cy="1597405"/>
        </a:xfrm>
        <a:prstGeom prst="ellipse">
          <a:avLst/>
        </a:prstGeom>
        <a:solidFill>
          <a:srgbClr val="FFFF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baseline="0" dirty="0" smtClean="0">
              <a:solidFill>
                <a:srgbClr val="000000"/>
              </a:solidFill>
              <a:latin typeface="Arial"/>
            </a:rPr>
            <a:t>Вариативность </a:t>
          </a:r>
        </a:p>
      </dsp:txBody>
      <dsp:txXfrm>
        <a:off x="2621677" y="2098801"/>
        <a:ext cx="1597405" cy="1597405"/>
      </dsp:txXfrm>
    </dsp:sp>
    <dsp:sp modelId="{1AAB19B6-0F3C-4EC8-97FE-4B14CE2476A5}">
      <dsp:nvSpPr>
        <dsp:cNvPr id="0" name=""/>
        <dsp:cNvSpPr/>
      </dsp:nvSpPr>
      <dsp:spPr>
        <a:xfrm rot="16200000">
          <a:off x="3179607" y="1837012"/>
          <a:ext cx="481545" cy="42032"/>
        </a:xfrm>
        <a:custGeom>
          <a:avLst/>
          <a:gdLst/>
          <a:ahLst/>
          <a:cxnLst/>
          <a:rect l="0" t="0" r="0" b="0"/>
          <a:pathLst>
            <a:path>
              <a:moveTo>
                <a:pt x="0" y="21016"/>
              </a:moveTo>
              <a:lnTo>
                <a:pt x="481545" y="2101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408341" y="1845989"/>
        <a:ext cx="24077" cy="24077"/>
      </dsp:txXfrm>
    </dsp:sp>
    <dsp:sp modelId="{DE3D60CE-2F2E-4A02-A314-AAC70658AC07}">
      <dsp:nvSpPr>
        <dsp:cNvPr id="0" name=""/>
        <dsp:cNvSpPr/>
      </dsp:nvSpPr>
      <dsp:spPr>
        <a:xfrm>
          <a:off x="2621677" y="19850"/>
          <a:ext cx="1597405" cy="1597405"/>
        </a:xfrm>
        <a:prstGeom prst="ellipse">
          <a:avLst/>
        </a:prstGeom>
        <a:solidFill>
          <a:srgbClr val="FFC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err="1" smtClean="0">
              <a:solidFill>
                <a:srgbClr val="000000"/>
              </a:solidFill>
              <a:latin typeface="Arial"/>
            </a:rPr>
            <a:t>Биоэнерго</a:t>
          </a:r>
          <a:r>
            <a:rPr lang="ru-RU" sz="1000" b="1" kern="1200" baseline="0" dirty="0" smtClean="0">
              <a:solidFill>
                <a:srgbClr val="000000"/>
              </a:solidFill>
              <a:latin typeface="Arial"/>
            </a:rPr>
            <a:t>-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rgbClr val="000000"/>
              </a:solidFill>
              <a:latin typeface="Arial"/>
            </a:rPr>
            <a:t>пластика</a:t>
          </a:r>
          <a:endParaRPr lang="ru-RU" sz="1000" kern="1200" dirty="0" smtClean="0"/>
        </a:p>
      </dsp:txBody>
      <dsp:txXfrm>
        <a:off x="2621677" y="19850"/>
        <a:ext cx="1597405" cy="1597405"/>
      </dsp:txXfrm>
    </dsp:sp>
    <dsp:sp modelId="{5A6427B2-7565-4BD0-B43C-90168B486739}">
      <dsp:nvSpPr>
        <dsp:cNvPr id="0" name=""/>
        <dsp:cNvSpPr/>
      </dsp:nvSpPr>
      <dsp:spPr>
        <a:xfrm rot="20520000">
          <a:off x="4168207" y="2555272"/>
          <a:ext cx="481545" cy="42032"/>
        </a:xfrm>
        <a:custGeom>
          <a:avLst/>
          <a:gdLst/>
          <a:ahLst/>
          <a:cxnLst/>
          <a:rect l="0" t="0" r="0" b="0"/>
          <a:pathLst>
            <a:path>
              <a:moveTo>
                <a:pt x="0" y="21016"/>
              </a:moveTo>
              <a:lnTo>
                <a:pt x="481545" y="2101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20000">
        <a:off x="4396941" y="2564249"/>
        <a:ext cx="24077" cy="24077"/>
      </dsp:txXfrm>
    </dsp:sp>
    <dsp:sp modelId="{45263542-89D9-4E6A-9B19-910B69B99EEA}">
      <dsp:nvSpPr>
        <dsp:cNvPr id="0" name=""/>
        <dsp:cNvSpPr/>
      </dsp:nvSpPr>
      <dsp:spPr>
        <a:xfrm>
          <a:off x="4598877" y="1456370"/>
          <a:ext cx="1597405" cy="1597405"/>
        </a:xfrm>
        <a:prstGeom prst="ellipse">
          <a:avLst/>
        </a:prstGeom>
        <a:solidFill>
          <a:srgbClr val="0070C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rgbClr val="000000"/>
              </a:solidFill>
              <a:latin typeface="Arial"/>
            </a:rPr>
            <a:t>Су </a:t>
          </a:r>
          <a:r>
            <a:rPr lang="ru-RU" sz="1000" b="1" kern="1200" baseline="0" dirty="0" err="1" smtClean="0">
              <a:solidFill>
                <a:srgbClr val="000000"/>
              </a:solidFill>
              <a:latin typeface="Arial"/>
            </a:rPr>
            <a:t>Джок</a:t>
          </a:r>
          <a:endParaRPr lang="ru-RU" sz="1000" kern="1200" dirty="0" smtClean="0"/>
        </a:p>
      </dsp:txBody>
      <dsp:txXfrm>
        <a:off x="4598877" y="1456370"/>
        <a:ext cx="1597405" cy="1597405"/>
      </dsp:txXfrm>
    </dsp:sp>
    <dsp:sp modelId="{CF8FF780-BFFD-4B9B-BD10-8F8CE765C722}">
      <dsp:nvSpPr>
        <dsp:cNvPr id="0" name=""/>
        <dsp:cNvSpPr/>
      </dsp:nvSpPr>
      <dsp:spPr>
        <a:xfrm rot="3093962">
          <a:off x="3829973" y="3682008"/>
          <a:ext cx="459263" cy="42032"/>
        </a:xfrm>
        <a:custGeom>
          <a:avLst/>
          <a:gdLst/>
          <a:ahLst/>
          <a:cxnLst/>
          <a:rect l="0" t="0" r="0" b="0"/>
          <a:pathLst>
            <a:path>
              <a:moveTo>
                <a:pt x="0" y="21016"/>
              </a:moveTo>
              <a:lnTo>
                <a:pt x="459263" y="2101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093962">
        <a:off x="4048123" y="3691543"/>
        <a:ext cx="22963" cy="22963"/>
      </dsp:txXfrm>
    </dsp:sp>
    <dsp:sp modelId="{EB0C5237-5C85-47A1-82EA-BCE138CCD9FB}">
      <dsp:nvSpPr>
        <dsp:cNvPr id="0" name=""/>
        <dsp:cNvSpPr/>
      </dsp:nvSpPr>
      <dsp:spPr>
        <a:xfrm>
          <a:off x="3891854" y="3720773"/>
          <a:ext cx="1597405" cy="1554690"/>
        </a:xfrm>
        <a:prstGeom prst="ellipse">
          <a:avLst/>
        </a:prstGeom>
        <a:solidFill>
          <a:srgbClr val="00B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err="1" smtClean="0">
              <a:solidFill>
                <a:srgbClr val="000000"/>
              </a:solidFill>
              <a:latin typeface="Arial"/>
            </a:rPr>
            <a:t>Кинезиология</a:t>
          </a:r>
          <a:endParaRPr lang="ru-RU" sz="1000" kern="1200" dirty="0" smtClean="0"/>
        </a:p>
      </dsp:txBody>
      <dsp:txXfrm>
        <a:off x="3891854" y="3720773"/>
        <a:ext cx="1597405" cy="1554690"/>
      </dsp:txXfrm>
    </dsp:sp>
    <dsp:sp modelId="{493BD864-ADA4-44CE-A119-AFD36F03CA72}">
      <dsp:nvSpPr>
        <dsp:cNvPr id="0" name=""/>
        <dsp:cNvSpPr/>
      </dsp:nvSpPr>
      <dsp:spPr>
        <a:xfrm rot="7560000">
          <a:off x="2568618" y="3717441"/>
          <a:ext cx="481545" cy="42032"/>
        </a:xfrm>
        <a:custGeom>
          <a:avLst/>
          <a:gdLst/>
          <a:ahLst/>
          <a:cxnLst/>
          <a:rect l="0" t="0" r="0" b="0"/>
          <a:pathLst>
            <a:path>
              <a:moveTo>
                <a:pt x="0" y="21016"/>
              </a:moveTo>
              <a:lnTo>
                <a:pt x="481545" y="2101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60000">
        <a:off x="2797352" y="3726419"/>
        <a:ext cx="24077" cy="24077"/>
      </dsp:txXfrm>
    </dsp:sp>
    <dsp:sp modelId="{4C2E90BB-A767-4640-91D9-5BE213AE910D}">
      <dsp:nvSpPr>
        <dsp:cNvPr id="0" name=""/>
        <dsp:cNvSpPr/>
      </dsp:nvSpPr>
      <dsp:spPr>
        <a:xfrm>
          <a:off x="1399700" y="3780708"/>
          <a:ext cx="1597405" cy="1597405"/>
        </a:xfrm>
        <a:prstGeom prst="ellipse">
          <a:avLst/>
        </a:prstGeom>
        <a:solidFill>
          <a:srgbClr val="FF0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rgbClr val="000000"/>
              </a:solidFill>
              <a:latin typeface="Arial"/>
            </a:rPr>
            <a:t>Пальчиковые</a:t>
          </a:r>
        </a:p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smtClean="0">
              <a:solidFill>
                <a:srgbClr val="000000"/>
              </a:solidFill>
              <a:latin typeface="Arial"/>
            </a:rPr>
            <a:t>игры</a:t>
          </a:r>
          <a:endParaRPr lang="ru-RU" sz="1000" kern="1200" dirty="0" smtClean="0"/>
        </a:p>
      </dsp:txBody>
      <dsp:txXfrm>
        <a:off x="1399700" y="3780708"/>
        <a:ext cx="1597405" cy="1597405"/>
      </dsp:txXfrm>
    </dsp:sp>
    <dsp:sp modelId="{3BE309B6-618E-43EA-A149-EF2073E80ED6}">
      <dsp:nvSpPr>
        <dsp:cNvPr id="0" name=""/>
        <dsp:cNvSpPr/>
      </dsp:nvSpPr>
      <dsp:spPr>
        <a:xfrm rot="11880000">
          <a:off x="2191006" y="2555272"/>
          <a:ext cx="481545" cy="42032"/>
        </a:xfrm>
        <a:custGeom>
          <a:avLst/>
          <a:gdLst/>
          <a:ahLst/>
          <a:cxnLst/>
          <a:rect l="0" t="0" r="0" b="0"/>
          <a:pathLst>
            <a:path>
              <a:moveTo>
                <a:pt x="0" y="21016"/>
              </a:moveTo>
              <a:lnTo>
                <a:pt x="481545" y="2101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880000">
        <a:off x="2419741" y="2564249"/>
        <a:ext cx="24077" cy="24077"/>
      </dsp:txXfrm>
    </dsp:sp>
    <dsp:sp modelId="{C13FBD61-940E-445D-AC0B-BC9FD1110979}">
      <dsp:nvSpPr>
        <dsp:cNvPr id="0" name=""/>
        <dsp:cNvSpPr/>
      </dsp:nvSpPr>
      <dsp:spPr>
        <a:xfrm>
          <a:off x="644476" y="1456370"/>
          <a:ext cx="1597405" cy="1597405"/>
        </a:xfrm>
        <a:prstGeom prst="ellipse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R="0"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baseline="0" dirty="0" err="1" smtClean="0">
              <a:solidFill>
                <a:srgbClr val="000000"/>
              </a:solidFill>
              <a:latin typeface="Arial"/>
            </a:rPr>
            <a:t>Психогимнастика</a:t>
          </a:r>
          <a:endParaRPr lang="ru-RU" sz="1000" kern="1200" dirty="0" smtClean="0"/>
        </a:p>
      </dsp:txBody>
      <dsp:txXfrm>
        <a:off x="644476" y="1456370"/>
        <a:ext cx="1597405" cy="159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87385-1968-41C8-9BAF-288813D671DD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E644E-84A7-47C7-9E58-057DB990D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E644E-84A7-47C7-9E58-057DB990DAF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BD979F-5EAC-4F0B-9E59-05A92E1CA85F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F1F0C6-994D-4BE9-A06E-A9ADB5B3EF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44&amp;text=%D0%BA%D0%B0%D1%80%D1%82%D0%B8%D0%BD%D0%BA%D0%B8%20%D0%BE%20%D0%B4%D0%B5%D1%82%D1%8F%D1%85%20%D0%B2%20%D0%B4%D0%B5%D1%82%D1%81%D0%BA%D0%BE%D0%BC%20%D1%81%D0%B0%D0%B4%D1%83&amp;img_url=http://img-fotki.yandex.ru/get/6605/97383477.a5/0_a03be_84bbb3b5_XL&amp;pos=1320&amp;uinfo=sw-827-sh-497-fw-765-fh-448-pd-1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hyperlink" Target="http://images.yandex.r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hyperlink" Target="http://images.yandex.ru/yandsearch?source=wiz&amp;img_url=http://sadik400.edu.kh.ua/files2/images/roditelam.jpg?size=11&amp;uinfo=sw-1126-sh-562-fw-901-fh-448-pd-1&amp;p=4&amp;text=%D1%80%D0%B0%D0%B1%D0%BE%D1%82%D0%B0%20%D1%81%20%D1%80%D0%BE%D0%B4%D0%B8%D1%82%D0%B5%D0%BB%D1%8F%D0%BC%D0%B8%20%D0%B2%20%D0%B4%D0%BE%D1%83%20%D0%BA%D0%B0%D1%80%D1%82%D0%B8%D0%BD%D0%BA%D0%B8&amp;noreask=1&amp;pos=130&amp;rpt=simage&amp;lr=33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18&amp;text=%D0%BA%D0%B0%D1%80%D1%82%D0%B8%D0%BD%D0%BA%D0%B8%20%D0%BE%20%D0%B4%D0%B5%D1%82%D1%8F%D1%85%20%D0%B2%20%D0%B4%D0%B5%D1%82%D1%81%D0%BA%D0%BE%D0%BC%20%D1%81%D0%B0%D0%B4%D1%83&amp;img_url=http://tapisarevskaya.rusedu.net/gallery/1415/10046-14.gif&amp;pos=541&amp;uinfo=sw-827-sh-497-fw-765-fh-448-pd-1&amp;rpt=simage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zuzn.ru/wp-content/uploads/2010/04/Vostok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source=wiz&amp;img_url=http://www.tunnel.ru/userfiles/ck/images/3313/Igra_v_myachik..jpg&amp;uinfo=sw-1126-sh-562-fw-901-fh-448-pd-1&amp;p=1&amp;text=%D0%BA%D0%B0%D1%80%D1%82%D0%B8%D0%BD%D0%BA%D0%B8%20%D0%B4%D0%B5%D1%82%D0%B5%D0%B9%20%D0%B2%20%D0%B4%D0%B5%D1%82%D1%81%D0%BA%D0%BE%D0%BC%20%D1%81%D0%B0%D0%B4%D1%83&amp;noreask=1&amp;pos=47&amp;rpt=simage&amp;lr=33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39&amp;text=%D0%BA%D0%B0%D1%80%D1%82%D0%B8%D0%BD%D0%BA%D0%B8%20%D0%BE%20%D0%B4%D0%B5%D1%82%D1%8F%D1%85%20%D0%B2%20%D0%B4%D0%B5%D1%82%D1%81%D0%BA%D0%BE%D0%BC%20%D1%81%D0%B0%D0%B4%D1%83&amp;img_url=http://www.rb.asu.ru/public/uploads/1322615215_deti2.jpg&amp;pos=1186&amp;uinfo=sw-827-sh-497-fw-765-fh-448-pd-1&amp;rpt=simage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5001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Полезная игротека»</a:t>
            </a:r>
            <a:endParaRPr lang="ru-RU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2571744"/>
            <a:ext cx="4929223" cy="38576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Проект интегрированных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нетрадиционных методов работы,    коррекции и профилактики речевых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нарушений 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дошкольников</a:t>
            </a:r>
          </a:p>
          <a:p>
            <a:pPr>
              <a:spcBef>
                <a:spcPts val="0"/>
              </a:spcBef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Презентацию подготовила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воспитатель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логопедической группы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ДОУ № 108 «Соловушка»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Колесникова Е.Ю.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г. Владикавказ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http://im3-tub-ru.yandex.net/i?id=683316927-48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3929067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23528" y="76470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Схема взаимодействия участников коррекционного процесса ДОУ № 108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339751" y="1340768"/>
          <a:ext cx="3816425" cy="1360160"/>
        </p:xfrm>
        <a:graphic>
          <a:graphicData uri="http://schemas.openxmlformats.org/drawingml/2006/table">
            <a:tbl>
              <a:tblPr/>
              <a:tblGrid>
                <a:gridCol w="3816425"/>
              </a:tblGrid>
              <a:tr h="136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                                        Логопед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</a:rPr>
                        <a:t>                                                         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максимальная коррекция речевых отклонений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 определение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структуры и степени выраженности дефекта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 постановка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 автоматизация звуков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 оказание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консультативной помощи родителям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 методическая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помощь работникам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ДОУ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796136" y="4869160"/>
          <a:ext cx="2160240" cy="1391032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1391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11560" y="5373216"/>
          <a:ext cx="2304256" cy="1257300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12573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52825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           Психолог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355282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коррекция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основных 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психических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процессов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355282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снятие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тревожности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при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негативном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настрое на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занятия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(особые случаи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)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131840" y="5373216"/>
          <a:ext cx="2520280" cy="1296144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12961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Музыкальный руководитель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работа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над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</a:rPr>
                        <a:t>темпоритмической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стороной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речи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автоматизация звуков в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распевках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2987824" y="3251974"/>
            <a:ext cx="2592288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 НАРУШЕНИЯМИ РЕЧИ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5868144" y="5013176"/>
          <a:ext cx="2376264" cy="1656184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378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Инструктор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по физкультуре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упражнения на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мышечную 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релаксацию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развитие общей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моторики и 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координации движений</a:t>
                      </a:r>
                      <a:r>
                        <a:rPr lang="ru-RU" sz="1000" dirty="0">
                          <a:latin typeface="Times New Roman"/>
                        </a:rPr>
                        <a:t>	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79512" y="2924944"/>
          <a:ext cx="2039888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/>
              </a:tblGrid>
              <a:tr h="13681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Воспитатель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контроль за речью 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детей на занятиях и во 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время режимных 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моментов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084168" y="2852936"/>
          <a:ext cx="28803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Воспитатель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(театральная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мотивационная установка на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чистую речь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автоматизация звуков в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спонтанной речи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работа над интонационной и мимической выразительностью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Стрелка вниз 36"/>
          <p:cNvSpPr/>
          <p:nvPr/>
        </p:nvSpPr>
        <p:spPr>
          <a:xfrm rot="13593780">
            <a:off x="2683770" y="3756274"/>
            <a:ext cx="301017" cy="957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0800000">
            <a:off x="4211960" y="400506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8377627">
            <a:off x="5562344" y="3855906"/>
            <a:ext cx="288032" cy="976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4211960" y="278092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верх 40"/>
          <p:cNvSpPr/>
          <p:nvPr/>
        </p:nvSpPr>
        <p:spPr>
          <a:xfrm rot="16200000">
            <a:off x="6552220" y="1592796"/>
            <a:ext cx="864096" cy="108012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лево/вверх 41"/>
          <p:cNvSpPr/>
          <p:nvPr/>
        </p:nvSpPr>
        <p:spPr>
          <a:xfrm rot="10800000">
            <a:off x="755576" y="1700808"/>
            <a:ext cx="1116124" cy="9001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3210448">
            <a:off x="1072054" y="4633662"/>
            <a:ext cx="822508" cy="30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7062801">
            <a:off x="6838206" y="4762717"/>
            <a:ext cx="75074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928671"/>
            <a:ext cx="8229600" cy="100013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>          </a:t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2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2200" b="1" dirty="0" smtClean="0">
                <a:latin typeface="Batang" pitchFamily="18" charset="-127"/>
                <a:ea typeface="Batang" pitchFamily="18" charset="-127"/>
              </a:rPr>
              <a:t>            </a:t>
            </a:r>
            <a:br>
              <a:rPr lang="ru-RU" sz="22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b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Блок – схема организации </a:t>
            </a:r>
            <a:r>
              <a:rPr lang="ru-RU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коррекционно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педагогической работы в логопедической группе </a:t>
            </a:r>
            <a:r>
              <a:rPr lang="ru-RU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/c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№ 108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«Соловушка»</a:t>
            </a:r>
            <a: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9"/>
            <a:ext cx="4038600" cy="4572031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Диагностический блок:</a:t>
            </a:r>
            <a:endParaRPr lang="ru-RU" sz="5600" dirty="0" smtClean="0"/>
          </a:p>
          <a:p>
            <a:pPr lvl="0">
              <a:buNone/>
            </a:pPr>
            <a:r>
              <a:rPr lang="ru-RU" sz="4800" dirty="0" smtClean="0"/>
              <a:t>первичное обследование речи детей в условиях ДОУ;</a:t>
            </a:r>
          </a:p>
          <a:p>
            <a:pPr lvl="0">
              <a:buNone/>
            </a:pPr>
            <a:r>
              <a:rPr lang="ru-RU" sz="4800" dirty="0" smtClean="0"/>
              <a:t>психолого-педагогическое наблюдение за детьми с нарушениями речи; </a:t>
            </a:r>
          </a:p>
          <a:p>
            <a:pPr>
              <a:buNone/>
            </a:pPr>
            <a:r>
              <a:rPr lang="ru-RU" sz="4800" dirty="0" smtClean="0"/>
              <a:t>динамическое наблюдение; </a:t>
            </a:r>
          </a:p>
          <a:p>
            <a:pPr>
              <a:buNone/>
            </a:pPr>
            <a:r>
              <a:rPr lang="ru-RU" sz="4800" dirty="0" smtClean="0"/>
              <a:t>промежуточные срезы;</a:t>
            </a:r>
          </a:p>
          <a:p>
            <a:pPr>
              <a:buNone/>
            </a:pPr>
            <a:r>
              <a:rPr lang="ru-RU" sz="4800" dirty="0" smtClean="0"/>
              <a:t> диагностика результативности коррекционно-педагогического процесса.</a:t>
            </a:r>
          </a:p>
          <a:p>
            <a:pPr>
              <a:buNone/>
            </a:pPr>
            <a:endParaRPr lang="ru-RU" sz="5600" b="1" dirty="0" smtClean="0"/>
          </a:p>
          <a:p>
            <a:r>
              <a:rPr lang="ru-RU" sz="5600" b="1" dirty="0" smtClean="0"/>
              <a:t>Блок анализа и планирования:</a:t>
            </a:r>
          </a:p>
          <a:p>
            <a:pPr>
              <a:buNone/>
            </a:pPr>
            <a:r>
              <a:rPr lang="ru-RU" sz="4800" dirty="0" smtClean="0"/>
              <a:t>анализ результатов диагностики;</a:t>
            </a:r>
          </a:p>
          <a:p>
            <a:pPr lvl="0">
              <a:buNone/>
            </a:pPr>
            <a:r>
              <a:rPr lang="ru-RU" sz="4800" dirty="0" smtClean="0"/>
              <a:t>выбор способа организации коррекционно-педагогического процесса;</a:t>
            </a:r>
          </a:p>
          <a:p>
            <a:pPr lvl="0">
              <a:buNone/>
            </a:pPr>
            <a:r>
              <a:rPr lang="ru-RU" sz="4800" dirty="0" smtClean="0"/>
              <a:t>комплектование группы, планирование работы на год;</a:t>
            </a:r>
          </a:p>
          <a:p>
            <a:pPr lvl="0">
              <a:buNone/>
            </a:pPr>
            <a:r>
              <a:rPr lang="ru-RU" sz="4800" dirty="0" smtClean="0"/>
              <a:t>статистический учет.</a:t>
            </a:r>
          </a:p>
          <a:p>
            <a:pPr lvl="0">
              <a:buNone/>
            </a:pPr>
            <a:endParaRPr lang="ru-RU" sz="5600" dirty="0" smtClean="0"/>
          </a:p>
          <a:p>
            <a:r>
              <a:rPr lang="ru-RU" sz="5600" b="1" dirty="0" smtClean="0"/>
              <a:t>Коррекционно-развивающие занятия:</a:t>
            </a:r>
            <a:endParaRPr lang="ru-RU" sz="5600" dirty="0" smtClean="0"/>
          </a:p>
          <a:p>
            <a:pPr>
              <a:buNone/>
            </a:pPr>
            <a:r>
              <a:rPr lang="ru-RU" sz="4800" dirty="0" smtClean="0"/>
              <a:t>с логопедом - по совершенствованию разных сторон речи;</a:t>
            </a:r>
          </a:p>
          <a:p>
            <a:pPr>
              <a:buNone/>
            </a:pPr>
            <a:r>
              <a:rPr lang="ru-RU" sz="4800" dirty="0" smtClean="0"/>
              <a:t>с музыкальным руководителем - по развитию </a:t>
            </a:r>
            <a:r>
              <a:rPr lang="ru-RU" sz="4800" dirty="0" err="1" smtClean="0"/>
              <a:t>темпоритмики</a:t>
            </a:r>
            <a:r>
              <a:rPr lang="ru-RU" sz="4800" dirty="0" smtClean="0"/>
              <a:t>;</a:t>
            </a:r>
          </a:p>
          <a:p>
            <a:pPr lvl="0">
              <a:buNone/>
            </a:pPr>
            <a:r>
              <a:rPr lang="ru-RU" sz="4800" dirty="0" smtClean="0"/>
              <a:t>с инструктором по физкультуре - по развитию общей моторики;</a:t>
            </a:r>
          </a:p>
          <a:p>
            <a:pPr lvl="0">
              <a:buNone/>
            </a:pPr>
            <a:r>
              <a:rPr lang="ru-RU" sz="4800" dirty="0" smtClean="0"/>
              <a:t>с воспитателем - по развитию познавательных процессов.</a:t>
            </a:r>
          </a:p>
          <a:p>
            <a:pPr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>
              <a:buNone/>
            </a:pP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038600" cy="4283247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Блок профилактической и консультативной работы:</a:t>
            </a:r>
            <a:endParaRPr lang="ru-RU" sz="5600" dirty="0" smtClean="0"/>
          </a:p>
          <a:p>
            <a:pPr>
              <a:buNone/>
            </a:pPr>
            <a:r>
              <a:rPr lang="ru-RU" sz="4800" dirty="0" smtClean="0"/>
              <a:t>консультации для родителей детей с проблемами в развитии речи;</a:t>
            </a:r>
          </a:p>
          <a:p>
            <a:pPr>
              <a:buNone/>
            </a:pPr>
            <a:r>
              <a:rPr lang="ru-RU" sz="4800" dirty="0" smtClean="0"/>
              <a:t>углубленные диагностические обследования;</a:t>
            </a:r>
          </a:p>
          <a:p>
            <a:pPr>
              <a:buNone/>
            </a:pPr>
            <a:r>
              <a:rPr lang="ru-RU" sz="4800" dirty="0" smtClean="0"/>
              <a:t>тестирование.</a:t>
            </a:r>
          </a:p>
          <a:p>
            <a:pPr>
              <a:buNone/>
            </a:pPr>
            <a:r>
              <a:rPr lang="ru-RU" sz="4800" b="1" dirty="0" smtClean="0"/>
              <a:t> </a:t>
            </a:r>
            <a:endParaRPr lang="ru-RU" sz="5600" dirty="0" smtClean="0"/>
          </a:p>
          <a:p>
            <a:r>
              <a:rPr lang="ru-RU" sz="5600" b="1" dirty="0" smtClean="0"/>
              <a:t>Блок методического обеспечения:</a:t>
            </a:r>
            <a:endParaRPr lang="ru-RU" sz="5600" dirty="0" smtClean="0"/>
          </a:p>
          <a:p>
            <a:pPr lvl="0">
              <a:buNone/>
            </a:pPr>
            <a:r>
              <a:rPr lang="ru-RU" sz="4800" dirty="0" smtClean="0"/>
              <a:t>изучение и внедрение вариативных форм коррекции;</a:t>
            </a:r>
          </a:p>
          <a:p>
            <a:pPr lvl="0">
              <a:buNone/>
            </a:pPr>
            <a:r>
              <a:rPr lang="ru-RU" sz="4800" dirty="0" smtClean="0"/>
              <a:t>создание библиотеки коррекционной литературы и</a:t>
            </a:r>
          </a:p>
          <a:p>
            <a:pPr>
              <a:buNone/>
            </a:pPr>
            <a:r>
              <a:rPr lang="ru-RU" sz="4800" dirty="0" smtClean="0"/>
              <a:t>периодики в ДОУ;</a:t>
            </a:r>
          </a:p>
          <a:p>
            <a:pPr lvl="0">
              <a:buNone/>
            </a:pPr>
            <a:r>
              <a:rPr lang="ru-RU" sz="4800" dirty="0" smtClean="0"/>
              <a:t>участие в работе педсоветов, семинаров,</a:t>
            </a:r>
          </a:p>
          <a:p>
            <a:pPr lvl="0">
              <a:buNone/>
            </a:pPr>
            <a:r>
              <a:rPr lang="ru-RU" sz="4800" dirty="0" smtClean="0"/>
              <a:t>обобщение передового опыта по вопросам коррекции.</a:t>
            </a:r>
          </a:p>
          <a:p>
            <a:pPr>
              <a:buNone/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r>
              <a:rPr lang="ru-RU" sz="5600" b="1" dirty="0" smtClean="0"/>
              <a:t>Блок контроля:</a:t>
            </a:r>
            <a:endParaRPr lang="ru-RU" sz="5600" dirty="0" smtClean="0"/>
          </a:p>
          <a:p>
            <a:pPr lvl="0">
              <a:buNone/>
            </a:pPr>
            <a:r>
              <a:rPr lang="ru-RU" sz="4800" dirty="0" smtClean="0"/>
              <a:t>проведение тестовых срезов;</a:t>
            </a:r>
          </a:p>
          <a:p>
            <a:pPr lvl="0">
              <a:buNone/>
            </a:pPr>
            <a:r>
              <a:rPr lang="ru-RU" sz="4800" dirty="0" smtClean="0"/>
              <a:t>информация о работе на педагогических советах;</a:t>
            </a:r>
          </a:p>
          <a:p>
            <a:pPr lvl="0">
              <a:buNone/>
            </a:pPr>
            <a:r>
              <a:rPr lang="ru-RU" sz="4800" dirty="0" smtClean="0"/>
              <a:t>информация на родительских собраниях;</a:t>
            </a:r>
          </a:p>
          <a:p>
            <a:pPr lvl="0">
              <a:buNone/>
            </a:pPr>
            <a:r>
              <a:rPr lang="ru-RU" sz="4800" dirty="0" smtClean="0"/>
              <a:t>подведение итогов работы за учебный год.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endParaRPr lang="ru-RU" sz="4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251520" y="1484784"/>
            <a:ext cx="3312368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Логопедический час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индивидуальная работа воспитателя с детьми по заданию логопеда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половина дня)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251520" y="2924944"/>
            <a:ext cx="3312367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Взаимопосещение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деятельности, собеседование  и анализ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9" name="AutoShape 27"/>
          <p:cNvSpPr>
            <a:spLocks noChangeArrowheads="1"/>
          </p:cNvSpPr>
          <p:nvPr/>
        </p:nvSpPr>
        <p:spPr bwMode="auto">
          <a:xfrm>
            <a:off x="5220072" y="1484784"/>
            <a:ext cx="3528392" cy="1152128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развивающая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работа логопеда с детьми: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фронтальная,  индивидуальная,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подгрупповая.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5292080" y="2924944"/>
            <a:ext cx="3528392" cy="9229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Контроль воспитателя,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логопеда за речью детей 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течение дня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7" name="AutoShape 25"/>
          <p:cNvSpPr>
            <a:spLocks noChangeArrowheads="1"/>
          </p:cNvSpPr>
          <p:nvPr/>
        </p:nvSpPr>
        <p:spPr bwMode="auto">
          <a:xfrm>
            <a:off x="251520" y="4149080"/>
            <a:ext cx="3286869" cy="1152128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 коррекция речи детей воспитателем в процессе непосредственно   - образовательной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5292080" y="4077072"/>
            <a:ext cx="3528392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Максимальное обогащение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речевой практики детей в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процессе режимных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моментов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971600" y="5229200"/>
            <a:ext cx="3312368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Консультирование воспитателя логопедом, собеседования, рекомендации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4" name="AutoShape 22"/>
          <p:cNvSpPr>
            <a:spLocks noChangeArrowheads="1"/>
          </p:cNvSpPr>
          <p:nvPr/>
        </p:nvSpPr>
        <p:spPr bwMode="auto">
          <a:xfrm>
            <a:off x="4427984" y="5229200"/>
            <a:ext cx="3384376" cy="108012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Скоординированность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 логопеда и воспитателя в осуществлении  взаимодействия с родителями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3131840" y="1628800"/>
            <a:ext cx="2376264" cy="367240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Интегративная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взаимосвязь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 работе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логопеда 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0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152400" y="5570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179512" y="727583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Взаимосвязь в работе воспитателя и логопеда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22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 работы воспитателя по профилактике</a:t>
            </a:r>
            <a:br>
              <a:rPr lang="ru-RU" sz="22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речевых нарушений у детей: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p17_img_0157.jpg"/>
          <p:cNvPicPr>
            <a:picLocks noChangeAspect="1" noChangeArrowheads="1"/>
          </p:cNvPicPr>
          <p:nvPr/>
        </p:nvPicPr>
        <p:blipFill>
          <a:blip r:embed="rId2" cstate="print">
            <a:lum bright="30000" contrast="37000"/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428604"/>
            <a:ext cx="6290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моторной сферы</a:t>
            </a:r>
            <a:endParaRPr lang="ru-RU" sz="2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78632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Нормализация мышечного тонуса: общий массаж, дифференцированный массаж лицевой и оральной мускулатуры; кистей и пальцев рук; </a:t>
            </a:r>
            <a:r>
              <a:rPr lang="ru-RU" sz="2400" b="1" i="1" dirty="0" err="1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самомассаж</a:t>
            </a:r>
            <a:r>
              <a:rPr lang="ru-RU" sz="2400" b="1" i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биологически активных точек.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35743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Нормализация мышечного тонуса: общий массаж, дифференцированный массаж лицевой и оральной мускулатуры; кистей и пальцев рук; </a:t>
            </a:r>
            <a:r>
              <a:rPr lang="ru-RU" i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самомассаж</a:t>
            </a:r>
            <a:r>
              <a:rPr lang="ru-RU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биологически активных точек.</a:t>
            </a:r>
          </a:p>
        </p:txBody>
      </p:sp>
      <p:pic>
        <p:nvPicPr>
          <p:cNvPr id="3" name="Picture 2" descr="E:\309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625" y="357188"/>
            <a:ext cx="8229600" cy="9286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Развитие речевого дыхания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64344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4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Нормализация ритма дыхания, увеличение силы дыхательных мышц, улучшение воздушной проводимости </a:t>
            </a:r>
            <a:r>
              <a:rPr lang="ru-RU" sz="2400" b="1" i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бронхолегочного</a:t>
            </a:r>
            <a:r>
              <a:rPr lang="ru-RU" sz="24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аппарата, повышение общего уровня здоровья ребенка.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m-Image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625" y="500063"/>
            <a:ext cx="8229600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Развитие высших психических функций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929066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sz="2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сенсорно-перцептивной</a:t>
            </a:r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деятельности, памяти, внимания, восприятия, логического мышления, творческих способностей.</a:t>
            </a:r>
          </a:p>
          <a:p>
            <a:pPr>
              <a:defRPr/>
            </a:pPr>
            <a:endParaRPr lang="ru-RU" sz="24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ведущих видов деятельности: предметной, игровой; обеспечение положительной мотивации в различных видах деятельности</a:t>
            </a:r>
            <a:r>
              <a:rPr lang="ru-RU" sz="2400" b="1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ПСИХОЛОГ\рисунки\картинки-1(диск)\школа\school67.jpg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7148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sz="2800" b="1" i="1" kern="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им</a:t>
            </a:r>
            <a:r>
              <a:rPr lang="ru-RU" sz="2800" b="1" i="1" kern="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прессивной</a:t>
            </a:r>
            <a:r>
              <a:rPr lang="ru-RU" sz="2800" b="1" i="1" kern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i="1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429132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понимания слов, обозначающих предметы, действия, признаки.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понимания инструкций, вопросов, несложных текстов.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bc567673b7676a10e53910ad5230ece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63" y="0"/>
            <a:ext cx="9212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500042"/>
            <a:ext cx="5801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экспрессивной речи</a:t>
            </a:r>
            <a:endParaRPr lang="ru-RU" sz="2800" b="1" i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071942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Формирование лексического запаса, фразовой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речи, звукопроизношения, фонематических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процессов, активизация словаря, развитие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речевого и предметно-практического общения с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окружающими, пополнение знаний и   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представлений об окружающем</a:t>
            </a:r>
            <a:endParaRPr lang="ru-RU" sz="2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504233"/>
          <a:ext cx="8280920" cy="5045040"/>
        </p:xfrm>
        <a:graphic>
          <a:graphicData uri="http://schemas.openxmlformats.org/drawingml/2006/table">
            <a:tbl>
              <a:tblPr/>
              <a:tblGrid>
                <a:gridCol w="3312368"/>
                <a:gridCol w="4968552"/>
              </a:tblGrid>
              <a:tr h="28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Логопед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51" marR="8151" marT="8151" marB="8151" anchor="ctr">
                    <a:lnL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Воспитатель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51" marR="8151" marT="8151" marB="8151" anchor="ctr">
                    <a:lnL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1. Лексика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Обсуждение с воспитателем слов сложных по семантике, с переносным значением, фразеологизмов.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2. Грамматический строй речи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Отрабатывает грамматические категории.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3. Словообразование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Отрабатывает все виды словообразования.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4.Связная речь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Учит составлять разные виды рассказов, используя в том числе художественные произведения.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5. Фонетика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Ставит, автоматизирует, дифференцирует звуки. Подбирает слова, стихи,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потешки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рассказы.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51" marR="8151" marT="8151" marB="8151" anchor="ctr">
                    <a:lnL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Лексика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процессе чтения объясняет детям сложные слова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Грамматический строй речи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 рекомендации логопеда читает произведения. Задает вопросы, просит повторить слова и словосочетания с определенными грамматическими формами. Следит за правильностью грамматического оформления речи.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3. Словообразование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Закрепляет данные виды словообразования, знакомит детей с художественной литературой (сказками, рассказами, стихами).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4. Связная речь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Знакомит с колоритом художественного произведения (фразеологизмы, обороты),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Подбирает синонимы. Обогащает словарь. Работает над пересказами текстов по заданию логопеда.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5.Фонетика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Закрепляет, отрабатывает по заданию логопеда речевых материалов в разных видах художественно – литературных жанров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51" marR="8151" marT="8151" marB="8151" anchor="ctr">
                    <a:lnL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39552" y="836712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Преемственность в работе логопеда и воспитателя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043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3" y="571480"/>
            <a:ext cx="7858180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Чем внятнее и выразительнее речь ребенка, тем легче ему высказывать свои мысли, тем глубже и богаче его возможности познать действительность</a:t>
            </a:r>
            <a:endParaRPr lang="ru-RU" sz="3200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профилактической </a:t>
            </a:r>
            <a:r>
              <a:rPr lang="ru-RU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 </a:t>
            </a:r>
            <a:r>
              <a:rPr lang="ru-RU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воспитателя логопедической группы должны быть:</a:t>
            </a:r>
            <a:endParaRPr lang="ru-RU" sz="2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28802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0070C0"/>
                </a:solidFill>
              </a:rPr>
              <a:t>Принцип комплексности, заключающийся в медицинском и психолого-педагогическом воздействии на весь комплекс речевых и неречевых отклонений ребенка, основанном на согласованной деятельности всех </a:t>
            </a:r>
            <a:r>
              <a:rPr lang="ru-RU" sz="2000" i="1" dirty="0" smtClean="0">
                <a:solidFill>
                  <a:srgbClr val="0070C0"/>
                </a:solidFill>
              </a:rPr>
              <a:t>специалистов.</a:t>
            </a:r>
            <a:endParaRPr lang="ru-RU" sz="2000" i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i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0070C0"/>
                </a:solidFill>
              </a:rPr>
              <a:t>Принцип опоры на различные анализаторы, предполагающий участие в формировании высших психических функций зрительной, </a:t>
            </a:r>
            <a:r>
              <a:rPr lang="ru-RU" sz="2000" i="1" dirty="0" smtClean="0">
                <a:solidFill>
                  <a:srgbClr val="0070C0"/>
                </a:solidFill>
              </a:rPr>
              <a:t>слуховой</a:t>
            </a:r>
            <a:r>
              <a:rPr lang="en-US" sz="2000" i="1" dirty="0" smtClean="0">
                <a:solidFill>
                  <a:srgbClr val="0070C0"/>
                </a:solidFill>
              </a:rPr>
              <a:t>,</a:t>
            </a:r>
            <a:r>
              <a:rPr lang="ru-RU" sz="2000" i="1" dirty="0" smtClean="0">
                <a:solidFill>
                  <a:srgbClr val="0070C0"/>
                </a:solidFill>
              </a:rPr>
              <a:t> кинестетической и двигательной </a:t>
            </a:r>
            <a:r>
              <a:rPr lang="ru-RU" sz="2000" i="1" dirty="0">
                <a:solidFill>
                  <a:srgbClr val="0070C0"/>
                </a:solidFill>
              </a:rPr>
              <a:t>функциональных систем</a:t>
            </a:r>
            <a:r>
              <a:rPr lang="ru-RU" sz="2000" i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i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FF0066"/>
                </a:solidFill>
              </a:rPr>
              <a:t>Принцип поэтапности, обеспечивающий преемственность и непрерывность этапов профилактической работы.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i="1" dirty="0">
              <a:solidFill>
                <a:srgbClr val="FF0066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FF0066"/>
                </a:solidFill>
              </a:rPr>
              <a:t> Принцип учета зоны ближайшего </a:t>
            </a:r>
            <a:r>
              <a:rPr lang="ru-RU" sz="2000" i="1" dirty="0" smtClean="0">
                <a:solidFill>
                  <a:srgbClr val="FF0066"/>
                </a:solidFill>
              </a:rPr>
              <a:t>развития,</a:t>
            </a:r>
            <a:r>
              <a:rPr lang="en-US" sz="2000" i="1" dirty="0" smtClean="0">
                <a:solidFill>
                  <a:srgbClr val="FF0066"/>
                </a:solidFill>
              </a:rPr>
              <a:t>( </a:t>
            </a:r>
            <a:r>
              <a:rPr lang="ru-RU" sz="2000" i="1" dirty="0" smtClean="0">
                <a:solidFill>
                  <a:srgbClr val="FF0066"/>
                </a:solidFill>
              </a:rPr>
              <a:t>по </a:t>
            </a:r>
            <a:r>
              <a:rPr lang="ru-RU" sz="2000" i="1" dirty="0" err="1" smtClean="0">
                <a:solidFill>
                  <a:srgbClr val="FF0066"/>
                </a:solidFill>
              </a:rPr>
              <a:t>Л.С.Выготскому</a:t>
            </a:r>
            <a:r>
              <a:rPr lang="ru-RU" sz="2000" i="1" dirty="0" smtClean="0">
                <a:solidFill>
                  <a:srgbClr val="FF0066"/>
                </a:solidFill>
              </a:rPr>
              <a:t>) </a:t>
            </a:r>
            <a:r>
              <a:rPr lang="ru-RU" sz="2000" i="1" dirty="0">
                <a:solidFill>
                  <a:srgbClr val="FF0066"/>
                </a:solidFill>
              </a:rPr>
              <a:t>предполагающий предоставление ребенку заданий определенного уровня, выполнение которых возможно с дозированной помощью со стороны взрослого.</a:t>
            </a:r>
            <a:endParaRPr lang="ru-RU" sz="2000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sz="1600" dirty="0"/>
          </a:p>
          <a:p>
            <a:pPr>
              <a:buFontTx/>
              <a:buChar char="-"/>
              <a:defRPr/>
            </a:pPr>
            <a:endParaRPr lang="ru-RU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 принцип усложнения материала, предполагающий постепенное включение трудностей в развивающую работу;</a:t>
            </a: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 принцип наглядности, предполагающий использование наглядных средств на занятиях с детьми, что обеспечивает усвоение содержания задания и достижение конкретного результата;</a:t>
            </a: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 принцип реализации </a:t>
            </a:r>
            <a:r>
              <a:rPr lang="ru-RU" i="1" dirty="0" err="1" smtClean="0">
                <a:solidFill>
                  <a:srgbClr val="0070C0"/>
                </a:solidFill>
              </a:rPr>
              <a:t>деятельностного</a:t>
            </a:r>
            <a:r>
              <a:rPr lang="ru-RU" i="1" dirty="0" smtClean="0">
                <a:solidFill>
                  <a:srgbClr val="0070C0"/>
                </a:solidFill>
              </a:rPr>
              <a:t> подхода, предполагающий  в раннем возрасте опору на ведущий вид деятельности  - предметную деятельность.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img-fotki.yandex.ru/get/5502/ladyo2004.34/0_4c56e_7b40d80b_L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93096"/>
            <a:ext cx="2072000" cy="234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2060848"/>
          <a:ext cx="8784976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Традиционные формы работы с родителями    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http://detsad-kitty.ru/uploads/posts/2010-08/1281544942_924f8403ecf5t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916832"/>
            <a:ext cx="1809750" cy="284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988840"/>
            <a:ext cx="514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Мой девиз в работе с родителями: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Мы готовы работать вместе с вами,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но не вместо вас!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Инновационные формы работы с родителями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28596" y="1428736"/>
          <a:ext cx="5686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http://im3-tub-ru.yandex.net/i?id=40334981-67-72&amp;n=21">
            <a:hlinkClick r:id="rId7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500438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/>
          <p:cNvGraphicFramePr/>
          <p:nvPr/>
        </p:nvGraphicFramePr>
        <p:xfrm>
          <a:off x="395536" y="764704"/>
          <a:ext cx="8496943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1195941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Дыхательная гимнастика А. Н.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Стрельниковой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игры с предметами и без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на развитие координации точных движений кисти и пальцев рук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Артикуляционные упражнения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Точечный массаж А. Н.Уманской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Логоритмика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Ю.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Кртушиной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Динамические паузы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Авериной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моделирования и мнемотехники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Сказкотерапия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А.О.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Шороховой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ТРИЗ Е. Крылова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Глазотерапия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Музыкотерапия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55576" y="620688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Используемые технологии и методики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http://im4-tub-ru.yandex.net/i?id=368395582-22-72&amp;n=21">
            <a:hlinkClick r:id="rId2" tgtFrame="&quot;_blank&quot;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96952"/>
            <a:ext cx="241230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59632" y="1412777"/>
          <a:ext cx="6840760" cy="53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6926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Новые подходы в  профилактике и коррекции речевых нарушений детей дошкольного возраста</a:t>
            </a:r>
            <a:endParaRPr lang="ru-RU" sz="2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76470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Кинезиология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9512" y="1228111"/>
            <a:ext cx="87839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инезиология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наука о развитие умственных способностей через определенные двигательные упражнения.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1520" y="1846856"/>
            <a:ext cx="511256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цель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кинезиологии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межполушарного воздействия,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способствующее активизации мыслительной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1520" y="3212976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Эффективность данной технологии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Фундаментальными работами русских физиологов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М. Бехтерева, И. С. Сеченова, М. М. Кольцовой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доказано влиянием манипуляций руками на функции высшей нервной деятельности и развитие речи.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51520" y="4720528"/>
            <a:ext cx="87129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данной методики позволяет улучшить у воспитанников: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Память                                                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Мелкую и крупную моторику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                                           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Снизить утомляемость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                                                     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способность 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Пространственные представления                    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произвольномуконтролю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zuzn.ru/wp-content/uploads/2010/04/Vostok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16832"/>
            <a:ext cx="1691371" cy="201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908720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Биоэнергоплатика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8924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</a:rPr>
              <a:t>Биоэнергопластика</a:t>
            </a:r>
            <a:r>
              <a:rPr lang="ru-RU" sz="2000" b="1" dirty="0" smtClean="0">
                <a:solidFill>
                  <a:srgbClr val="FFFF00"/>
                </a:solidFill>
              </a:rPr>
              <a:t> – </a:t>
            </a:r>
            <a:r>
              <a:rPr lang="ru-RU" dirty="0" smtClean="0"/>
              <a:t>это соединение движений артикуляционного аппарата с движениями кисти руки. Термин “</a:t>
            </a:r>
            <a:r>
              <a:rPr lang="ru-RU" dirty="0" err="1" smtClean="0"/>
              <a:t>биоэнергопластика</a:t>
            </a:r>
            <a:r>
              <a:rPr lang="ru-RU" dirty="0" smtClean="0"/>
              <a:t>” состоит из двух слов: </a:t>
            </a:r>
            <a:r>
              <a:rPr lang="ru-RU" dirty="0" err="1" smtClean="0"/>
              <a:t>биоэнергия</a:t>
            </a:r>
            <a:r>
              <a:rPr lang="ru-RU" dirty="0" smtClean="0"/>
              <a:t> и пластика. </a:t>
            </a:r>
            <a:r>
              <a:rPr lang="ru-RU" dirty="0" err="1" smtClean="0"/>
              <a:t>Биоэнергия</a:t>
            </a:r>
            <a:r>
              <a:rPr lang="ru-RU" dirty="0" smtClean="0"/>
              <a:t> – это та энергия, которая находится внутри человека . Пластика – плавные, раскрепощённые движения тела, рук, которые являются основой </a:t>
            </a:r>
            <a:r>
              <a:rPr lang="ru-RU" dirty="0" err="1" smtClean="0"/>
              <a:t>биоэнергопластики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Движения тела, совместные движения руки и артикуляционного аппарата, если они пластичны, раскрепощены и свободны, помогают активизировать естественное распределение </a:t>
            </a:r>
            <a:r>
              <a:rPr lang="ru-RU" dirty="0" err="1" smtClean="0"/>
              <a:t>биоэнергии</a:t>
            </a:r>
            <a:r>
              <a:rPr lang="ru-RU" dirty="0" smtClean="0"/>
              <a:t> в организме. Это оказывает чрезвычайно благотворное влияние на активизацию интеллектуальной деятельности детей, развивает координацию движений и мелкую моторику. </a:t>
            </a:r>
            <a:endParaRPr lang="ru-RU" dirty="0"/>
          </a:p>
        </p:txBody>
      </p:sp>
      <p:pic>
        <p:nvPicPr>
          <p:cNvPr id="5" name="Рисунок 4" descr="C:\Users\Asus\Desktop\фото садика\P10504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365104"/>
            <a:ext cx="3257550" cy="21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</a:t>
            </a:r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Предполагаемые результаты нетрадиционной работы</a:t>
            </a:r>
            <a:endParaRPr lang="ru-RU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625525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Би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ahoma" pitchFamily="34" charset="0"/>
                <a:cs typeface="Tahoma" pitchFamily="34" charset="0"/>
              </a:rPr>
              <a:t>оэнергопластика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ahoma" pitchFamily="34" charset="0"/>
                <a:cs typeface="Tahoma" pitchFamily="34" charset="0"/>
              </a:rPr>
              <a:t>	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ahoma" pitchFamily="34" charset="0"/>
                <a:cs typeface="Tahoma" pitchFamily="34" charset="0"/>
              </a:rPr>
              <a:t>Кинезиология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ahoma" pitchFamily="34" charset="0"/>
                <a:cs typeface="Tahoma" pitchFamily="34" charset="0"/>
              </a:rPr>
              <a:t>	                           Су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ahoma" pitchFamily="34" charset="0"/>
                <a:cs typeface="Tahoma" pitchFamily="34" charset="0"/>
              </a:rPr>
              <a:t>Джок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ahoma" pitchFamily="34" charset="0"/>
                <a:cs typeface="Tahoma" pitchFamily="34" charset="0"/>
              </a:rPr>
              <a:t> приемы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Совместные движения руки и	                 Учитывая функциональную	Регулярное и опосредованное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артикуляционного аппарата,	                 специализацию полушарий	стимулирование систем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если они пластичны,	                               (правое - гуманитарное,	                     соответствия по Су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Джок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раскрепощены и свободны,	                  образное; левое -	                     особенно большого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помогают активизировать	                  математическое, знаковое),	пальца(система соответствия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естественное распределение	                  а также роль совместной	голове), массаж кончиков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биоэнергии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в организме. Это	                  деятельности в	                     пальцев и ногтевых пластин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усиливает кровообращение,	                  осуществлении высших   	кистей стоп (участки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укрепляются мышцы лица,	                  психических функций,	                     соответствия головному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развиваются гибкость	                                можно полагать, что	                     мозгу), способствуют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отдельных частей речевого	                  нарушение	                            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созреванию нервных клеток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аппарата, развиваются	                                межполушарной передачи	активному функционированию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координация движений и	                  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информации искажает             	коры головного мозга, тем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мелкая моторика рук.	                                познавательную	                     самым оказывают лечебное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Сочетание движений речевого	                  деятельность детей.              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профилактическое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аппарата и кистей рук создает                         Под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лиянием</a:t>
            </a:r>
            <a:r>
              <a:rPr lang="ru-RU" sz="1400" dirty="0" smtClean="0">
                <a:ea typeface="Tahoma" pitchFamily="34" charset="0"/>
                <a:cs typeface="Tahoma" pitchFamily="34" charset="0"/>
              </a:rPr>
              <a:t>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воздействие на речевые зоны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предпосылки к развитию       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  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кинезологических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	                     коры головного мозга 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координации движений и          	                  тренировок	                                          положительно сказываются 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мелкой моторики,	                                межполушарного	                     исправлении речи детей,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произвольности поведения,	                  взаимодействия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внимания, памяти, речи и  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складывается единство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других психических	                                мозга из деятельности двух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процессов, необходимых для	                  его полушарий, тесно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становления полноценной	                  связанных между собой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учебной деятельности	                             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системой нервных волокон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(мозолистое тело,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межполушарные связи).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75677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071943"/>
            <a:ext cx="8296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Чем совершеннее речь малыша, тем  правильнее будут формироваться его взаимоотношения с детьми и взрослыми, а значит, его личность в целом.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836712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Практическая часть.</a:t>
            </a:r>
          </a:p>
          <a:p>
            <a:r>
              <a:rPr lang="ru-RU" dirty="0" smtClean="0"/>
              <a:t>Вариативность воздействия на речевые зоны коры головного мозга заключается в использовании комплексов </a:t>
            </a:r>
            <a:r>
              <a:rPr lang="ru-RU" dirty="0" err="1" smtClean="0"/>
              <a:t>кинезиологии</a:t>
            </a:r>
            <a:r>
              <a:rPr lang="ru-RU" dirty="0" smtClean="0"/>
              <a:t>, </a:t>
            </a:r>
            <a:r>
              <a:rPr lang="ru-RU" dirty="0" err="1" smtClean="0"/>
              <a:t>бионергопластики</a:t>
            </a:r>
            <a:r>
              <a:rPr lang="ru-RU" dirty="0" smtClean="0"/>
              <a:t> и пальчиковых игр, Су </a:t>
            </a:r>
            <a:r>
              <a:rPr lang="ru-RU" dirty="0" err="1" smtClean="0"/>
              <a:t>Джок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планировании работы, предусматриваются индивидуальные, подгрупповые и фронтальные занятия, а также использование элементов самостоятельной деятельности детей (например, </a:t>
            </a:r>
            <a:r>
              <a:rPr lang="ru-RU" dirty="0" err="1" smtClean="0"/>
              <a:t>самомассаж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В работе с детьми  разработано 9 комплексов. Каждый комплекс разучивается в течении недели, затем повторяется.</a:t>
            </a:r>
          </a:p>
          <a:p>
            <a:r>
              <a:rPr lang="ru-RU" dirty="0" smtClean="0"/>
              <a:t> Комплекс состоит из 8 упражнений:</a:t>
            </a:r>
          </a:p>
          <a:p>
            <a:pPr>
              <a:buFontTx/>
              <a:buChar char="-"/>
            </a:pPr>
            <a:r>
              <a:rPr lang="ru-RU" dirty="0" err="1" smtClean="0"/>
              <a:t>кинезиологических</a:t>
            </a:r>
            <a:r>
              <a:rPr lang="ru-RU" dirty="0" smtClean="0"/>
              <a:t> тренировок </a:t>
            </a:r>
          </a:p>
          <a:p>
            <a:r>
              <a:rPr lang="ru-RU" dirty="0" smtClean="0"/>
              <a:t>межполушарного взаимодействия </a:t>
            </a:r>
          </a:p>
          <a:p>
            <a:r>
              <a:rPr lang="ru-RU" dirty="0" smtClean="0"/>
              <a:t>(обе руки работают одновременно– синхронно;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биоэнергокомплексов</a:t>
            </a:r>
            <a:r>
              <a:rPr lang="ru-RU" dirty="0" smtClean="0"/>
              <a:t> (артикуляционные </a:t>
            </a:r>
          </a:p>
          <a:p>
            <a:r>
              <a:rPr lang="ru-RU" dirty="0" smtClean="0"/>
              <a:t>упражнения проводятся одновременно </a:t>
            </a:r>
          </a:p>
          <a:p>
            <a:r>
              <a:rPr lang="ru-RU" dirty="0" smtClean="0"/>
              <a:t>с движениями сначала одной кисти руки </a:t>
            </a:r>
          </a:p>
          <a:p>
            <a:r>
              <a:rPr lang="ru-RU" dirty="0" smtClean="0"/>
              <a:t>(правой, левой), затем обеих, имитирующих </a:t>
            </a:r>
          </a:p>
          <a:p>
            <a:r>
              <a:rPr lang="ru-RU" dirty="0" smtClean="0"/>
              <a:t>движения челюсти, языка и губ;</a:t>
            </a:r>
          </a:p>
          <a:p>
            <a:r>
              <a:rPr lang="ru-RU" dirty="0" smtClean="0"/>
              <a:t>- пальчиковой игры.</a:t>
            </a:r>
            <a:endParaRPr lang="ru-RU" dirty="0"/>
          </a:p>
        </p:txBody>
      </p:sp>
      <p:pic>
        <p:nvPicPr>
          <p:cNvPr id="3" name="Рисунок 2" descr="C:\Users\Asus\Desktop\фото садика\P10504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331236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274398"/>
            <a:ext cx="9144000" cy="139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01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Один из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комплексов функционирования речевых зон коры головного мозга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кинезиологию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биоэнерголастику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психогимнастику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 пальчиковые игры.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9512" y="1366989"/>
            <a:ext cx="84969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97063" algn="l"/>
              </a:tabLst>
            </a:pPr>
            <a:r>
              <a:rPr lang="ru-RU" sz="1600" dirty="0" smtClean="0">
                <a:ea typeface="Arial Unicode MS" pitchFamily="34" charset="-128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1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«Ножницы»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-ладони на столе ( на счет «раз–два» пальцы врозь – вместе).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9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2. 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Ладошка – кулачок – ребро»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( на счет «раз-два-три»).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9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3.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«Рассердиться»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нахмурить брови. Руки сложить перед грудью перекрестно.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9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4.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«Окошко»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- рот широко открыт, язык спокойно лежит во рту. Кисть руки- пальцы сомкнуть ладонью вниз, когда открывается рот, большой палец опускается вниз, 4 пальца поднимаются вверх.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9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. «Иголочка»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- рот открыт. Узкий напряженный  язык выдвинут вперед. Кисть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руки-когда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язык высовывается, пальцы распрямляются, напряжены, ладонь параллельна столу. Рот закрыт – пальцы собраны в кулак.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9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6.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«Улыбка»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- удерживание губ в улыбке. Зубы не видны.   Кисть руки-ладошки перед собой «показали».Пальцы обеих рук  раскрыты «веером».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9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7.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«Трубочка»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- вытягивание губ вперед длинной трубочкой. Кисть руки-руки перед грудью, пальцы «щепоткой» соединены вместе.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970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8.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«Шарик»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-надувать и сдувать щеки вместе и попеременно. Кисть руки- пальцы раскрыты и соединены друг с другом в форме «шара»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9.Имитировать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полоскание рта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. Кисть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руки-имитация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полоскания «белья»</a:t>
            </a:r>
          </a:p>
          <a:p>
            <a:r>
              <a:rPr lang="ru-RU" sz="1600" dirty="0" smtClean="0"/>
              <a:t> 10.</a:t>
            </a:r>
            <a:r>
              <a:rPr lang="ru-RU" sz="1600" b="1" dirty="0" smtClean="0"/>
              <a:t>П-игра «Белка»</a:t>
            </a:r>
          </a:p>
          <a:p>
            <a:r>
              <a:rPr lang="ru-RU" sz="1600" dirty="0" smtClean="0"/>
              <a:t>Сидит белка на тележке, продает она орешки:</a:t>
            </a:r>
          </a:p>
          <a:p>
            <a:r>
              <a:rPr lang="ru-RU" sz="1600" dirty="0" smtClean="0"/>
              <a:t>Лисичке-сестричке, воробью, синичке,</a:t>
            </a:r>
          </a:p>
          <a:p>
            <a:r>
              <a:rPr lang="ru-RU" sz="1600" dirty="0" smtClean="0"/>
              <a:t>Мишке толстопятому, заиньке усатому.</a:t>
            </a:r>
          </a:p>
          <a:p>
            <a:r>
              <a:rPr lang="ru-RU" sz="1600" dirty="0" smtClean="0"/>
              <a:t>З</a:t>
            </a:r>
            <a:r>
              <a:rPr lang="ru-RU" sz="1600" i="1" dirty="0" smtClean="0"/>
              <a:t>агибаются по очереди пальцы правой руки, начиная с большого пальца</a:t>
            </a:r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7063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5536" y="1397000"/>
          <a:ext cx="835292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7647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Психолого – педагогическое обследование детей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логопедической группы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8772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Положительная динамика в развитии психических процессов у детей под влиянием </a:t>
            </a:r>
            <a:r>
              <a:rPr lang="ru-RU" b="1" dirty="0" err="1" smtClean="0">
                <a:solidFill>
                  <a:srgbClr val="00B050"/>
                </a:solidFill>
              </a:rPr>
              <a:t>коррекционно</a:t>
            </a:r>
            <a:r>
              <a:rPr lang="ru-RU" b="1" dirty="0" smtClean="0">
                <a:solidFill>
                  <a:srgbClr val="00B050"/>
                </a:solidFill>
              </a:rPr>
              <a:t> –профилактической  работы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726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Заключение</a:t>
            </a:r>
            <a:endParaRPr lang="ru-RU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заключение хотелось бы отметить следующее.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Апробация представленной разработки проводилась в средней и старших группах ДОУ № 108 в течение 3 учебных лет, с 2008 по 2011 г.г. Анализ полученных результатов показал значимость и необходимость подобных занятий с детьми.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Таким образом, вариативность использования в практике разнообразных методов и приемов профилактики речи, развития ручного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праксиса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, стимуляция систем соответствия речевых зон коры головного мозга и умело организованное  комплексное взаимодействие  в реализации коррекционных мероприятий воспитателей, логопеда, специалистов образовательного учреждения (музыкального руководителя, инструктора по физической культуре, психолога) и медицинских работников выявляет </a:t>
            </a:r>
            <a:r>
              <a:rPr lang="ru-RU" dirty="0" smtClean="0">
                <a:solidFill>
                  <a:srgbClr val="FF0000"/>
                </a:solidFill>
              </a:rPr>
              <a:t>явные преимущества: сокращаются сроки коррекционной работы, повышается качество работы, снижаются энергетических затраты, налаживается преемственность в работе всех заинтересованных в коррекции речи детей.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Использование специальных комплексов в виде разнообразных игр и упражнений, наиболее способствуют активизации речевой деятельности.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Комплексы для использования можно рекомендовать логопедам, педагогам и родителям.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Дальнейшее развитие проекта:</a:t>
            </a:r>
            <a:endParaRPr lang="ru-RU" dirty="0" smtClean="0"/>
          </a:p>
          <a:p>
            <a:r>
              <a:rPr lang="ru-RU" dirty="0" smtClean="0"/>
              <a:t>Обобщение и распространение опыта работы в других группах ДОУ . (выступления, доклады, мастер-классы)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abic Typesetting" pitchFamily="66" charset="-78"/>
              </a:rPr>
              <a:t>внимание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4274" name="Picture 2" descr="http://im4-tub-ru.yandex.net/i?id=120413405-1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" contrast="-6000"/>
          </a:blip>
          <a:srcRect/>
          <a:stretch>
            <a:fillRect/>
          </a:stretch>
        </p:blipFill>
        <p:spPr bwMode="auto">
          <a:xfrm>
            <a:off x="2843808" y="3140968"/>
            <a:ext cx="3190399" cy="29003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666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85842"/>
            <a:ext cx="9144000" cy="76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4071942"/>
            <a:ext cx="85011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Гораздо легче предотвратить формирование отклонений в развитии речевых функций, чем впоследствии их устранить.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Таким образом, особое значение имеет определение основных направлений и содержания профилактической работы по предупреждению нарушений речи  у детей.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4171952" cy="557194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ru-RU" sz="2000" b="1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 темы</a:t>
            </a:r>
            <a:endParaRPr lang="ru-RU" sz="2000" b="1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357298"/>
            <a:ext cx="7886728" cy="8572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solidFill>
                  <a:srgbClr val="0070C0"/>
                </a:solidFill>
              </a:rPr>
              <a:t>По данным мировой статистики, число речевых расстройств растет, в связи с чем, актуальность проблемы профилактики речевых нарушений у детей  принимает глобальный характер.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2428868"/>
            <a:ext cx="4357718" cy="37480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по Владикавказу: </a:t>
            </a:r>
          </a:p>
          <a:p>
            <a:pPr>
              <a:buNone/>
            </a:pPr>
            <a:endParaRPr lang="ru-RU" sz="7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70 - 90% детей, посещающих дошкольные образовательные учреждения города, имеются признаки задержки развития речи разной степени выраженности и разного качества. </a:t>
            </a:r>
          </a:p>
          <a:p>
            <a:pPr lvl="0">
              <a:buNone/>
            </a:pPr>
            <a:endParaRPr lang="ru-RU" sz="7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37% учащихся массовых школ переходят в пятые классы с </a:t>
            </a:r>
            <a:r>
              <a:rPr lang="ru-RU" sz="7200" dirty="0" err="1" smtClean="0">
                <a:solidFill>
                  <a:schemeClr val="accent2">
                    <a:lumMod val="50000"/>
                  </a:schemeClr>
                </a:solidFill>
              </a:rPr>
              <a:t>дисграфиями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 — нарушениями письма, а это значит, что они уже изначально обречены на хроническую неуспеваемость по русскому языку.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im2-tub-ru.yandex.net/i?id=444445562-64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2571745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1268760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Проблема исследования</a:t>
            </a:r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состоит в необходимости: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endParaRPr lang="ru-RU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959225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разработки комплексного подхода заинтересованных лиц (педагогов,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врачей, родителей) к диагностике и коррекции речи в контексте личностно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ориентированной модели образования,</a:t>
            </a:r>
            <a:endParaRPr lang="ru-RU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959225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создание комплексной системы профилактики, так как задержка речевого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развития затрудняет коммутативную функцию речи ребенка, а в дальнейшем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отражается на обучении его грамоте, чтению и развитию других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психических функций.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endParaRPr lang="ru-RU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Объектом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исследования являются дети среднего и старшего дошкольного возраста.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endParaRPr lang="ru-RU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Предметом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исследования выступают процессы речевого развития и профилактика их нарушения у детей дошкольного возраста.</a:t>
            </a:r>
            <a:endParaRPr lang="ru-RU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59225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167" y="480643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09" y="704088"/>
            <a:ext cx="8043891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 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ЦЕЛЬ 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ru-RU" sz="2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+mn-lt"/>
              </a:rPr>
              <a:t>определить психолого-педагогические, логопедические условия и мероприятий для успешного речевого развития и профилактики речевых нарушений у детей дошкольного возраста.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 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358246" cy="438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 соответствии с поставленной целью определяются следующие ЗАДАЧИ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Раскрыть теоретические вопросы  и основные направления по профилактики речевых нарушений детей дошкольного возраста.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Изучить, разработать и экспериментально апробировать модель комплексного взаимодействия специалистов и родителей в процессе диагностики и коррекции речи в условиях дошкольного образовательного учреждения и семьи на основе интеграции, дифференциации и личностно – ориентированного подхода.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Разработать рекомендации профилактической работы и необходимость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сочетания в коррекции речевой патологии у детей различных способов вариативности традиционных и нетрадиционных методов: таких как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кинезиология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биоэнергопластика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Су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Джок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15371" cy="11304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</a:t>
            </a:r>
            <a:r>
              <a:rPr lang="ru-RU" sz="27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Причины возникновения речевых нарушений.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115328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Федеральные государственные требования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структуре основной общеобразовательной программы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дошкольного  образования   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4400552" cy="42862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FFFF00"/>
                </a:solidFill>
              </a:rPr>
              <a:t>       </a:t>
            </a:r>
            <a:r>
              <a:rPr lang="ru-RU" sz="2900" dirty="0" smtClean="0">
                <a:solidFill>
                  <a:srgbClr val="C00000"/>
                </a:solidFill>
              </a:rPr>
              <a:t>3.3.7	Содержание образовательной области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"Коммуникация" </a:t>
            </a:r>
            <a:r>
              <a:rPr lang="ru-RU" sz="2900" dirty="0" smtClean="0">
                <a:solidFill>
                  <a:srgbClr val="C00000"/>
                </a:solidFill>
              </a:rPr>
              <a:t>направлено на достижение целей овладения конструктивными способами и средствами взаимодействия с окружающими людьми через решение следующих задач:</a:t>
            </a:r>
          </a:p>
          <a:p>
            <a:pPr>
              <a:buNone/>
            </a:pPr>
            <a:endParaRPr lang="ru-RU" sz="2900" dirty="0" smtClean="0"/>
          </a:p>
          <a:p>
            <a:r>
              <a:rPr lang="ru-RU" sz="2900" dirty="0" smtClean="0"/>
              <a:t>развитие свободного общения со взрослыми и детьми;</a:t>
            </a:r>
          </a:p>
          <a:p>
            <a:r>
              <a:rPr lang="ru-RU" sz="2900" dirty="0" smtClean="0"/>
              <a:t>развитие всех компонентов устной речи детей (лексической стороны, грамматического строя речи, произносительной стороны речи; связной речи - диалогической и монологической форм) в различных формах и видах детской деятельности;</a:t>
            </a:r>
          </a:p>
          <a:p>
            <a:r>
              <a:rPr lang="ru-RU" sz="2900" dirty="0" smtClean="0"/>
              <a:t>практическое овладение воспитанниками нормами речи.</a:t>
            </a:r>
          </a:p>
          <a:p>
            <a:pPr>
              <a:buNone/>
            </a:pPr>
            <a:r>
              <a:rPr lang="ru-RU" sz="2900" b="1" dirty="0" smtClean="0"/>
              <a:t> 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5" name="Содержимое 4" descr="http://www.char.ru/books/5728580_Tipovoe_polozhenie_o_DOU_FGT_v_doshkolnom_obrazovanii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71744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2229</Words>
  <Application>Microsoft Office PowerPoint</Application>
  <PresentationFormat>Экран (4:3)</PresentationFormat>
  <Paragraphs>362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«Полезная игротека»</vt:lpstr>
      <vt:lpstr>Слайд 2</vt:lpstr>
      <vt:lpstr>Слайд 3</vt:lpstr>
      <vt:lpstr>Слайд 4</vt:lpstr>
      <vt:lpstr>         Актуальность темы</vt:lpstr>
      <vt:lpstr>Слайд 6</vt:lpstr>
      <vt:lpstr>  ЦЕЛЬ : определить психолого-педагогические, логопедические условия и мероприятий для успешного речевого развития и профилактики речевых нарушений у детей дошкольного возраста.   </vt:lpstr>
      <vt:lpstr>                   Причины возникновения речевых нарушений.      </vt:lpstr>
      <vt:lpstr>    Федеральные государственные требования  к структуре основной общеобразовательной программы                           дошкольного  образования   </vt:lpstr>
      <vt:lpstr>Слайд 10</vt:lpstr>
      <vt:lpstr>                                                     Блок – схема организации коррекционно - педагогической работы в логопедической группе д/c № 108 «Соловушка» </vt:lpstr>
      <vt:lpstr>Слайд 12</vt:lpstr>
      <vt:lpstr>     Направления работы воспитателя по профилактике                                речевых нарушений у детей: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Традиционные формы работы с родителями    </vt:lpstr>
      <vt:lpstr>    Инновационные формы работы с родителями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      Спасибо за                    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«Полезная игротека»</dc:title>
  <dc:creator>Asus</dc:creator>
  <cp:lastModifiedBy>Asus</cp:lastModifiedBy>
  <cp:revision>173</cp:revision>
  <dcterms:created xsi:type="dcterms:W3CDTF">2013-05-01T04:53:16Z</dcterms:created>
  <dcterms:modified xsi:type="dcterms:W3CDTF">2013-05-06T20:42:05Z</dcterms:modified>
</cp:coreProperties>
</file>