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74" r:id="rId4"/>
    <p:sldId id="264" r:id="rId5"/>
    <p:sldId id="284" r:id="rId6"/>
    <p:sldId id="259" r:id="rId7"/>
    <p:sldId id="260" r:id="rId8"/>
    <p:sldId id="261" r:id="rId9"/>
    <p:sldId id="262" r:id="rId10"/>
    <p:sldId id="285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660"/>
  </p:normalViewPr>
  <p:slideViewPr>
    <p:cSldViewPr>
      <p:cViewPr>
        <p:scale>
          <a:sx n="46" d="100"/>
          <a:sy n="46" d="100"/>
        </p:scale>
        <p:origin x="-2118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153400" cy="2590800"/>
          </a:xfrm>
        </p:spPr>
        <p:txBody>
          <a:bodyPr>
            <a:normAutofit fontScale="90000"/>
          </a:bodyPr>
          <a:lstStyle/>
          <a:p>
            <a:r>
              <a:rPr lang="ru-RU" sz="4900" dirty="0">
                <a:solidFill>
                  <a:prstClr val="black"/>
                </a:solidFill>
              </a:rPr>
              <a:t>Применениние наглядного моделирования в логопедической работе с детьми, имеющими ОНР.</a:t>
            </a:r>
            <a:r>
              <a:rPr lang="ru-RU" sz="4000" dirty="0">
                <a:solidFill>
                  <a:prstClr val="black"/>
                </a:solidFill>
              </a:rPr>
              <a:t/>
            </a:r>
            <a:br>
              <a:rPr lang="ru-RU" sz="4000" dirty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886200"/>
            <a:ext cx="8001000" cy="2239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МБДОУ </a:t>
            </a:r>
            <a:r>
              <a:rPr lang="ru-RU" dirty="0">
                <a:solidFill>
                  <a:prstClr val="black"/>
                </a:solidFill>
                <a:ea typeface="+mj-ea"/>
                <a:cs typeface="+mj-cs"/>
              </a:rPr>
              <a:t>«</a:t>
            </a:r>
            <a:r>
              <a:rPr lang="ru-RU" dirty="0" err="1">
                <a:solidFill>
                  <a:prstClr val="black"/>
                </a:solidFill>
                <a:ea typeface="+mj-ea"/>
                <a:cs typeface="+mj-cs"/>
              </a:rPr>
              <a:t>Лямбирский</a:t>
            </a:r>
            <a:r>
              <a:rPr lang="ru-RU" dirty="0">
                <a:solidFill>
                  <a:prstClr val="black"/>
                </a:solidFill>
                <a:ea typeface="+mj-ea"/>
                <a:cs typeface="+mj-cs"/>
              </a:rPr>
              <a:t> детский сад №3 комбинированного вида»</a:t>
            </a:r>
            <a:br>
              <a:rPr lang="ru-RU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dirty="0">
                <a:solidFill>
                  <a:prstClr val="black"/>
                </a:solidFill>
                <a:ea typeface="+mj-ea"/>
                <a:cs typeface="+mj-cs"/>
              </a:rPr>
              <a:t>Учитель-логопед </a:t>
            </a:r>
            <a:r>
              <a:rPr lang="ru-RU" dirty="0" err="1">
                <a:solidFill>
                  <a:prstClr val="black"/>
                </a:solidFill>
                <a:ea typeface="+mj-ea"/>
                <a:cs typeface="+mj-cs"/>
              </a:rPr>
              <a:t>Сусликова</a:t>
            </a:r>
            <a:r>
              <a:rPr lang="ru-RU" dirty="0">
                <a:solidFill>
                  <a:prstClr val="black"/>
                </a:solidFill>
                <a:ea typeface="+mj-ea"/>
                <a:cs typeface="+mj-cs"/>
              </a:rPr>
              <a:t> Л. 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3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 smtClean="0"/>
              <a:t>Наглядные </a:t>
            </a:r>
            <a:r>
              <a:rPr lang="ru-RU" dirty="0"/>
              <a:t>модели являются той формой обозначения предметов и их отношений, которая наиболее доступна детям дошкольного возраста в силу того, что ведущими видами мышления у дошкольников выступают наглядно- действенное и наглядно- образное мышление.</a:t>
            </a:r>
          </a:p>
        </p:txBody>
      </p:sp>
    </p:spTree>
    <p:extLst>
      <p:ext uri="{BB962C8B-B14F-4D97-AF65-F5344CB8AC3E}">
        <p14:creationId xmlns:p14="http://schemas.microsoft.com/office/powerpoint/2010/main" val="19485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Результативность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33945"/>
            <a:ext cx="8229600" cy="4235018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dirty="0" smtClean="0">
                <a:solidFill>
                  <a:srgbClr val="333333"/>
                </a:solidFill>
                <a:latin typeface="Arial"/>
              </a:rPr>
              <a:t> Использование 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метода наглядного моделирования является опорой для 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формирования звукопроизношения, слоговой структуры слов, 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связной 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речи детей с ОНР, 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что в последующем облегчит овладение знаниями в период начального обучения в школе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02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Моделирование и его плюсы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ru-RU" sz="3600" b="1" i="1" dirty="0" smtClean="0">
                <a:solidFill>
                  <a:srgbClr val="000000"/>
                </a:solidFill>
                <a:latin typeface="+mj-lt"/>
              </a:rPr>
              <a:t>Наглядное </a:t>
            </a:r>
            <a:r>
              <a:rPr lang="ru-RU" sz="3600" b="1" i="1" dirty="0">
                <a:solidFill>
                  <a:srgbClr val="000000"/>
                </a:solidFill>
                <a:latin typeface="+mj-lt"/>
              </a:rPr>
              <a:t>моделирование </a:t>
            </a:r>
            <a:r>
              <a:rPr lang="ru-RU" sz="3600" dirty="0">
                <a:solidFill>
                  <a:srgbClr val="000000"/>
                </a:solidFill>
                <a:latin typeface="+mj-lt"/>
              </a:rPr>
              <a:t>– </a:t>
            </a:r>
            <a:r>
              <a:rPr lang="ru-RU" sz="3400" dirty="0" smtClean="0">
                <a:latin typeface="+mj-lt"/>
              </a:rPr>
              <a:t>это метод для самостоятельного открытия и осмысливания детьми заложенной информации.</a:t>
            </a:r>
          </a:p>
          <a:p>
            <a:pPr marL="0" indent="0" fontAlgn="base">
              <a:buNone/>
            </a:pPr>
            <a:r>
              <a:rPr lang="ru-RU" sz="3400" dirty="0" smtClean="0">
                <a:latin typeface="+mj-lt"/>
              </a:rPr>
              <a:t>Метод </a:t>
            </a:r>
            <a:r>
              <a:rPr lang="ru-RU" sz="3400" dirty="0">
                <a:latin typeface="+mj-lt"/>
              </a:rPr>
              <a:t>наглядного моделирования </a:t>
            </a:r>
            <a:r>
              <a:rPr lang="ru-RU" sz="3400" dirty="0" smtClean="0">
                <a:latin typeface="+mj-lt"/>
              </a:rPr>
              <a:t> </a:t>
            </a:r>
            <a:r>
              <a:rPr lang="ru-RU" sz="3400" dirty="0">
                <a:latin typeface="+mj-lt"/>
              </a:rPr>
              <a:t>развивает пространственное воображение, позволяя воспринимать сложную информацию и зрительно представить абстрактные понятия</a:t>
            </a:r>
            <a:r>
              <a:rPr lang="ru-RU" sz="3400" dirty="0" smtClean="0">
                <a:latin typeface="Tahoma"/>
              </a:rPr>
              <a:t>.</a:t>
            </a:r>
          </a:p>
          <a:p>
            <a:pPr marL="0" indent="0" algn="r" fontAlgn="base">
              <a:buNone/>
            </a:pPr>
            <a:r>
              <a:rPr lang="ru-RU" sz="3400" dirty="0" smtClean="0"/>
              <a:t>Научные исследования и практика подтверждают, что именно наглядные модели являются той формой выделения и обозначения отношений, которая доступна детям дошкольного возраста. А использование наглядных моделей развивает умственные способности дошкольников.</a:t>
            </a:r>
            <a:r>
              <a:rPr lang="ru-RU" sz="3400" dirty="0"/>
              <a:t/>
            </a:r>
            <a:br>
              <a:rPr lang="ru-RU" sz="3400" dirty="0"/>
            </a:br>
            <a:endParaRPr lang="ru-RU" sz="3400" b="1" dirty="0" smtClean="0">
              <a:latin typeface="Tahoma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5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Наглядное </a:t>
            </a:r>
            <a:r>
              <a:rPr lang="ru-RU" dirty="0"/>
              <a:t>моделирование способствует устранению недостатков звуковой стороны и смысловой стороны речи и развитию неречевых функций: внимание, память, восприятие.</a:t>
            </a:r>
          </a:p>
        </p:txBody>
      </p:sp>
    </p:spTree>
    <p:extLst>
      <p:ext uri="{BB962C8B-B14F-4D97-AF65-F5344CB8AC3E}">
        <p14:creationId xmlns:p14="http://schemas.microsoft.com/office/powerpoint/2010/main" val="303931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наглядного моделирования: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- Устранять дефекты звукопроизношения и развивать фонематический слух;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Развивать навыки анализа и синтеза;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Уточнять, расширять и обогащать лексический запас;</a:t>
            </a:r>
          </a:p>
          <a:p>
            <a:pPr marL="0" indent="0">
              <a:buNone/>
            </a:pPr>
            <a:r>
              <a:rPr lang="ru-RU" dirty="0" smtClean="0"/>
              <a:t>- Формировать лексико-грамматический строй речи;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Подготовить  </a:t>
            </a:r>
            <a:r>
              <a:rPr lang="ru-RU" dirty="0"/>
              <a:t>к обучению грамоте;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Развивать связную речь (пересказ</a:t>
            </a:r>
            <a:r>
              <a:rPr lang="ru-RU" dirty="0"/>
              <a:t>, рассказ по сюжетной картинке, рассказ-описание по пейзажной картинке, рассказ-описание предметов)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21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принципы: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Принцип комплексности: </a:t>
            </a:r>
            <a:r>
              <a:rPr lang="ru-RU" dirty="0"/>
              <a:t>устранение речевых нарушений должно </a:t>
            </a:r>
            <a:r>
              <a:rPr lang="ru-RU" dirty="0" smtClean="0"/>
              <a:t>носить </a:t>
            </a:r>
            <a:r>
              <a:rPr lang="ru-RU" dirty="0"/>
              <a:t>комплексный, медико-психолого-педагогический характер.</a:t>
            </a:r>
          </a:p>
          <a:p>
            <a:r>
              <a:rPr lang="ru-RU" i="1" dirty="0"/>
              <a:t>Принцип развития: </a:t>
            </a:r>
            <a:r>
              <a:rPr lang="ru-RU" dirty="0"/>
              <a:t>организация логопедической работы осуществляется с учетом ведущей деятельности ребенка.</a:t>
            </a:r>
          </a:p>
          <a:p>
            <a:r>
              <a:rPr lang="ru-RU" i="1" dirty="0"/>
              <a:t>Дидактические принципы: </a:t>
            </a:r>
            <a:r>
              <a:rPr lang="ru-RU" dirty="0"/>
              <a:t>наглядность, доступность, индивидуальный подход.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45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Приемы наглядного моделирования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ru-RU" dirty="0" smtClean="0"/>
              <a:t>Пиктограммы (символические изображения, замещающее слово)</a:t>
            </a:r>
          </a:p>
          <a:p>
            <a:r>
              <a:rPr lang="ru-RU" dirty="0" smtClean="0"/>
              <a:t>Замещения (вид моделирования, при котором объекты замещаются другими)</a:t>
            </a:r>
          </a:p>
          <a:p>
            <a:r>
              <a:rPr lang="ru-RU" dirty="0" err="1" smtClean="0"/>
              <a:t>Мнемотаблицы</a:t>
            </a:r>
            <a:r>
              <a:rPr lang="ru-RU" dirty="0" smtClean="0"/>
              <a:t> (служат дидактическим материалом в работе по развитию связной речи)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65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2192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Пиктограммы относятся к невербальным средствам общения и могут использоваться в </a:t>
            </a:r>
            <a:r>
              <a:rPr lang="ru-RU" sz="2800" dirty="0" smtClean="0"/>
              <a:t>следующих</a:t>
            </a:r>
            <a:r>
              <a:rPr lang="ru-RU" sz="3200" dirty="0" smtClean="0"/>
              <a:t> качествах: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Как средство временного общения, когда ребенок не говорит, но в перспективе может овладеть звуковой речью;</a:t>
            </a:r>
          </a:p>
          <a:p>
            <a:r>
              <a:rPr lang="ru-RU" dirty="0" smtClean="0"/>
              <a:t>Как средство постоянного общения для ребенка, неспособного говорить и в будущем;</a:t>
            </a:r>
          </a:p>
          <a:p>
            <a:r>
              <a:rPr lang="ru-RU" dirty="0" smtClean="0"/>
              <a:t>Как средство, облегчающее развития общения, речи;</a:t>
            </a:r>
          </a:p>
          <a:p>
            <a:r>
              <a:rPr lang="ru-RU" dirty="0" smtClean="0"/>
              <a:t>Как подготовительный этап к освоению письма и чтения с детьми с проблемами в развитии;</a:t>
            </a:r>
          </a:p>
          <a:p>
            <a:r>
              <a:rPr lang="ru-RU" dirty="0" smtClean="0"/>
              <a:t>Как средство, помогающее изложить мысли в устной форме.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38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Условными заместителями могут выступать символы различного характера:</a:t>
            </a:r>
          </a:p>
          <a:p>
            <a:r>
              <a:rPr lang="ru-RU" dirty="0" smtClean="0"/>
              <a:t>Геометрические фигуры или полоски;</a:t>
            </a:r>
          </a:p>
          <a:p>
            <a:r>
              <a:rPr lang="ru-RU" dirty="0" smtClean="0"/>
              <a:t>Символические изображения предметов;</a:t>
            </a:r>
          </a:p>
          <a:p>
            <a:r>
              <a:rPr lang="ru-RU" dirty="0" smtClean="0"/>
              <a:t>Планы и условные обозначения, используемые в них.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9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Мнемотаблицы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 smtClean="0"/>
              <a:t>Мнезис</a:t>
            </a:r>
            <a:r>
              <a:rPr lang="ru-RU" dirty="0" smtClean="0"/>
              <a:t> в переводе с латинского означает память. Таким образом </a:t>
            </a:r>
            <a:r>
              <a:rPr lang="ru-RU" dirty="0" err="1" smtClean="0"/>
              <a:t>мнемотаблицы</a:t>
            </a:r>
            <a:r>
              <a:rPr lang="ru-RU" dirty="0" smtClean="0"/>
              <a:t> призваны облегчить запоминание и увеличить объем памяти путем образования дополнительных ассоциаций.</a:t>
            </a:r>
          </a:p>
          <a:p>
            <a:pPr marL="0" indent="0" algn="ctr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66906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394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Применениние наглядного моделирования в логопедической работе с детьми, имеющими ОНР. </vt:lpstr>
      <vt:lpstr>Моделирование и его плюсы</vt:lpstr>
      <vt:lpstr>Актуальность</vt:lpstr>
      <vt:lpstr>Задачи наглядного моделирования:</vt:lpstr>
      <vt:lpstr>Основные принципы:</vt:lpstr>
      <vt:lpstr>Приемы наглядного моделирования</vt:lpstr>
      <vt:lpstr>Пиктограммы относятся к невербальным средствам общения и могут использоваться в следующих качествах:</vt:lpstr>
      <vt:lpstr>Замещения</vt:lpstr>
      <vt:lpstr>Мнемотаблицы</vt:lpstr>
      <vt:lpstr>Презентация PowerPoint</vt:lpstr>
      <vt:lpstr>Результативность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Юра</cp:lastModifiedBy>
  <cp:revision>56</cp:revision>
  <dcterms:created xsi:type="dcterms:W3CDTF">2013-10-20T14:43:13Z</dcterms:created>
  <dcterms:modified xsi:type="dcterms:W3CDTF">2014-09-17T08:01:43Z</dcterms:modified>
</cp:coreProperties>
</file>