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62" r:id="rId4"/>
    <p:sldId id="261" r:id="rId5"/>
    <p:sldId id="263" r:id="rId6"/>
    <p:sldId id="264" r:id="rId7"/>
    <p:sldId id="266" r:id="rId8"/>
    <p:sldId id="267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07583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8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n-ea"/>
                <a:cs typeface="+mn-cs"/>
              </a:rPr>
              <a:t>Математические представления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484785"/>
            <a:ext cx="4618856" cy="4464495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ru-RU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Числовая последовательность в пределах 20.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ru-RU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Сложение и вычитание в пределах 10.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ru-RU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«больше – меньше».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ru-RU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геометрические фигуры.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ru-RU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Ориентировка в пространстве.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ru-RU" b="1" i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Определять </a:t>
            </a:r>
            <a:r>
              <a:rPr lang="ru-RU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цвета </a:t>
            </a:r>
            <a:r>
              <a:rPr lang="ru-RU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  <a:defRPr/>
            </a:pPr>
            <a:r>
              <a:rPr lang="ru-RU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оттенки</a:t>
            </a:r>
            <a:r>
              <a:rPr lang="ru-RU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n-ea"/>
                <a:cs typeface="+mn-cs"/>
              </a:rPr>
              <a:t>Мелкая моторика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690864" cy="4680520"/>
          </a:xfrm>
        </p:spPr>
        <p:txBody>
          <a:bodyPr>
            <a:normAutofit fontScale="92500" lnSpcReduction="10000"/>
          </a:bodyPr>
          <a:lstStyle/>
          <a:p>
            <a:pPr marL="365760" indent="-256032">
              <a:buNone/>
              <a:defRPr/>
            </a:pPr>
            <a:r>
              <a:rPr lang="ru-RU" sz="2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Ребенку </a:t>
            </a:r>
            <a:r>
              <a:rPr lang="ru-RU" sz="2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 научиться владеть собственными пальчиками – ведь теперь он будет учиться писать</a:t>
            </a:r>
            <a:r>
              <a:rPr lang="ru-RU" sz="2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>
              <a:buNone/>
              <a:defRPr/>
            </a:pPr>
            <a:endParaRPr lang="ru-RU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>
              <a:buNone/>
              <a:defRPr/>
            </a:pP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 </a:t>
            </a: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ему нужно уметь:</a:t>
            </a:r>
          </a:p>
          <a:p>
            <a:pPr marL="365760" indent="-256032">
              <a:buFont typeface="Wingdings" pitchFamily="2" charset="2"/>
              <a:buChar char="§"/>
              <a:defRPr/>
            </a:pP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 держать ручку;</a:t>
            </a:r>
          </a:p>
          <a:p>
            <a:pPr marL="365760" indent="-256032">
              <a:buFont typeface="Wingdings" pitchFamily="2" charset="2"/>
              <a:buChar char="§"/>
              <a:defRPr/>
            </a:pP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пользоваться ножницами;</a:t>
            </a:r>
          </a:p>
          <a:p>
            <a:pPr marL="365760" indent="-256032">
              <a:buFont typeface="Wingdings" pitchFamily="2" charset="2"/>
              <a:buChar char="§"/>
              <a:defRPr/>
            </a:pP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рисовать и лепить;</a:t>
            </a:r>
          </a:p>
          <a:p>
            <a:pPr marL="365760" indent="-256032">
              <a:buFont typeface="Wingdings" pitchFamily="2" charset="2"/>
              <a:buChar char="§"/>
              <a:defRPr/>
            </a:pP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обводить контуры и  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109728" indent="0">
              <a:buNone/>
              <a:defRPr/>
            </a:pP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штриховать</a:t>
            </a:r>
          </a:p>
          <a:p>
            <a:pPr marL="109728" indent="0">
              <a:buNone/>
              <a:defRPr/>
            </a:pP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</a:t>
            </a:r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фигуры.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3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n-ea"/>
                <a:cs typeface="+mn-cs"/>
              </a:rPr>
              <a:t>Общие знания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n-ea"/>
                <a:cs typeface="+mn-cs"/>
              </a:rPr>
              <a:t>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n-ea"/>
                <a:cs typeface="+mn-cs"/>
              </a:rPr>
              <a:t>Осведомленность ребенка в разных областях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978896" cy="4353347"/>
          </a:xfrm>
        </p:spPr>
        <p:txBody>
          <a:bodyPr>
            <a:normAutofit fontScale="92500"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" pitchFamily="2" charset="2"/>
              <a:buChar char="q"/>
              <a:defRPr/>
            </a:pP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«Я» (имя, фамилия, пол, возраст, место проживания</a:t>
            </a: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2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" pitchFamily="2" charset="2"/>
              <a:buChar char="q"/>
              <a:defRPr/>
            </a:pP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Моя семья (Ф. И. О. родителей, состав семьи, профессии</a:t>
            </a: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" pitchFamily="2" charset="2"/>
              <a:buChar char="q"/>
              <a:defRPr/>
            </a:pP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Окружающий </a:t>
            </a: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 (животные и растения, времена года </a:t>
            </a: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  <a:defRPr/>
            </a:pP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явления природы</a:t>
            </a: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  <a:defRPr/>
            </a:pPr>
            <a:r>
              <a:rPr lang="ru-RU" sz="2800" b="1" i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техника и т. д.)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b="1" i="1" kern="10" dirty="0" smtClean="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>Готовность   </a:t>
            </a:r>
            <a:r>
              <a:rPr lang="ru-RU" b="1" i="1" kern="10" dirty="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>ребёнка </a:t>
            </a:r>
            <a:br>
              <a:rPr lang="ru-RU" b="1" i="1" kern="10" dirty="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</a:br>
            <a:r>
              <a:rPr lang="ru-RU" b="1" i="1" kern="10" dirty="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>к </a:t>
            </a:r>
            <a:r>
              <a:rPr lang="ru-RU" b="1" i="1" kern="10" dirty="0" smtClean="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> школе</a:t>
            </a:r>
            <a: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/>
            </a:r>
            <a:b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2" y="2372955"/>
            <a:ext cx="2952329" cy="3753208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/>
              </a:rPr>
              <a:t>Физиологическая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/>
              </a:rPr>
              <a:t>готовность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Ш"/>
            </a:pPr>
            <a:r>
              <a:rPr lang="ru-RU" sz="1900" b="1" dirty="0">
                <a:solidFill>
                  <a:srgbClr val="000000"/>
                </a:solidFill>
                <a:latin typeface="Arial" charset="0"/>
              </a:rPr>
              <a:t>Физическое созревание организма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Ш"/>
            </a:pPr>
            <a:r>
              <a:rPr lang="ru-RU" sz="1900" b="1" dirty="0">
                <a:solidFill>
                  <a:srgbClr val="000000"/>
                </a:solidFill>
                <a:latin typeface="Arial" charset="0"/>
              </a:rPr>
              <a:t> Устойчивость к нагрузкам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Ш"/>
            </a:pPr>
            <a:r>
              <a:rPr lang="ru-RU" sz="1900" b="1" dirty="0">
                <a:solidFill>
                  <a:srgbClr val="000000"/>
                </a:solidFill>
                <a:latin typeface="Arial" charset="0"/>
              </a:rPr>
              <a:t> Гибкость в адаптации к новому режиму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56175" y="2372955"/>
            <a:ext cx="2744889" cy="3696314"/>
          </a:xfrm>
        </p:spPr>
        <p:txBody>
          <a:bodyPr/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kern="10" dirty="0" smtClean="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/>
              </a:rPr>
              <a:t>Познавательная</a:t>
            </a:r>
            <a:endParaRPr lang="ru-RU" kern="10" dirty="0"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/>
            </a:endParaRPr>
          </a:p>
          <a:p>
            <a:pPr marL="0" lvl="0" indent="0">
              <a:buNone/>
            </a:pPr>
            <a:r>
              <a:rPr lang="ru-RU" kern="10" dirty="0" smtClean="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/>
              </a:rPr>
              <a:t>     готовность</a:t>
            </a:r>
          </a:p>
          <a:p>
            <a:pPr marL="0" lvl="0" indent="0">
              <a:buNone/>
            </a:pPr>
            <a:endParaRPr lang="ru-RU" kern="10" dirty="0"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Ш"/>
            </a:pPr>
            <a:r>
              <a:rPr lang="ru-RU" sz="1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Знания об окружающем мире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Ш"/>
            </a:pPr>
            <a:r>
              <a:rPr lang="ru-RU" sz="2000" b="1" dirty="0">
                <a:solidFill>
                  <a:srgbClr val="000000"/>
                </a:solidFill>
                <a:latin typeface="Arial" charset="0"/>
              </a:rPr>
              <a:t> Умения и навыки</a:t>
            </a:r>
          </a:p>
          <a:p>
            <a:endParaRPr lang="ru-RU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85855" y="172366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06690" y="1700808"/>
            <a:ext cx="2730560" cy="45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054165" y="1700808"/>
            <a:ext cx="11525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5917034" y="1723668"/>
            <a:ext cx="10080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376783"/>
            <a:ext cx="2952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kern="10" dirty="0"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/>
              </a:rPr>
              <a:t>Психологическая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kern="10" dirty="0" smtClean="0"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/>
              </a:rPr>
              <a:t>готовность</a:t>
            </a:r>
            <a:endParaRPr lang="ru-RU" sz="2800" kern="10" dirty="0">
              <a:solidFill>
                <a:srgbClr val="80008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90269" y="3313350"/>
            <a:ext cx="31307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 Развитие познавательных процессов (внимания, памяти, мышления, воображения)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 Развитие руки и развитие речи</a:t>
            </a:r>
            <a:r>
              <a:rPr lang="ru-RU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 Созревание эмоционально-волевых</a:t>
            </a:r>
            <a:r>
              <a:rPr lang="ru-RU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процессов</a:t>
            </a:r>
            <a:r>
              <a:rPr lang="ru-RU" dirty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01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36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692696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Физиологическая готовность ребенка к школе</a:t>
            </a:r>
            <a:r>
              <a:rPr lang="ru-RU" sz="2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.</a:t>
            </a:r>
            <a:endParaRPr lang="ru-RU" sz="24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      Это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означает, что ребенок должен быть готов к обучению в школе физически. То есть состояние его здоровья должно позволять успешно проходить образовательную программу. 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  <a:ea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     Физиологическая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готовность подразумевает развитие мелкой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моторики,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координации движения. Ребенок должен знать, в какой руке и как нужно держать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карандаш, ручку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. А также ребенок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при поступлении в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 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    первый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класс должен  понимать важность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соблюдения основных     гигиенических норм: правильная поза за столом, осанка        и т.п.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24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/>
            </a:r>
            <a:b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2949217"/>
            <a:ext cx="3384376" cy="3176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  <a:ea typeface="Times New Roman"/>
              </a:rPr>
              <a:t>Интеллектуальная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51135" y="2857664"/>
            <a:ext cx="2990067" cy="3696314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Эмоционально-волевая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85855" y="229993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20575" y="2220385"/>
            <a:ext cx="2730560" cy="45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068050" y="2250035"/>
            <a:ext cx="11525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5951135" y="2250035"/>
            <a:ext cx="10080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35894" y="2857664"/>
            <a:ext cx="25922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Личностная </a:t>
            </a: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и социальная</a:t>
            </a:r>
            <a:endParaRPr lang="ru-RU" sz="3200" b="1" i="1" kern="10" dirty="0">
              <a:solidFill>
                <a:schemeClr val="tx2">
                  <a:lumMod val="5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90269" y="3313350"/>
            <a:ext cx="3130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6600CC"/>
              </a:buClr>
            </a:pP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0320" y="548681"/>
            <a:ext cx="77768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ea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Психологическая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готовность ребенка к школе</a:t>
            </a:r>
            <a:r>
              <a:rPr lang="ru-RU" sz="2800" b="1" dirty="0">
                <a:solidFill>
                  <a:srgbClr val="000000"/>
                </a:solidFill>
                <a:ea typeface="Times New Roman"/>
              </a:rPr>
              <a:t>.</a:t>
            </a:r>
            <a:endParaRPr lang="ru-RU" sz="24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48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Интеллектуальная: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96752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>
                <a:solidFill>
                  <a:srgbClr val="C00000"/>
                </a:solidFill>
                <a:ea typeface="Times New Roman"/>
              </a:rPr>
              <a:t>-к первому классу у ребенка должен быть запас определенных </a:t>
            </a:r>
            <a:r>
              <a:rPr lang="ru-RU" sz="2800" b="1" i="1" dirty="0" smtClean="0">
                <a:solidFill>
                  <a:srgbClr val="C00000"/>
                </a:solidFill>
                <a:ea typeface="Times New Roman"/>
              </a:rPr>
              <a:t>знаний;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 smtClean="0">
                <a:solidFill>
                  <a:srgbClr val="C00000"/>
                </a:solidFill>
                <a:ea typeface="Times New Roman"/>
              </a:rPr>
              <a:t>- </a:t>
            </a:r>
            <a:r>
              <a:rPr lang="ru-RU" sz="2800" b="1" i="1" dirty="0">
                <a:solidFill>
                  <a:srgbClr val="C00000"/>
                </a:solidFill>
                <a:ea typeface="Times New Roman"/>
              </a:rPr>
              <a:t>ребёнок должен ориентироваться в пространстве;</a:t>
            </a:r>
            <a:endParaRPr lang="ru-RU" sz="2400" b="1" i="1" dirty="0">
              <a:solidFill>
                <a:srgbClr val="C00000"/>
              </a:solidFill>
              <a:ea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>
                <a:solidFill>
                  <a:srgbClr val="C00000"/>
                </a:solidFill>
                <a:ea typeface="Times New Roman"/>
              </a:rPr>
              <a:t>- он должен стремиться к получению новых знаний, то есть  быть любознателен;</a:t>
            </a:r>
            <a:endParaRPr lang="ru-RU" sz="2400" b="1" i="1" dirty="0">
              <a:solidFill>
                <a:srgbClr val="C00000"/>
              </a:solidFill>
              <a:ea typeface="Times New Roman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800" b="1" i="1" dirty="0" smtClean="0">
                <a:solidFill>
                  <a:srgbClr val="C00000"/>
                </a:solidFill>
                <a:ea typeface="Times New Roman"/>
              </a:rPr>
              <a:t>должны </a:t>
            </a:r>
            <a:r>
              <a:rPr lang="ru-RU" sz="2800" b="1" i="1" dirty="0">
                <a:solidFill>
                  <a:srgbClr val="C00000"/>
                </a:solidFill>
                <a:ea typeface="Times New Roman"/>
              </a:rPr>
              <a:t>соответствовать </a:t>
            </a:r>
            <a:r>
              <a:rPr lang="ru-RU" sz="2800" b="1" i="1" dirty="0" smtClean="0">
                <a:solidFill>
                  <a:srgbClr val="C00000"/>
                </a:solidFill>
                <a:ea typeface="Times New Roman"/>
              </a:rPr>
              <a:t>возрасту: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 smtClean="0">
                <a:solidFill>
                  <a:srgbClr val="C00000"/>
                </a:solidFill>
                <a:ea typeface="Times New Roman"/>
              </a:rPr>
              <a:t>      развитие </a:t>
            </a:r>
            <a:r>
              <a:rPr lang="ru-RU" sz="2800" b="1" i="1" dirty="0">
                <a:solidFill>
                  <a:srgbClr val="C00000"/>
                </a:solidFill>
                <a:ea typeface="Times New Roman"/>
              </a:rPr>
              <a:t>памяти, речи, мышления.</a:t>
            </a:r>
            <a:endParaRPr lang="ru-RU" sz="2400" b="1" i="1" dirty="0">
              <a:solidFill>
                <a:srgbClr val="C00000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28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   Познавательная  готовность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   ребенка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к школе.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       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  <a:ea typeface="Times New Roman"/>
              </a:rPr>
              <a:t>Это </a:t>
            </a:r>
            <a:r>
              <a:rPr lang="ru-RU" sz="3600" b="1" i="1" dirty="0">
                <a:solidFill>
                  <a:srgbClr val="C00000"/>
                </a:solidFill>
                <a:ea typeface="Times New Roman"/>
              </a:rPr>
              <a:t>означает, что будущий первоклассник должен обладать определенным комплексом знаний и умений, который понадобится для успешного обучения в школе. </a:t>
            </a:r>
            <a:endParaRPr lang="ru-RU" b="1" i="1" dirty="0">
              <a:solidFill>
                <a:srgbClr val="C00000"/>
              </a:solidFill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8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6768752" cy="468052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Пересказывать содержание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известной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сказки.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Рассказывать связные истории из своей жизни.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2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Рассуждать.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Составлять текст из нескольких слов, например 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кошка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, двор,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идти; 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солнечный зайчик, играть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.</a:t>
            </a:r>
            <a:endParaRPr lang="ru-RU" sz="22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1124744"/>
            <a:ext cx="6696744" cy="4968552"/>
          </a:xfrm>
        </p:spPr>
        <p:txBody>
          <a:bodyPr>
            <a:no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000" b="1" i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Уметь </a:t>
            </a:r>
            <a:r>
              <a:rPr lang="ru-RU" sz="2000" b="1" i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называть в предложении только 2-е слово, только 3-е слово, только 4-е слово и т.д.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000" b="1" i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Уметь составлять несколько предложений о предмете. 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000" b="1" i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Уметь составлять рассказ по картинке (например «В зоопарке», «На детской площадке», «Отдых на море», «За грибами» и т.д.).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000" b="1" i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Уметь составлять рассказ по серии картинок.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000" b="1" i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Уметь полно, последовательно пересказать прослушанный или прочитанный рассказ.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AutoNum type="arabicPeriod"/>
            </a:pPr>
            <a:r>
              <a:rPr lang="ru-RU" sz="2000" b="1" i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Уметь наизусть читать любимые </a:t>
            </a:r>
            <a:r>
              <a:rPr lang="ru-RU" sz="2000" b="1" i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sz="2000" b="1" i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i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    стихотворения</a:t>
            </a:r>
            <a:r>
              <a:rPr lang="ru-RU" sz="2000" b="1" i="1" kern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48807" y="5235236"/>
            <a:ext cx="58326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endParaRPr lang="ru-RU" sz="2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48808" y="5235236"/>
            <a:ext cx="6267608" cy="1159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ru-RU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А вот  умение бегло читать или писать письменными буквами – </a:t>
            </a:r>
          </a:p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ru-RU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ru-RU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не </a:t>
            </a:r>
            <a:r>
              <a:rPr lang="ru-RU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обязательно! 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Звукопроизношение </a:t>
            </a:r>
            <a:r>
              <a:rPr lang="ru-RU" sz="4000" b="1" i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/>
            </a:r>
            <a:br>
              <a:rPr lang="ru-RU" sz="4000" b="1" i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4000" b="1" i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4000" b="1" i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фонематические процессы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8003232" cy="5373216"/>
          </a:xfrm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sz="2600" b="1" i="1" kern="0" dirty="0">
                <a:solidFill>
                  <a:srgbClr val="C00000"/>
                </a:solidFill>
                <a:latin typeface="Times New Roman" pitchFamily="18" charset="0"/>
              </a:rPr>
              <a:t>1. Уметь четко произносить все звуки речи.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sz="2600" b="1" i="1" kern="0" dirty="0">
                <a:solidFill>
                  <a:srgbClr val="C00000"/>
                </a:solidFill>
                <a:latin typeface="Times New Roman" pitchFamily="18" charset="0"/>
              </a:rPr>
              <a:t>2. Уметь выделять заданный звук в потоке речи.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sz="2600" b="1" i="1" kern="0" dirty="0">
                <a:solidFill>
                  <a:srgbClr val="C00000"/>
                </a:solidFill>
                <a:latin typeface="Times New Roman" pitchFamily="18" charset="0"/>
              </a:rPr>
              <a:t>3. Уметь различать на слух сходные по звучанию звуки.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sz="2600" b="1" i="1" kern="0" dirty="0">
                <a:solidFill>
                  <a:srgbClr val="C00000"/>
                </a:solidFill>
                <a:latin typeface="Times New Roman" pitchFamily="18" charset="0"/>
              </a:rPr>
              <a:t>4. Уметь интонационно выделять звук в словах.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sz="2600" b="1" i="1" kern="0" dirty="0">
                <a:solidFill>
                  <a:srgbClr val="C00000"/>
                </a:solidFill>
                <a:latin typeface="Times New Roman" pitchFamily="18" charset="0"/>
              </a:rPr>
              <a:t>5. Уметь определять место звука в слове (в начале, в середине, в конце).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sz="2600" b="1" i="1" kern="0" dirty="0">
                <a:solidFill>
                  <a:srgbClr val="C00000"/>
                </a:solidFill>
                <a:latin typeface="Times New Roman" pitchFamily="18" charset="0"/>
              </a:rPr>
              <a:t>6. Уметь составлять из звуков слово.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sz="2600" b="1" i="1" kern="0" dirty="0">
                <a:solidFill>
                  <a:srgbClr val="C00000"/>
                </a:solidFill>
                <a:latin typeface="Times New Roman" pitchFamily="18" charset="0"/>
              </a:rPr>
              <a:t>7. Уметь придумывать слово на заданный звук.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4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402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Готовность   ребёнка  к  школе </vt:lpstr>
      <vt:lpstr>Презентация PowerPoint</vt:lpstr>
      <vt:lpstr> </vt:lpstr>
      <vt:lpstr>Интеллектуальная: </vt:lpstr>
      <vt:lpstr>Презентация PowerPoint</vt:lpstr>
      <vt:lpstr>Речь</vt:lpstr>
      <vt:lpstr>Речь</vt:lpstr>
      <vt:lpstr>Звукопроизношение  и фонематические процессы</vt:lpstr>
      <vt:lpstr>Математические представления</vt:lpstr>
      <vt:lpstr>Мелкая моторика</vt:lpstr>
      <vt:lpstr>Общие знания   Осведомленность ребенка в разных областях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Олег</cp:lastModifiedBy>
  <cp:revision>46</cp:revision>
  <dcterms:created xsi:type="dcterms:W3CDTF">2013-08-20T23:50:31Z</dcterms:created>
  <dcterms:modified xsi:type="dcterms:W3CDTF">2015-01-22T05:38:44Z</dcterms:modified>
</cp:coreProperties>
</file>