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66FF"/>
    <a:srgbClr val="703DFF"/>
    <a:srgbClr val="FFFFCC"/>
    <a:srgbClr val="FFCC99"/>
    <a:srgbClr val="CCFFCC"/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AB66-0920-4682-A5A5-543F40334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1758-4428-465D-99F2-5DC8D2CA2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6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782BC-CB51-4503-961B-DB9F7F63C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4352-FC86-41A5-840C-981D9FE64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4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2755-5125-4F7F-BD15-9B53849F5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3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F13C-D698-45A0-842F-CF0A91E8C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74C3-F637-48D8-B0D4-5B2940A4C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8238-85DF-4820-9AA5-40F649C8D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3C659-E16A-436D-BA30-AC8D81294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7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7E40-4EAE-4A7A-A7B5-2D4BDE419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5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3016-93BF-4B3F-B989-82F42959F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81A36C-BE54-437E-A60D-8EB828A97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#u325aab3206s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985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156325" y="6092825"/>
            <a:ext cx="26638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Учитель-логопед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Э.В.Юлина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755650" y="2143125"/>
            <a:ext cx="8170863" cy="3014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Раз словечко, два словечко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6327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Артикуляционная гимнастика –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развития основных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движений органов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9400ED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артикуляционного аппарата.</a:t>
            </a:r>
          </a:p>
        </p:txBody>
      </p:sp>
      <p:grpSp>
        <p:nvGrpSpPr>
          <p:cNvPr id="209931" name="Group 11"/>
          <p:cNvGrpSpPr>
            <a:grpSpLocks/>
          </p:cNvGrpSpPr>
          <p:nvPr/>
        </p:nvGrpSpPr>
        <p:grpSpPr bwMode="auto">
          <a:xfrm>
            <a:off x="755650" y="3833813"/>
            <a:ext cx="3960813" cy="3024187"/>
            <a:chOff x="476" y="2296"/>
            <a:chExt cx="2495" cy="1905"/>
          </a:xfrm>
        </p:grpSpPr>
        <p:sp>
          <p:nvSpPr>
            <p:cNvPr id="4104" name="Text Box 10"/>
            <p:cNvSpPr txBox="1">
              <a:spLocks noChangeArrowheads="1"/>
            </p:cNvSpPr>
            <p:nvPr/>
          </p:nvSpPr>
          <p:spPr bwMode="auto">
            <a:xfrm>
              <a:off x="476" y="2296"/>
              <a:ext cx="2495" cy="190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4105" name="Picture 6" descr="IMG_006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41"/>
              <a:ext cx="2419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9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696200" cy="1439862"/>
          </a:xfrm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Упражнения проводятся в игровой форме, например: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«Сказка о веселом язычке».</a:t>
            </a:r>
          </a:p>
        </p:txBody>
      </p:sp>
      <p:grpSp>
        <p:nvGrpSpPr>
          <p:cNvPr id="209933" name="Group 13"/>
          <p:cNvGrpSpPr>
            <a:grpSpLocks/>
          </p:cNvGrpSpPr>
          <p:nvPr/>
        </p:nvGrpSpPr>
        <p:grpSpPr bwMode="auto">
          <a:xfrm>
            <a:off x="5003800" y="3429000"/>
            <a:ext cx="3744913" cy="2879725"/>
            <a:chOff x="3152" y="2160"/>
            <a:chExt cx="2359" cy="1814"/>
          </a:xfrm>
        </p:grpSpPr>
        <p:sp>
          <p:nvSpPr>
            <p:cNvPr id="4102" name="Text Box 12"/>
            <p:cNvSpPr txBox="1">
              <a:spLocks noChangeArrowheads="1"/>
            </p:cNvSpPr>
            <p:nvPr/>
          </p:nvSpPr>
          <p:spPr bwMode="auto">
            <a:xfrm>
              <a:off x="3152" y="2160"/>
              <a:ext cx="2359" cy="18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4103" name="Picture 8" descr="IMG_02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223"/>
              <a:ext cx="2267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99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  <p:bldP spid="20992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268538" y="0"/>
            <a:ext cx="6875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>
                <a:solidFill>
                  <a:schemeClr val="tx2"/>
                </a:solidFill>
                <a:latin typeface="Berlin Sans FB" pitchFamily="34" charset="0"/>
              </a:rPr>
              <a:t>Дыхательная гимнастика.</a:t>
            </a:r>
            <a:r>
              <a:rPr lang="ru-RU" sz="4400">
                <a:latin typeface="Berlin Sans FB" pitchFamily="34" charset="0"/>
              </a:rPr>
              <a:t>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7848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>
                <a:solidFill>
                  <a:srgbClr val="0066FF"/>
                </a:solidFill>
              </a:rPr>
              <a:t>Игровые упражнения: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66FF"/>
                </a:solidFill>
              </a:rPr>
              <a:t> «Задуй упрямую свечу»,   «Фокусы»,   «Сдуй снежинки с горки»,   «Паровоз» (ходить по комнате, имитируя согнутыми руками движение колес, произнося при этом «чух-чух»),   «Греем руки» (вдыхать через нос и дуть на озябшие руки, плавно выдыхая через рот, как бы согревая руки).</a:t>
            </a:r>
            <a:r>
              <a:rPr lang="ru-RU" sz="2400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50825" y="5445125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66FF"/>
                </a:solidFill>
              </a:rPr>
              <a:t>Используются различные пособия: поддувалочки, мыльные пузыри, надувные игрушки, перышки, самолетики.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IMG_02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3384550" cy="253841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 descr="IMG_006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3708400" cy="2906712"/>
          </a:xfr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09" name="Picture 5" descr="IMG_00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3313112" cy="248443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1" name="Picture 7" descr="IMG_64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3492500" cy="261937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16013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</a:rPr>
              <a:t>Комплексы упражнений, направленных на профилактику нарушений зрения.</a:t>
            </a:r>
            <a:r>
              <a:rPr lang="ru-RU" sz="4000" smtClean="0"/>
              <a:t> </a:t>
            </a:r>
          </a:p>
        </p:txBody>
      </p:sp>
      <p:pic>
        <p:nvPicPr>
          <p:cNvPr id="99339" name="Picture 11" descr="IMG_62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21163"/>
            <a:ext cx="2987675" cy="2241550"/>
          </a:xfrm>
          <a:ln w="57150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3563938" y="1557338"/>
            <a:ext cx="5292725" cy="13112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Использование схем зрительных траекторий по В.Ф.Базарному для предупреждения</a:t>
            </a:r>
            <a:r>
              <a:rPr lang="ru-RU" sz="2000">
                <a:solidFill>
                  <a:srgbClr val="0000FF"/>
                </a:solidFill>
              </a:rPr>
              <a:t> </a:t>
            </a:r>
            <a:r>
              <a:rPr lang="ru-RU" sz="2000" b="1">
                <a:solidFill>
                  <a:srgbClr val="0000FF"/>
                </a:solidFill>
              </a:rPr>
              <a:t>зрительного переутомления.</a:t>
            </a:r>
          </a:p>
        </p:txBody>
      </p:sp>
      <p:pic>
        <p:nvPicPr>
          <p:cNvPr id="99344" name="Picture 16" descr="IMG_0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419475" cy="2565400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5" name="Picture 17" descr="IMG_0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3241675" cy="2432050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6" name="Picture 18" descr="IMG_03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700337" cy="2160588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6624637" cy="792162"/>
          </a:xfrm>
          <a:solidFill>
            <a:srgbClr val="CC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проведения физкультминуток</a:t>
            </a:r>
          </a:p>
        </p:txBody>
      </p:sp>
      <p:grpSp>
        <p:nvGrpSpPr>
          <p:cNvPr id="210953" name="Group 9"/>
          <p:cNvGrpSpPr>
            <a:grpSpLocks/>
          </p:cNvGrpSpPr>
          <p:nvPr/>
        </p:nvGrpSpPr>
        <p:grpSpPr bwMode="auto">
          <a:xfrm>
            <a:off x="539750" y="2708275"/>
            <a:ext cx="3959225" cy="3025775"/>
            <a:chOff x="431" y="1706"/>
            <a:chExt cx="2494" cy="1906"/>
          </a:xfrm>
        </p:grpSpPr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>
              <a:off x="431" y="1706"/>
              <a:ext cx="2494" cy="190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8202" name="Picture 4" descr="S10510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752"/>
              <a:ext cx="2419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954" name="Group 10"/>
          <p:cNvGrpSpPr>
            <a:grpSpLocks/>
          </p:cNvGrpSpPr>
          <p:nvPr/>
        </p:nvGrpSpPr>
        <p:grpSpPr bwMode="auto">
          <a:xfrm>
            <a:off x="4932363" y="3619500"/>
            <a:ext cx="3887787" cy="2978150"/>
            <a:chOff x="3107" y="2280"/>
            <a:chExt cx="2449" cy="1876"/>
          </a:xfrm>
        </p:grpSpPr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3107" y="2280"/>
              <a:ext cx="2449" cy="187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8200" name="Picture 5" descr="S10505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341"/>
              <a:ext cx="2374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2824163" y="6045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0956" name="WordArt 12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132512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Развитие общей моторики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10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nimBg="1"/>
      <p:bldP spid="2109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WordArt 5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4310063" cy="9810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514"/>
              </a:avLst>
            </a:prstTxWarp>
          </a:bodyPr>
          <a:lstStyle/>
          <a:p>
            <a:pPr algn="ctr"/>
            <a:r>
              <a:rPr lang="ru-RU" sz="3600" b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Су Джок терапия.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0" y="1052513"/>
            <a:ext cx="5040313" cy="15525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Стимуляция высокоактивных точек соответствия всем органам и системам, расположенных на кистях рук. </a:t>
            </a:r>
          </a:p>
        </p:txBody>
      </p:sp>
      <p:pic>
        <p:nvPicPr>
          <p:cNvPr id="211978" name="Picture 10" descr="IMG_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2987675" cy="224155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77" name="Picture 9" descr="IMG_0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3168650" cy="2376487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3563938" y="2636838"/>
            <a:ext cx="5580062" cy="15525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00FF"/>
                </a:solidFill>
              </a:rPr>
              <a:t>Используются различные приспособления (шарики, массажные мячики, грецкие орехи, колючие валики) </a:t>
            </a:r>
          </a:p>
        </p:txBody>
      </p:sp>
      <p:pic>
        <p:nvPicPr>
          <p:cNvPr id="211981" name="Picture 13" descr="IMG_0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49725"/>
            <a:ext cx="3419475" cy="2565400"/>
          </a:xfrm>
          <a:prstGeom prst="rect">
            <a:avLst/>
          </a:prstGeom>
          <a:noFill/>
          <a:ln w="571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nimBg="1"/>
      <p:bldP spid="211974" grpId="0" animBg="1"/>
      <p:bldP spid="2119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11" name="Group 19"/>
          <p:cNvGrpSpPr>
            <a:grpSpLocks/>
          </p:cNvGrpSpPr>
          <p:nvPr/>
        </p:nvGrpSpPr>
        <p:grpSpPr bwMode="auto">
          <a:xfrm>
            <a:off x="179388" y="3689350"/>
            <a:ext cx="4032250" cy="3168650"/>
            <a:chOff x="567" y="436"/>
            <a:chExt cx="2540" cy="1996"/>
          </a:xfrm>
        </p:grpSpPr>
        <p:sp>
          <p:nvSpPr>
            <p:cNvPr id="10251" name="Text Box 20"/>
            <p:cNvSpPr txBox="1">
              <a:spLocks noChangeArrowheads="1"/>
            </p:cNvSpPr>
            <p:nvPr/>
          </p:nvSpPr>
          <p:spPr bwMode="auto">
            <a:xfrm>
              <a:off x="567" y="436"/>
              <a:ext cx="2540" cy="19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10252" name="Picture 21" descr="IMG_00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527"/>
              <a:ext cx="2419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3000" name="WordArt 8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132513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развитие мелкой</a:t>
            </a:r>
          </a:p>
          <a:p>
            <a:pPr algn="ctr"/>
            <a:r>
              <a:rPr lang="ru-RU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моторики рук</a:t>
            </a:r>
          </a:p>
        </p:txBody>
      </p:sp>
      <p:grpSp>
        <p:nvGrpSpPr>
          <p:cNvPr id="213015" name="Group 23"/>
          <p:cNvGrpSpPr>
            <a:grpSpLocks/>
          </p:cNvGrpSpPr>
          <p:nvPr/>
        </p:nvGrpSpPr>
        <p:grpSpPr bwMode="auto">
          <a:xfrm>
            <a:off x="3419475" y="2205038"/>
            <a:ext cx="3384550" cy="2592387"/>
            <a:chOff x="1474" y="1071"/>
            <a:chExt cx="2132" cy="1633"/>
          </a:xfrm>
        </p:grpSpPr>
        <p:sp>
          <p:nvSpPr>
            <p:cNvPr id="10249" name="Text Box 22"/>
            <p:cNvSpPr txBox="1">
              <a:spLocks noChangeArrowheads="1"/>
            </p:cNvSpPr>
            <p:nvPr/>
          </p:nvSpPr>
          <p:spPr bwMode="auto">
            <a:xfrm>
              <a:off x="1474" y="1071"/>
              <a:ext cx="2132" cy="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10250" name="Picture 9" descr="IMG_0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117"/>
              <a:ext cx="2018" cy="1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3019" name="Group 27"/>
          <p:cNvGrpSpPr>
            <a:grpSpLocks/>
          </p:cNvGrpSpPr>
          <p:nvPr/>
        </p:nvGrpSpPr>
        <p:grpSpPr bwMode="auto">
          <a:xfrm>
            <a:off x="5651500" y="4292600"/>
            <a:ext cx="3348038" cy="2565400"/>
            <a:chOff x="521" y="2296"/>
            <a:chExt cx="2313" cy="1769"/>
          </a:xfrm>
        </p:grpSpPr>
        <p:sp>
          <p:nvSpPr>
            <p:cNvPr id="10247" name="Text Box 10"/>
            <p:cNvSpPr txBox="1">
              <a:spLocks noChangeArrowheads="1"/>
            </p:cNvSpPr>
            <p:nvPr/>
          </p:nvSpPr>
          <p:spPr bwMode="auto">
            <a:xfrm>
              <a:off x="521" y="2296"/>
              <a:ext cx="2313" cy="17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ru-RU"/>
            </a:p>
          </p:txBody>
        </p:sp>
        <p:pic>
          <p:nvPicPr>
            <p:cNvPr id="10248" name="Picture 6" descr="IMG_00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341"/>
              <a:ext cx="2223" cy="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3018" name="Text Box 26"/>
          <p:cNvSpPr txBox="1">
            <a:spLocks noChangeArrowheads="1"/>
          </p:cNvSpPr>
          <p:nvPr/>
        </p:nvSpPr>
        <p:spPr bwMode="auto">
          <a:xfrm>
            <a:off x="395288" y="1052513"/>
            <a:ext cx="79565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Используются пособия: </a:t>
            </a:r>
          </a:p>
          <a:p>
            <a:pPr eaLnBrk="1" hangingPunct="1">
              <a:buFontTx/>
              <a:buChar char="-"/>
            </a:pPr>
            <a:r>
              <a:rPr lang="ru-RU"/>
              <a:t>сухие бассейны, счетные палочки, шнуровки, рамки-вкладыши;</a:t>
            </a:r>
          </a:p>
          <a:p>
            <a:pPr eaLnBrk="1" hangingPunct="1">
              <a:buFontTx/>
              <a:buChar char="-"/>
            </a:pPr>
            <a:r>
              <a:rPr lang="ru-RU"/>
              <a:t>малые фольклорные формы: потешки, небольшие стихи, считалки;</a:t>
            </a:r>
          </a:p>
          <a:p>
            <a:pPr eaLnBrk="1" hangingPunct="1">
              <a:buFontTx/>
              <a:buChar char="-"/>
            </a:pPr>
            <a:r>
              <a:rPr lang="ru-RU"/>
              <a:t>пальчиковые гимнастики с использованием массажа биологически активных зон.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 animBg="1"/>
      <p:bldP spid="2130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1763713" y="2924175"/>
            <a:ext cx="5903912" cy="22288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-  по звукопроизношению;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-  по формированию лексико-грамматического строя речи;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 по развитию связной речи. </a:t>
            </a:r>
          </a:p>
        </p:txBody>
      </p:sp>
      <p:sp>
        <p:nvSpPr>
          <p:cNvPr id="218119" name="WordArt 7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73437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Виды логопедических занятий: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81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81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8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8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 build="p" animBg="1"/>
      <p:bldP spid="218119" grpId="0" animBg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201</TotalTime>
  <Words>229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Comic Sans MS</vt:lpstr>
      <vt:lpstr>Arial</vt:lpstr>
      <vt:lpstr>Calibri</vt:lpstr>
      <vt:lpstr>Times New Roman</vt:lpstr>
      <vt:lpstr>Berlin Sans FB</vt:lpstr>
      <vt:lpstr>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Комплексы упражнений, направленных на профилактику нарушений зрения.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OTHER-863774905\other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гтм</dc:creator>
  <cp:lastModifiedBy>ГТМ</cp:lastModifiedBy>
  <cp:revision>45</cp:revision>
  <dcterms:created xsi:type="dcterms:W3CDTF">2011-02-13T11:09:30Z</dcterms:created>
  <dcterms:modified xsi:type="dcterms:W3CDTF">2015-03-11T13:29:40Z</dcterms:modified>
</cp:coreProperties>
</file>