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6" r:id="rId5"/>
    <p:sldId id="264" r:id="rId6"/>
    <p:sldId id="257" r:id="rId7"/>
    <p:sldId id="260" r:id="rId8"/>
    <p:sldId id="259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B96EB-B6FB-4171-8498-E66CF55D27ED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6BA93-D54A-4578-BDC7-D9879D5BD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8e7d7_378c5d7b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0"/>
            <a:ext cx="612068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1196752"/>
            <a:ext cx="4038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ОДНОДНЕВНЫЙ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  П Р О Е К Т</a:t>
            </a:r>
          </a:p>
          <a:p>
            <a:r>
              <a:rPr lang="ru-RU" sz="3600" b="1" i="1" dirty="0" smtClean="0">
                <a:solidFill>
                  <a:srgbClr val="7030A0"/>
                </a:solidFill>
              </a:rPr>
              <a:t>« Я   С А М …»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3848" y="4149080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ГБДОУ № 117 Невского района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Санкт-Петербурга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Младшая группа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воспитатель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Шейкина Г.А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2014 год.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7693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Руководя детской деятельностью, воспитатель использует игровой персонаж, который активно сопереживает ребенку, но, как правило, только замечает ошибки, не зная, как их исправить: «У тебя ботиночки поссорились, носочки в разные стороны смотрят. Как же их помирить? (Ребенок одел правый ботинок на левую, а левый - на правую ногу). «Свитер надел, а дальше что надевать? Ой, не помню! Как узнать?»</a:t>
            </a:r>
          </a:p>
          <a:p>
            <a:r>
              <a:rPr lang="ru-RU" dirty="0" smtClean="0"/>
              <a:t>Конструируя возникшую образовательную ситуацию, воспитатель от лица куклы задает вопросы, активизирующие ребенка и позволяющие ему осознать способы самоконтроля.</a:t>
            </a:r>
          </a:p>
          <a:p>
            <a:r>
              <a:rPr lang="ru-RU" dirty="0" smtClean="0"/>
              <a:t>Петрушка побуждает детей помогать друг другу, стимулирует их эмоциональную отзывчивость, обращая внимание на проявление внимания к товарищу, отзывчивость, желание помочь, умение поблагодарить. При этом похвала должна быть заслуженной, вызывать желание преодолевать трудности, добиваться результата.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indergarten-screenshot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3a18143f3b99b31f477844ec69541c3_7199846b66dd4191ada68e06c83ac0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36712"/>
            <a:ext cx="6133646" cy="62602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68" y="26064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УЧАСТНИКИ ПРОЕКТА :</a:t>
            </a:r>
          </a:p>
          <a:p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7030A0"/>
                </a:solidFill>
              </a:rPr>
              <a:t>ВЗРОСЛЫЕ</a:t>
            </a:r>
            <a:endParaRPr lang="ru-RU" sz="2800" dirty="0" smtClean="0"/>
          </a:p>
          <a:p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7030A0"/>
                </a:solidFill>
              </a:rPr>
              <a:t>ДЕТИ</a:t>
            </a:r>
            <a:endParaRPr lang="ru-RU" sz="2800" dirty="0" smtClean="0"/>
          </a:p>
          <a:p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96538163_malchik-v-ochk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24744"/>
            <a:ext cx="3810000" cy="495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116632"/>
            <a:ext cx="243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ПРОБЛЕМА :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16632"/>
            <a:ext cx="4159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НЕЗНАНИЕ ДЕТЬМИ АЛГОРИТ-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МА ПРАВИЛЬНОГО ОДЕВАНИЯ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НА УЛИЦУ; ОТСУТСТВИЕ ЖЕЛАНИЯ ОДЕВАТЬСЯ САМОСТОЯТЕЛЬНО.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5301208"/>
            <a:ext cx="1295400" cy="1428750"/>
          </a:xfrm>
          <a:prstGeom prst="rect">
            <a:avLst/>
          </a:prstGeom>
        </p:spPr>
      </p:pic>
      <p:pic>
        <p:nvPicPr>
          <p:cNvPr id="10" name="Рисунок 9" descr="Page_01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204864"/>
            <a:ext cx="3384376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794459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Цель проекта :</a:t>
            </a:r>
            <a:r>
              <a:rPr lang="ru-RU" sz="2400" b="1" dirty="0" smtClean="0">
                <a:solidFill>
                  <a:srgbClr val="7030A0"/>
                </a:solidFill>
              </a:rPr>
              <a:t> </a:t>
            </a:r>
            <a:r>
              <a:rPr lang="ru-RU" sz="2400" dirty="0" smtClean="0">
                <a:solidFill>
                  <a:srgbClr val="7030A0"/>
                </a:solidFill>
              </a:rPr>
              <a:t>Обучение детей последовательности и способов рационального выполнения действий </a:t>
            </a:r>
            <a:r>
              <a:rPr lang="ru-RU" sz="2400" dirty="0" err="1" smtClean="0">
                <a:solidFill>
                  <a:srgbClr val="7030A0"/>
                </a:solidFill>
              </a:rPr>
              <a:t>одевания;создать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необычную атмосферу в группе,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ru-RU" sz="2400" dirty="0">
                <a:solidFill>
                  <a:srgbClr val="7030A0"/>
                </a:solidFill>
              </a:rPr>
              <a:t>м</a:t>
            </a:r>
            <a:r>
              <a:rPr lang="ru-RU" sz="2400" dirty="0" smtClean="0">
                <a:solidFill>
                  <a:srgbClr val="7030A0"/>
                </a:solidFill>
              </a:rPr>
              <a:t>отивирующую детей к самостоятельному одеванию ,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проговариванию своих действий.</a:t>
            </a:r>
          </a:p>
          <a:p>
            <a:r>
              <a:rPr lang="ru-RU" sz="3200" b="1" dirty="0" smtClean="0"/>
              <a:t>Задачи проекта :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1.</a:t>
            </a:r>
            <a:r>
              <a:rPr lang="ru-RU" sz="2400" dirty="0" smtClean="0">
                <a:solidFill>
                  <a:srgbClr val="7030A0"/>
                </a:solidFill>
              </a:rPr>
              <a:t>Познакомить детей с простыми правилами самообслуживания.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2.</a:t>
            </a:r>
            <a:r>
              <a:rPr lang="ru-RU" sz="2400" dirty="0" smtClean="0">
                <a:solidFill>
                  <a:srgbClr val="7030A0"/>
                </a:solidFill>
              </a:rPr>
              <a:t>Закрепить знания о них в игровой деятельности.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3.</a:t>
            </a:r>
            <a:r>
              <a:rPr lang="ru-RU" sz="2400" dirty="0" smtClean="0">
                <a:solidFill>
                  <a:srgbClr val="7030A0"/>
                </a:solidFill>
              </a:rPr>
              <a:t>Прививать</a:t>
            </a:r>
            <a:r>
              <a:rPr lang="ru-RU" sz="2400" dirty="0" smtClean="0">
                <a:solidFill>
                  <a:srgbClr val="7030A0"/>
                </a:solidFill>
              </a:rPr>
              <a:t>  детям </a:t>
            </a:r>
            <a:r>
              <a:rPr lang="ru-RU" sz="2400" dirty="0" smtClean="0">
                <a:solidFill>
                  <a:srgbClr val="7030A0"/>
                </a:solidFill>
              </a:rPr>
              <a:t>навык правильного ,самостоятельного , одевания  на прогулку ,проговаривая </a:t>
            </a:r>
            <a:r>
              <a:rPr lang="ru-RU" sz="2400" dirty="0" smtClean="0">
                <a:solidFill>
                  <a:srgbClr val="7030A0"/>
                </a:solidFill>
              </a:rPr>
              <a:t>свои </a:t>
            </a:r>
            <a:r>
              <a:rPr lang="ru-RU" sz="2400" dirty="0" smtClean="0">
                <a:solidFill>
                  <a:srgbClr val="7030A0"/>
                </a:solidFill>
              </a:rPr>
              <a:t>действия.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4.</a:t>
            </a:r>
            <a:r>
              <a:rPr lang="ru-RU" sz="2400" dirty="0" smtClean="0">
                <a:solidFill>
                  <a:srgbClr val="7030A0"/>
                </a:solidFill>
              </a:rPr>
              <a:t>Способствовать развитию самостоятельности.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5.</a:t>
            </a:r>
            <a:r>
              <a:rPr lang="ru-RU" sz="2400" dirty="0" smtClean="0">
                <a:solidFill>
                  <a:srgbClr val="7030A0"/>
                </a:solidFill>
              </a:rPr>
              <a:t>Развивать коммуникативные навыки ,</a:t>
            </a:r>
            <a:r>
              <a:rPr lang="ru-RU" sz="2400" dirty="0" smtClean="0">
                <a:solidFill>
                  <a:srgbClr val="7030A0"/>
                </a:solidFill>
              </a:rPr>
              <a:t>наблюдательность, внимательность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6.</a:t>
            </a:r>
            <a:r>
              <a:rPr lang="ru-RU" sz="2400" dirty="0" smtClean="0">
                <a:solidFill>
                  <a:srgbClr val="7030A0"/>
                </a:solidFill>
              </a:rPr>
              <a:t>Развивать дружеские ,</a:t>
            </a:r>
            <a:r>
              <a:rPr lang="ru-RU" sz="2400" dirty="0">
                <a:solidFill>
                  <a:srgbClr val="7030A0"/>
                </a:solidFill>
              </a:rPr>
              <a:t>д</a:t>
            </a:r>
            <a:r>
              <a:rPr lang="ru-RU" sz="2400" dirty="0" smtClean="0">
                <a:solidFill>
                  <a:srgbClr val="7030A0"/>
                </a:solidFill>
              </a:rPr>
              <a:t>оверительные отношения между сверстниками .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endParaRPr lang="ru-RU" sz="3200" b="1" dirty="0" smtClean="0"/>
          </a:p>
          <a:p>
            <a:endParaRPr lang="ru-RU" sz="3200" b="1" dirty="0" smtClean="0"/>
          </a:p>
          <a:p>
            <a:endParaRPr lang="ru-RU" sz="32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60648"/>
            <a:ext cx="5903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ПРЕДПОЛОГАЕМЫЙ РЕЗУЛЬТАТ :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836712"/>
            <a:ext cx="6008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ПОВЫШЕНИЕ СОЦИАЛЬНО – ЛИЧНОСТНОЙ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КОМПЕТЕНЦИИ ДЕТЕЙ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2493c93ea6d465a3686a3ecc53761162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6858000" cy="5156200"/>
          </a:xfrm>
          <a:prstGeom prst="rect">
            <a:avLst/>
          </a:prstGeom>
        </p:spPr>
      </p:pic>
      <p:pic>
        <p:nvPicPr>
          <p:cNvPr id="8" name="Рисунок 7" descr="20290_9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1872208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92696"/>
            <a:ext cx="7620000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88640"/>
            <a:ext cx="7409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ПРАКТИЧЕСКАЯ ЗНАЧИМОСТЬ ПРОЕКТА :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988840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-Освоение необходимых </a:t>
            </a:r>
          </a:p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умений при одевании  на </a:t>
            </a:r>
          </a:p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прогулку.</a:t>
            </a:r>
          </a:p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 -Перенос усвоенных </a:t>
            </a:r>
            <a:r>
              <a:rPr lang="ru-RU" dirty="0" err="1" smtClean="0">
                <a:solidFill>
                  <a:srgbClr val="7030A0"/>
                </a:solidFill>
              </a:rPr>
              <a:t>навы</a:t>
            </a:r>
            <a:r>
              <a:rPr lang="ru-RU" dirty="0" smtClean="0">
                <a:solidFill>
                  <a:srgbClr val="7030A0"/>
                </a:solidFill>
              </a:rPr>
              <a:t>-</a:t>
            </a:r>
          </a:p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ков и знаний в </a:t>
            </a:r>
            <a:r>
              <a:rPr lang="ru-RU" dirty="0" err="1" smtClean="0">
                <a:solidFill>
                  <a:srgbClr val="7030A0"/>
                </a:solidFill>
              </a:rPr>
              <a:t>самостоя</a:t>
            </a:r>
            <a:r>
              <a:rPr lang="ru-RU" dirty="0" smtClean="0">
                <a:solidFill>
                  <a:srgbClr val="7030A0"/>
                </a:solidFill>
              </a:rPr>
              <a:t>-</a:t>
            </a:r>
          </a:p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тельную игровую деятель-</a:t>
            </a:r>
          </a:p>
          <a:p>
            <a:pPr marL="514350" indent="-514350"/>
            <a:r>
              <a:rPr lang="ru-RU" dirty="0" err="1" smtClean="0">
                <a:solidFill>
                  <a:srgbClr val="7030A0"/>
                </a:solidFill>
              </a:rPr>
              <a:t>ность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/>
            <a:r>
              <a:rPr lang="ru-RU" dirty="0" smtClean="0">
                <a:solidFill>
                  <a:srgbClr val="7030A0"/>
                </a:solidFill>
              </a:rPr>
              <a:t>-Заучивание </a:t>
            </a:r>
            <a:r>
              <a:rPr lang="ru-RU" dirty="0" err="1" smtClean="0">
                <a:solidFill>
                  <a:srgbClr val="7030A0"/>
                </a:solidFill>
              </a:rPr>
              <a:t>потешек</a:t>
            </a: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1628800"/>
            <a:ext cx="1255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 Е Т И 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227687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Расширение своих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представлений о воз-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можностях</a:t>
            </a:r>
            <a:r>
              <a:rPr lang="ru-RU" dirty="0" smtClean="0">
                <a:solidFill>
                  <a:srgbClr val="7030A0"/>
                </a:solidFill>
              </a:rPr>
              <a:t> и навыках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детей.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120" y="1700808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ВЗРОСЛЫЕ 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8640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ПОДГОТОВИТЕЛЬНЫЙ ЭТАП :</a:t>
            </a:r>
          </a:p>
          <a:p>
            <a:r>
              <a:rPr lang="ru-RU" sz="2400" b="1" dirty="0" smtClean="0"/>
              <a:t>1.Социализация .</a:t>
            </a:r>
            <a:r>
              <a:rPr lang="ru-RU" sz="2400" dirty="0" smtClean="0"/>
              <a:t>Беседа с детьми</a:t>
            </a:r>
            <a:r>
              <a:rPr lang="ru-RU" i="1" dirty="0" smtClean="0"/>
              <a:t> « Я сам»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- Кто вас раздевает –одевает ?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rgbClr val="7030A0"/>
                </a:solidFill>
              </a:rPr>
              <a:t>вы сами умеете одеваться?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-вам нравиться выполнять эти действия  ?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dirty="0" smtClean="0"/>
              <a:t>Дидактическая игра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7030A0"/>
                </a:solidFill>
              </a:rPr>
              <a:t>«</a:t>
            </a:r>
            <a:r>
              <a:rPr lang="ru-RU" dirty="0" smtClean="0">
                <a:solidFill>
                  <a:srgbClr val="7030A0"/>
                </a:solidFill>
              </a:rPr>
              <a:t>О</a:t>
            </a:r>
            <a:r>
              <a:rPr lang="ru-RU" i="1" dirty="0" smtClean="0">
                <a:solidFill>
                  <a:srgbClr val="7030A0"/>
                </a:solidFill>
              </a:rPr>
              <a:t>денем Машу на проулку»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Игровое упражнение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rgbClr val="7030A0"/>
                </a:solidFill>
              </a:rPr>
              <a:t>«</a:t>
            </a:r>
            <a:r>
              <a:rPr lang="ru-RU" i="1" dirty="0" smtClean="0">
                <a:solidFill>
                  <a:srgbClr val="7030A0"/>
                </a:solidFill>
              </a:rPr>
              <a:t>Туфельки поссорились – подружились»</a:t>
            </a:r>
          </a:p>
          <a:p>
            <a:r>
              <a:rPr lang="ru-RU" sz="2400" b="1" dirty="0" smtClean="0"/>
              <a:t>2. ЧХЛ .</a:t>
            </a:r>
          </a:p>
          <a:p>
            <a:r>
              <a:rPr lang="ru-RU" i="1" dirty="0" smtClean="0"/>
              <a:t>-</a:t>
            </a:r>
            <a:r>
              <a:rPr lang="ru-RU" i="1" dirty="0" smtClean="0">
                <a:solidFill>
                  <a:srgbClr val="7030A0"/>
                </a:solidFill>
              </a:rPr>
              <a:t>Муравейка И. «Я сама»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-Павлова Н. « Чьи башмачки»</a:t>
            </a:r>
          </a:p>
          <a:p>
            <a:r>
              <a:rPr lang="ru-RU" sz="3200" b="1" dirty="0" smtClean="0"/>
              <a:t> </a:t>
            </a:r>
            <a:endParaRPr lang="ru-RU" sz="3200" b="1" dirty="0"/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988840"/>
            <a:ext cx="4104456" cy="4392488"/>
          </a:xfrm>
          <a:prstGeom prst="rect">
            <a:avLst/>
          </a:prstGeom>
        </p:spPr>
      </p:pic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293096"/>
            <a:ext cx="2520280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83102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ОСНОВНОЙ ЭТАП :</a:t>
            </a:r>
          </a:p>
          <a:p>
            <a:r>
              <a:rPr lang="ru-RU" sz="2800" b="1" dirty="0" smtClean="0"/>
              <a:t>Основная непосредственная деятельность . </a:t>
            </a:r>
          </a:p>
          <a:p>
            <a:r>
              <a:rPr lang="ru-RU" sz="2800" b="1" dirty="0" smtClean="0"/>
              <a:t>План :</a:t>
            </a:r>
          </a:p>
          <a:p>
            <a:r>
              <a:rPr lang="ru-RU" sz="2800" dirty="0" smtClean="0"/>
              <a:t>Образовательная ситуация конструируется во время </a:t>
            </a:r>
          </a:p>
          <a:p>
            <a:r>
              <a:rPr lang="ru-RU" sz="2800" dirty="0" smtClean="0"/>
              <a:t>сбора детей на прогулку .</a:t>
            </a:r>
          </a:p>
          <a:p>
            <a:r>
              <a:rPr lang="ru-RU" sz="2400" b="1" dirty="0" smtClean="0"/>
              <a:t>1.Социализация .</a:t>
            </a:r>
            <a:r>
              <a:rPr lang="ru-RU" sz="2400" dirty="0" smtClean="0">
                <a:solidFill>
                  <a:srgbClr val="7030A0"/>
                </a:solidFill>
              </a:rPr>
              <a:t>Игровой тренинг :разыгрывание ситуации с 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и</a:t>
            </a:r>
            <a:r>
              <a:rPr lang="ru-RU" sz="2400" dirty="0" smtClean="0">
                <a:solidFill>
                  <a:srgbClr val="7030A0"/>
                </a:solidFill>
              </a:rPr>
              <a:t>спользованием правил самообслуживания ,личный пример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в</a:t>
            </a:r>
            <a:r>
              <a:rPr lang="ru-RU" sz="2400" dirty="0" smtClean="0">
                <a:solidFill>
                  <a:srgbClr val="7030A0"/>
                </a:solidFill>
              </a:rPr>
              <a:t>оспитателя.</a:t>
            </a:r>
          </a:p>
          <a:p>
            <a:r>
              <a:rPr lang="ru-RU" sz="2400" b="1" dirty="0" smtClean="0"/>
              <a:t>2. Театральная деятельность 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r>
              <a:rPr lang="ru-RU" sz="2400" dirty="0" smtClean="0">
                <a:solidFill>
                  <a:srgbClr val="7030A0"/>
                </a:solidFill>
              </a:rPr>
              <a:t> Игровой персонаж – Петрушка</a:t>
            </a:r>
          </a:p>
          <a:p>
            <a:r>
              <a:rPr lang="ru-RU" sz="2400" i="1" dirty="0" smtClean="0">
                <a:solidFill>
                  <a:srgbClr val="7030A0"/>
                </a:solidFill>
              </a:rPr>
              <a:t>« </a:t>
            </a:r>
            <a:r>
              <a:rPr lang="ru-RU" i="1" dirty="0" smtClean="0">
                <a:solidFill>
                  <a:srgbClr val="7030A0"/>
                </a:solidFill>
              </a:rPr>
              <a:t>Петрушка ,помоги ,как одеться подскажи…»</a:t>
            </a:r>
            <a:endParaRPr lang="ru-RU" sz="2400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/>
              <a:t>3.</a:t>
            </a:r>
            <a:r>
              <a:rPr lang="ru-RU" sz="2400" b="1" dirty="0" smtClean="0"/>
              <a:t>Чтение художественной литературы . </a:t>
            </a:r>
            <a:r>
              <a:rPr lang="ru-RU" sz="2000" i="1" dirty="0" err="1" smtClean="0">
                <a:solidFill>
                  <a:srgbClr val="7030A0"/>
                </a:solidFill>
              </a:rPr>
              <a:t>Потешка</a:t>
            </a:r>
            <a:r>
              <a:rPr lang="ru-RU" sz="2000" i="1" dirty="0" smtClean="0">
                <a:solidFill>
                  <a:srgbClr val="7030A0"/>
                </a:solidFill>
              </a:rPr>
              <a:t> «Наша Маша </a:t>
            </a:r>
          </a:p>
          <a:p>
            <a:r>
              <a:rPr lang="ru-RU" sz="2000" i="1" dirty="0" smtClean="0">
                <a:solidFill>
                  <a:srgbClr val="7030A0"/>
                </a:solidFill>
              </a:rPr>
              <a:t>Маленькая»</a:t>
            </a:r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Дети выходят в раздевалку, садятся возле своих шкафчиков. Появляется игровой персонаж Петрушка.</a:t>
            </a:r>
          </a:p>
          <a:p>
            <a:r>
              <a:rPr lang="ru-RU" dirty="0" smtClean="0"/>
              <a:t>Петрушка : «Привет, ребята! Куда вы собираетесь? На прогулку? Это хорошо. Сегодня замечательная погода. Скажите, а кто из вас одевается на прогулку сам?»</a:t>
            </a:r>
          </a:p>
          <a:p>
            <a:r>
              <a:rPr lang="ru-RU" dirty="0" smtClean="0"/>
              <a:t>Воспитатель: « Петрушка, у нас уже все ребята умеют одеваться сами. А если, вдруг, кто-то забудет, что надо одевать дальше, то посмотрит на картинки, которые ему помогут вспомнить последовательность одевания…»</a:t>
            </a:r>
          </a:p>
          <a:p>
            <a:r>
              <a:rPr lang="ru-RU" dirty="0" smtClean="0"/>
              <a:t>Педагог обращает внимание Петрушки и детей на предметно-схематическую модель последовательности одевания на прогулку.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475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38</cp:revision>
  <dcterms:created xsi:type="dcterms:W3CDTF">2012-10-30T17:06:22Z</dcterms:created>
  <dcterms:modified xsi:type="dcterms:W3CDTF">2014-12-06T13:18:04Z</dcterms:modified>
</cp:coreProperties>
</file>