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3" autoAdjust="0"/>
  </p:normalViewPr>
  <p:slideViewPr>
    <p:cSldViewPr>
      <p:cViewPr varScale="1">
        <p:scale>
          <a:sx n="76" d="100"/>
          <a:sy n="76" d="100"/>
        </p:scale>
        <p:origin x="-34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2D864C-4191-4C6E-BE8C-62F20A5E610B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643479-7648-447B-8B72-FCC255F9F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6BCFB-DB75-4CF9-9AE8-AC316609F0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D961-D39F-44DA-A2E4-5E3C6F556943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CFB6B-66BE-4827-BF88-109CCC9E1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41052-4D7E-4FC3-9731-F8B196C00354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FEBF-5F0C-4D0C-A836-D781A8B1B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D203-7E59-406C-8263-F1480F56D764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4B6E-611E-4C88-ADC5-096D56506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5A8C-04D9-4858-B034-FEA3D225F42F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0342-FFA6-432F-BD7B-05679D12C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AD4E-0A75-43FA-9C86-239F1E43FF07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CAB1C-C53D-496D-81E3-15E49B05C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8209D-AA61-4A99-9432-FEDF175E43FA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25C2-3344-478E-B309-FE90D2A11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F3A6-ED8D-49BA-A19C-F530BB9CF41F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56357-47B2-4263-B1B4-6C4087411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0D3F-05A7-43DB-917E-EE21FF2D5614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EBBA0-5D73-4DC4-A4C2-CFD85748D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5006-F298-4B30-84D9-678FECDC243C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3C20B-4E78-4A7A-99D9-E81D6E80E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0CCF-9087-4895-A71C-26139D3B6312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F082-258A-4A5E-93A5-36A2E7774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78B3-2FB1-4129-B499-BD79E3E21627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4683A-F421-4724-AA97-20A558405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0211EB-2A5C-4F35-B5D1-00E6F7A549F9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2A2D94-6341-4757-A2DE-E6B1CF204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Untitled.noteboo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nsportal.ru/npo-spo/obrazovanie-i-pedagogika/library/didakticheskaya-igra-kak-sredstvo-razvitiya-fonematicheskog" TargetMode="External"/><Relationship Id="rId3" Type="http://schemas.openxmlformats.org/officeDocument/2006/relationships/hyperlink" Target="http://konf.uiuniver.ru/konf2/voprosy-teorii-i-metodiki-obucheniya-i/preduprezhdenie-disgrafii-u-detey" TargetMode="External"/><Relationship Id="rId7" Type="http://schemas.openxmlformats.org/officeDocument/2006/relationships/hyperlink" Target="http://www.maaam.ru/detskijsad/formirovanie-zvukovogo-analiza-i-sinteza-u-doshkolnikov-s-pomoschyu-logopedicheskogo-posobija-zvukograd-9142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estival.1september.ru/articles/626061/" TargetMode="External"/><Relationship Id="rId5" Type="http://schemas.openxmlformats.org/officeDocument/2006/relationships/hyperlink" Target="http://festival.1september.ru/articles/556437/" TargetMode="External"/><Relationship Id="rId4" Type="http://schemas.openxmlformats.org/officeDocument/2006/relationships/hyperlink" Target="http://logopedrunet.ru/preduprezhdenie-disgrafii-u-doshkolnikov/" TargetMode="External"/><Relationship Id="rId9" Type="http://schemas.openxmlformats.org/officeDocument/2006/relationships/hyperlink" Target="http://festival.1september.ru/articles/60869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6" descr="images (8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357563"/>
            <a:ext cx="475297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450" y="836613"/>
            <a:ext cx="7772400" cy="3213100"/>
          </a:xfrm>
        </p:spPr>
        <p:txBody>
          <a:bodyPr>
            <a:normAutofit/>
          </a:bodyPr>
          <a:lstStyle/>
          <a:p>
            <a:pPr algn="l"/>
            <a:r>
              <a:rPr lang="ru-RU" sz="25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Тема проекта:</a:t>
            </a:r>
            <a:r>
              <a:rPr lang="ru-RU" sz="40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40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</a:br>
            <a:r>
              <a:rPr lang="ru-RU" sz="43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ФОНЕМАТИЧЕСКИЙ СЛУХ КАК СРЕДСТВО ФОРМИРОВАНИЯ ЗВУКОВОГО АНАЛИЗА И СИНТЕЗА</a:t>
            </a:r>
            <a:r>
              <a:rPr lang="ru-RU" sz="4300" b="1" i="1" smtClean="0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4300" b="1" i="1" smtClean="0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ru-RU" sz="4300" b="1" i="1" smtClean="0">
                <a:solidFill>
                  <a:srgbClr val="D9D9D9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4300" b="1" i="1" smtClean="0">
                <a:solidFill>
                  <a:srgbClr val="D9D9D9"/>
                </a:solidFill>
                <a:latin typeface="Arial" charset="0"/>
                <a:cs typeface="Arial" charset="0"/>
                <a:sym typeface="Arial" charset="0"/>
              </a:rPr>
            </a:br>
            <a:endParaRPr lang="ru-RU" sz="4300" smtClean="0">
              <a:solidFill>
                <a:srgbClr val="D9D9D9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6308725"/>
            <a:ext cx="4067175" cy="433388"/>
          </a:xfrm>
        </p:spPr>
        <p:txBody>
          <a:bodyPr>
            <a:normAutofit/>
          </a:bodyPr>
          <a:lstStyle/>
          <a:p>
            <a:r>
              <a:rPr lang="ru-RU" sz="20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Автор: </a:t>
            </a:r>
            <a:r>
              <a:rPr lang="ru-RU" sz="2000" b="1" i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Наноян Ю.И</a:t>
            </a:r>
            <a:endParaRPr lang="ru-RU" sz="2000" smtClean="0">
              <a:solidFill>
                <a:srgbClr val="FDEAD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3951288" y="3244850"/>
            <a:ext cx="185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3500438"/>
          </a:xfrm>
        </p:spPr>
        <p:txBody>
          <a:bodyPr>
            <a:normAutofit/>
          </a:bodyPr>
          <a:lstStyle/>
          <a:p>
            <a:pPr algn="l"/>
            <a:r>
              <a:rPr lang="ru-RU" sz="2200" b="1" u="sng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Основополагающий вопрос</a:t>
            </a:r>
            <a:r>
              <a:rPr lang="ru-RU" sz="22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:</a:t>
            </a:r>
            <a:r>
              <a:rPr lang="ru-RU" sz="29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29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</a:br>
            <a:r>
              <a:rPr lang="ru-RU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какова роль развития фонематического слуха в формировании звукового анализа и синтеза у детей с ОНР? </a:t>
            </a:r>
            <a:r>
              <a:rPr lang="ru-RU" sz="2900" smtClean="0"/>
              <a:t/>
            </a:r>
            <a:br>
              <a:rPr lang="ru-RU" sz="2900" smtClean="0"/>
            </a:br>
            <a:r>
              <a:rPr lang="ru-RU" sz="2200" b="1" u="sng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Учебные вопросы:</a:t>
            </a:r>
            <a: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ru-RU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помочь ребёнку в формировании фонематического слуха и восприятия?</a:t>
            </a:r>
            <a:br>
              <a:rPr lang="ru-RU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Какую роль играют игры в формировании звукового анализа и синтеза?</a:t>
            </a:r>
            <a:r>
              <a:rPr lang="en-US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помочь родителям в овладении звуковым анализом и синтезом у детей дома?</a:t>
            </a:r>
            <a:r>
              <a:rPr lang="ru-RU" sz="2900" smtClean="0">
                <a:solidFill>
                  <a:schemeClr val="bg1"/>
                </a:solidFill>
              </a:rPr>
              <a:t/>
            </a:r>
            <a:br>
              <a:rPr lang="ru-RU" sz="29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/>
            </a:r>
            <a:br>
              <a:rPr lang="ru-RU" sz="3200" smtClean="0">
                <a:solidFill>
                  <a:schemeClr val="bg1"/>
                </a:solidFill>
              </a:rPr>
            </a:b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221163"/>
            <a:ext cx="8229600" cy="1976437"/>
          </a:xfrm>
        </p:spPr>
        <p:txBody>
          <a:bodyPr>
            <a:normAutofit/>
          </a:bodyPr>
          <a:lstStyle/>
          <a:p>
            <a:pPr marL="0" indent="0">
              <a:buSzPct val="25000"/>
              <a:buFont typeface="Arial" charset="0"/>
              <a:buNone/>
            </a:pPr>
            <a:r>
              <a:rPr lang="ru-RU" sz="2400" b="1" u="sng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Участники: </a:t>
            </a:r>
          </a:p>
          <a:p>
            <a:pPr marL="0" indent="0">
              <a:buSzPct val="25000"/>
              <a:buFont typeface="Arial" charset="0"/>
              <a:buNone/>
            </a:pPr>
            <a:r>
              <a:rPr lang="ru-RU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Логопед, дети</a:t>
            </a:r>
            <a:r>
              <a:rPr lang="ru-RU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1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воспитатель</a:t>
            </a:r>
          </a:p>
          <a:p>
            <a:pPr marL="0" indent="0">
              <a:buSzPct val="25000"/>
              <a:buFont typeface="Arial" charset="0"/>
              <a:buNone/>
            </a:pPr>
            <a:endParaRPr lang="ru-RU" sz="2800" b="1" smtClean="0">
              <a:solidFill>
                <a:srgbClr val="FDEAD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SzPct val="25000"/>
              <a:buFont typeface="Arial" charset="0"/>
              <a:buNone/>
            </a:pPr>
            <a:endParaRPr lang="ru-RU" b="1" smtClean="0">
              <a:solidFill>
                <a:srgbClr val="FDEAD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SzPct val="25000"/>
              <a:buFont typeface="Arial" charset="0"/>
              <a:buNone/>
            </a:pPr>
            <a:endParaRPr lang="ru-RU" b="1" smtClean="0">
              <a:solidFill>
                <a:srgbClr val="FDEAD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  <a:sym typeface="Arial" charset="0"/>
            </a:endParaRPr>
          </a:p>
          <a:p>
            <a:pPr marL="0" indent="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725"/>
          </a:xfrm>
        </p:spPr>
        <p:txBody>
          <a:bodyPr>
            <a:noAutofit/>
          </a:bodyPr>
          <a:lstStyle/>
          <a:p>
            <a:pPr algn="l"/>
            <a:r>
              <a:rPr lang="ru-RU" sz="2000" b="1" u="sng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Дидактические цели проекта:</a:t>
            </a:r>
            <a:r>
              <a:rPr lang="ru-RU" sz="2000" smtClean="0">
                <a:solidFill>
                  <a:srgbClr val="FAC09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2000" smtClean="0">
                <a:solidFill>
                  <a:srgbClr val="FAC09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ru-RU" sz="2000" smtClean="0">
                <a:solidFill>
                  <a:srgbClr val="FF0000"/>
                </a:solidFill>
              </a:rPr>
              <a:t/>
            </a:r>
            <a:br>
              <a:rPr lang="ru-RU" sz="2000" smtClean="0">
                <a:solidFill>
                  <a:srgbClr val="FF0000"/>
                </a:solidFill>
              </a:rPr>
            </a:br>
            <a:r>
              <a:rPr lang="ru-RU" sz="2000" smtClean="0">
                <a:solidFill>
                  <a:srgbClr val="FDEADA"/>
                </a:solidFill>
              </a:rPr>
              <a:t>-</a:t>
            </a:r>
            <a:r>
              <a:rPr lang="ru-RU" sz="32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фонематического </a:t>
            </a:r>
            <a:r>
              <a:rPr lang="ru-RU" sz="24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СЛУХА</a:t>
            </a:r>
            <a:r>
              <a:rPr lang="ru-RU" sz="32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 детей</a:t>
            </a:r>
            <a:br>
              <a:rPr lang="ru-RU" sz="32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ОВЛАДЕНИЯ ЗВУКОВЫМ АНАЛИЗОМ И СИНТЕЗОМ</a:t>
            </a:r>
            <a:r>
              <a:rPr lang="ru-RU" sz="2000" i="1" smtClean="0"/>
              <a:t/>
            </a:r>
            <a:br>
              <a:rPr lang="ru-RU" sz="2000" i="1" smtClean="0"/>
            </a:br>
            <a:endParaRPr lang="ru-RU" sz="2000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3716338"/>
            <a:ext cx="8229600" cy="24098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3357563"/>
            <a:ext cx="7488237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  <a:sym typeface="Arial" charset="0"/>
              </a:rPr>
              <a:t>Методические задачи:</a:t>
            </a:r>
            <a:endParaRPr lang="ru-RU" sz="2000" b="1" u="sng">
              <a:solidFill>
                <a:srgbClr val="FAC09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r>
              <a:rPr lang="ru-RU" sz="2000" b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-</a:t>
            </a:r>
            <a:r>
              <a:rPr lang="ru-RU" sz="2000" b="1" i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развитие ГРАФИЧЕСКИХ  НАВЫКОВ У ДЕТЕЙ;</a:t>
            </a:r>
          </a:p>
          <a:p>
            <a:r>
              <a:rPr lang="ru-RU" sz="2000" b="1" i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Arial" charset="0"/>
              </a:rPr>
              <a:t>-развитие слухового восприятия неречевых звуков;</a:t>
            </a:r>
            <a:endParaRPr lang="en-US" sz="2000" b="1" i="1">
              <a:solidFill>
                <a:srgbClr val="FDEAD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sym typeface="Arial" charset="0"/>
            </a:endParaRPr>
          </a:p>
          <a:p>
            <a:r>
              <a:rPr lang="en-US" sz="2000" b="1" i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-</a:t>
            </a:r>
            <a:r>
              <a:rPr lang="ru-RU" sz="2000" b="1" i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развитие фонематического </a:t>
            </a:r>
            <a:r>
              <a:rPr lang="ru-RU" b="1" i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СЛУХА</a:t>
            </a:r>
            <a:r>
              <a:rPr lang="ru-RU" sz="2000" b="1" i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для овладения звукового анализа и синтеза;</a:t>
            </a:r>
            <a:endParaRPr lang="ru-RU" sz="2000" b="1" i="1">
              <a:solidFill>
                <a:srgbClr val="FDEAD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sym typeface="Arial" charset="0"/>
            </a:endParaRPr>
          </a:p>
          <a:p>
            <a:r>
              <a:rPr lang="ru-RU" sz="2000" b="1" i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-создание картотеки игр для развития фонематического восприятия</a:t>
            </a:r>
            <a:endParaRPr lang="ru-RU" sz="2000" b="1" i="1">
              <a:solidFill>
                <a:srgbClr val="FDEAD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sym typeface="Arial" charset="0"/>
            </a:endParaRPr>
          </a:p>
          <a:p>
            <a:r>
              <a:rPr lang="ru-RU" sz="2000" b="1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9600" cy="1557338"/>
          </a:xfrm>
        </p:spPr>
        <p:txBody>
          <a:bodyPr>
            <a:noAutofit/>
          </a:bodyPr>
          <a:lstStyle/>
          <a:p>
            <a:pPr algn="l"/>
            <a:r>
              <a:rPr lang="ru-RU" sz="28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ИГРОВЫЕ ЗАДАНИЯ ДЕТЯМ</a:t>
            </a:r>
            <a:r>
              <a:rPr lang="ru-RU" sz="28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 :</a:t>
            </a:r>
            <a: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ru-RU" sz="20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НАЙДИ ГДЕ БУКВА ПРАВИЛЬНО НАПИСАНА,</a:t>
            </a:r>
            <a:r>
              <a:rPr lang="en-US" sz="20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 </a:t>
            </a:r>
            <a:r>
              <a:rPr lang="ru-RU" sz="20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А ГДЕ НЕТ</a:t>
            </a:r>
            <a:r>
              <a:rPr lang="ru-RU" sz="2400" smtClean="0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2400" smtClean="0">
                <a:solidFill>
                  <a:schemeClr val="bg1"/>
                </a:solidFill>
                <a:latin typeface="Arial" charset="0"/>
                <a:cs typeface="Arial" charset="0"/>
                <a:sym typeface="Arial" charset="0"/>
              </a:rPr>
            </a:br>
            <a:endParaRPr lang="ru-RU" sz="2400" smtClean="0"/>
          </a:p>
        </p:txBody>
      </p:sp>
      <p:pic>
        <p:nvPicPr>
          <p:cNvPr id="17410" name="Picture 3" descr="D:\Users\s314\Desktop\наноян\1316839979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052513"/>
            <a:ext cx="2667000" cy="2295525"/>
          </a:xfrm>
        </p:spPr>
      </p:pic>
      <p:pic>
        <p:nvPicPr>
          <p:cNvPr id="17411" name="Picture 4" descr="D:\Users\s314\Desktop\наноян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196975"/>
            <a:ext cx="25717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8313" y="3573463"/>
            <a:ext cx="69119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ОПРЕДЕЛИ МЕСТО ЗВУКА В СЛОВЕ</a:t>
            </a:r>
            <a:endParaRPr lang="ru-RU" sz="20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7413" name="Picture 5" descr="D:\Users\s314\Desktop\наноян\images (1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7425"/>
            <a:ext cx="26860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D:\Users\s314\Desktop\наноян\images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4076700"/>
            <a:ext cx="17081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-242888"/>
            <a:ext cx="8229600" cy="1150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Подбери схему к слову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L:\наноян бычкова\risunok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620713"/>
            <a:ext cx="3048000" cy="2219325"/>
          </a:xfrm>
        </p:spPr>
      </p:pic>
      <p:pic>
        <p:nvPicPr>
          <p:cNvPr id="18435" name="Picture 3" descr="L:\наноян бычкова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620713"/>
            <a:ext cx="23701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088" y="3573463"/>
            <a:ext cx="23764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Составь слово 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8437" name="Picture 4" descr="L:\наноян бычкова\images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652963"/>
            <a:ext cx="2933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L:\наноян бычкова\images (1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4581525"/>
            <a:ext cx="2619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859338" y="3644900"/>
            <a:ext cx="39608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Найди слог к картинке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418623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 предложения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3" descr="L:\наноян бычкова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916113"/>
            <a:ext cx="3816350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48375" y="620713"/>
            <a:ext cx="3095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Реши ребус</a:t>
            </a:r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9460" name="Picture 4" descr="L:\наноян бычкова\images (2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844675"/>
            <a:ext cx="37814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>
            <a:normAutofit/>
          </a:bodyPr>
          <a:lstStyle/>
          <a:p>
            <a:pPr algn="l"/>
            <a:r>
              <a:rPr lang="ru-RU" sz="31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Этапы и сроки проведения проекта:</a:t>
            </a:r>
            <a:r>
              <a:rPr lang="ru-RU" sz="2000" smtClean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2000" smtClean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ru-RU" sz="22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ОРГАНИЗАЦИОННЫЙ ЭТАП:</a:t>
            </a:r>
            <a:r>
              <a:rPr lang="ru-RU" sz="2000" smtClean="0">
                <a:solidFill>
                  <a:schemeClr val="bg1"/>
                </a:solidFill>
              </a:rPr>
              <a:t/>
            </a:r>
            <a:br>
              <a:rPr lang="ru-RU" sz="2000" smtClean="0">
                <a:solidFill>
                  <a:schemeClr val="bg1"/>
                </a:solidFill>
              </a:rPr>
            </a:b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  <a:t>ОБСЛЕДОВАНИЕ ФОНЕМАТИЧЕСКОГО СЛУХА У ДЕТЕЙ;</a:t>
            </a:r>
            <a:b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</a:b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  <a:t>-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ПОДОБРАТЬ ИГРЫ, ПОСОБИЯ, ИНТЕРАКТИВНЫЕ ИГРЫ НА КОМПЬЮТЕРЕ ПО ДАННОЙ ТЕМЕ;</a:t>
            </a:r>
            <a:b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-ИЗУЧЕНИЕ ЛИТЕРАТУРЫ ПО ДАННОЙ ТЕМЕ</a:t>
            </a:r>
            <a:r>
              <a:rPr lang="ru-RU" sz="2000" smtClean="0">
                <a:solidFill>
                  <a:srgbClr val="FDEADA"/>
                </a:solidFill>
              </a:rPr>
              <a:t/>
            </a:r>
            <a:br>
              <a:rPr lang="ru-RU" sz="2000" smtClean="0">
                <a:solidFill>
                  <a:srgbClr val="FDEADA"/>
                </a:solidFill>
              </a:rPr>
            </a:br>
            <a:r>
              <a:rPr lang="ru-RU" sz="2000" smtClean="0">
                <a:solidFill>
                  <a:schemeClr val="bg1"/>
                </a:solidFill>
              </a:rPr>
              <a:t/>
            </a:r>
            <a:br>
              <a:rPr lang="ru-RU" sz="2000" smtClean="0">
                <a:solidFill>
                  <a:schemeClr val="bg1"/>
                </a:solidFill>
              </a:rPr>
            </a:br>
            <a:r>
              <a:rPr lang="ru-RU" sz="22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  <a:t>ОСНОВНОЙ ЭТАП:</a:t>
            </a:r>
            <a:r>
              <a:rPr lang="ru-RU" sz="2000" smtClean="0">
                <a:solidFill>
                  <a:schemeClr val="bg1"/>
                </a:solidFill>
                <a:sym typeface="Arial" charset="0"/>
              </a:rPr>
              <a:t/>
            </a:r>
            <a:br>
              <a:rPr lang="ru-RU" sz="2000" smtClean="0">
                <a:solidFill>
                  <a:schemeClr val="bg1"/>
                </a:solidFill>
                <a:sym typeface="Arial" charset="0"/>
              </a:rPr>
            </a:b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  <a:t>-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ПРОВЕДЕНИЕ ЗАНЯТИЙ ПО ФОРМИРОВАНИЮ ФОНЕМАТИЧЕСКОГО СЛУХА И ВОСПРИЯТИЯ;</a:t>
            </a:r>
            <a:b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  <a:t>ОБУЧЕНИЕ ВОСПИТАТЕЛЕЙ И РОДИТЕЛЕЙ ПО ДАННОЙ ПРОБЛЕМЕ</a:t>
            </a:r>
            <a:r>
              <a:rPr lang="ru-RU" sz="1900" smtClean="0">
                <a:solidFill>
                  <a:schemeClr val="bg1"/>
                </a:solidFill>
                <a:sym typeface="Arial" charset="0"/>
              </a:rPr>
              <a:t/>
            </a:r>
            <a:br>
              <a:rPr lang="ru-RU" sz="1900" smtClean="0">
                <a:solidFill>
                  <a:schemeClr val="bg1"/>
                </a:solidFill>
                <a:sym typeface="Arial" charset="0"/>
              </a:rPr>
            </a:br>
            <a:r>
              <a:rPr lang="ru-RU" sz="19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  <a:t> </a:t>
            </a:r>
            <a:r>
              <a:rPr lang="ru-RU" sz="20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  <a:t/>
            </a:r>
            <a:br>
              <a:rPr lang="ru-RU" sz="20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charset="0"/>
              </a:rPr>
            </a:br>
            <a:r>
              <a:rPr lang="ru-RU" sz="22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ЗАКЛЮЧИТЕЛЬНЫЙ ЭТАП:</a:t>
            </a:r>
            <a:r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ru-RU" sz="20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-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ПОДВЕДЕНИЕ ИТОГА РАБОТЫ ; </a:t>
            </a:r>
            <a:b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ОПРЕДЕЛЕНИЕ ЭФФЕКТИВНОСТИ РАБОТЫ ПО ФОРМИРОВАНИЮ</a:t>
            </a:r>
            <a:b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</a:b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ФОНЕМАТИЧЕСКОГО СЛУХА И ВОСПРИЯТИЯ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; 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</a:b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-</a:t>
            </a:r>
            <a:r>
              <a:rPr lang="ru-RU" sz="18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РАЗМЕЩЕНИЕ НА САЙТЕ  КОНСПЕКТОВ, ПЛАНОВ, ДИДАКТИЧЕСКИХ ИГР ПО ТЕМЕ </a:t>
            </a:r>
            <a:r>
              <a:rPr lang="ru-RU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126038"/>
          </a:xfrm>
        </p:spPr>
        <p:txBody>
          <a:bodyPr>
            <a:normAutofit/>
          </a:bodyPr>
          <a:lstStyle/>
          <a:p>
            <a:pPr algn="l"/>
            <a:r>
              <a:rPr lang="ru-RU" sz="3600" b="1" smtClean="0">
                <a:solidFill>
                  <a:srgbClr val="FAC09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 УМК:</a:t>
            </a:r>
            <a:r>
              <a:rPr lang="ru-RU" sz="6000" smtClean="0">
                <a:solidFill>
                  <a:srgbClr val="FF0000"/>
                </a:solidFill>
              </a:rPr>
              <a:t/>
            </a:r>
            <a:br>
              <a:rPr lang="ru-RU" sz="6000" smtClean="0">
                <a:solidFill>
                  <a:srgbClr val="FF0000"/>
                </a:solidFill>
              </a:rPr>
            </a:b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Дидактические игры и пособия;</a:t>
            </a:r>
            <a:b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</a:b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-</a:t>
            </a: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Интерактивные игры для компьютера</a:t>
            </a:r>
            <a:r>
              <a:rPr lang="en-US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тетради для домашних заданий</a:t>
            </a:r>
            <a:b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-тетрадь взаимосвязи с воспитателем</a:t>
            </a:r>
            <a:r>
              <a:rPr lang="en-US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презентации</a:t>
            </a:r>
            <a:b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-публикация(буклет)</a:t>
            </a:r>
            <a:b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400" smtClean="0">
                <a:solidFill>
                  <a:srgbClr val="FDEAD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задания для интерактивной доски</a:t>
            </a:r>
            <a:r>
              <a:rPr lang="ru-RU" sz="2400" smtClean="0">
                <a:solidFill>
                  <a:srgbClr val="FDEADA"/>
                </a:solidFill>
                <a:latin typeface="Arial" charset="0"/>
                <a:cs typeface="Arial" charset="0"/>
                <a:sym typeface="Arial" charset="0"/>
                <a:hlinkClick r:id="rId2" action="ppaction://hlinkfile"/>
              </a:rPr>
              <a:t/>
            </a:r>
            <a:br>
              <a:rPr lang="ru-RU" sz="2400" smtClean="0">
                <a:solidFill>
                  <a:srgbClr val="FDEADA"/>
                </a:solidFill>
                <a:latin typeface="Arial" charset="0"/>
                <a:cs typeface="Arial" charset="0"/>
                <a:sym typeface="Arial" charset="0"/>
                <a:hlinkClick r:id="rId2" action="ppaction://hlinkfile"/>
              </a:rPr>
            </a:br>
            <a:r>
              <a:rPr lang="ru-RU" sz="2400" smtClean="0">
                <a:solidFill>
                  <a:srgbClr val="FDEADA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ru-RU" sz="2400" smtClean="0">
                <a:solidFill>
                  <a:srgbClr val="FDEADA"/>
                </a:solidFill>
                <a:latin typeface="Arial" charset="0"/>
                <a:cs typeface="Arial" charset="0"/>
                <a:sym typeface="Arial" charset="0"/>
              </a:rPr>
            </a:br>
            <a:endParaRPr lang="ru-RU" sz="2400" smtClean="0">
              <a:solidFill>
                <a:srgbClr val="FDEAD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Использованные источники информации</a:t>
            </a: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650" y="1196975"/>
            <a:ext cx="76327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-Актуальные проблемы  образования: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/>
              </a:rPr>
              <a:t>http://konf.uiuniver.ru/konf2/voprosy-teorii-i-metodiki-obucheniya-i/preduprezhdenie-disgrafii-u-detey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дата обращения 3.12.2013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-Коррекция </a:t>
            </a:r>
            <a:r>
              <a:rPr lang="ru-RU" sz="1600" b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дисграфии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http://logopedrunet.ru/preduprezhdenie-disgrafii-u-doshkolnikov/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дата обращения 3.12.2013</a:t>
            </a:r>
            <a:endParaRPr lang="en-US" sz="16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-Фестиваль педагогических идей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5"/>
              </a:rPr>
              <a:t>http://festival.1september.ru/articles/556437/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дата обращения 5.12.2013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-Открытый </a:t>
            </a:r>
            <a:r>
              <a:rPr lang="ru-RU" sz="1600" b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урок,формирование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фонематического слуха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6"/>
              </a:rPr>
              <a:t>http://festival.1september.ru/articles/626061/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дата обращения  5.12.2013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-Формирование звукового анализа и синтеза у детей: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7"/>
              </a:rPr>
              <a:t>http://www.maaam.ru/detskijsad/formirovanie-zvukovogo-analiza-i-sinteza-u-doshkolnikov-s-pomoschyu-logopedicheskogo-posobija-zvukograd-91420.html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дата обращения 5.12.2013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-Дидактическая игра как средство формирования фонематического восприятия: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8"/>
              </a:rPr>
              <a:t>http://nsportal.ru/npo-spo/obrazovanie-i-pedagogika/library/didakticheskaya-igra-kak-sredstvo-razvitiya-fonematicheskog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дата обращения 5.12.2013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-Речь дошкольника: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9"/>
              </a:rPr>
              <a:t>http://festival.1september.ru/articles/608690/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дата обращения 6.12.2012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299</Words>
  <Application>Microsoft Office PowerPoint</Application>
  <PresentationFormat>Экран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Arial</vt:lpstr>
      <vt:lpstr>Тема Office</vt:lpstr>
      <vt:lpstr>Тема проекта: ФОНЕМАТИЧЕСКИЙ СЛУХ КАК СРЕДСТВО ФОРМИРОВАНИЯ ЗВУКОВОГО АНАЛИЗА И СИНТЕЗА  </vt:lpstr>
      <vt:lpstr>Основополагающий вопрос: какова роль развития фонематического слуха в формировании звукового анализа и синтеза у детей с ОНР?  Учебные вопросы: Как помочь ребёнку в формировании фонематического слуха и восприятия? Какую роль играют игры в формировании звукового анализа и синтеза? Как помочь родителям в овладении звуковым анализом и синтезом у детей дома?  </vt:lpstr>
      <vt:lpstr>Дидактические цели проекта:  -развитие фонематического СЛУХА у детей ДЛЯ ОВЛАДЕНИЯ ЗВУКОВЫМ АНАЛИЗОМ И СИНТЕЗОМ </vt:lpstr>
      <vt:lpstr>ИГРОВЫЕ ЗАДАНИЯ ДЕТЯМ : НАЙДИ ГДЕ БУКВА ПРАВИЛЬНО НАПИСАНА, А ГДЕ НЕТ </vt:lpstr>
      <vt:lpstr>Подбери схему к слову</vt:lpstr>
      <vt:lpstr>Дополни предложения</vt:lpstr>
      <vt:lpstr>Этапы и сроки проведения проекта: ОРГАНИЗАЦИОННЫЙ ЭТАП: -ОБСЛЕДОВАНИЕ ФОНЕМАТИЧЕСКОГО СЛУХА У ДЕТЕЙ; -ПОДОБРАТЬ ИГРЫ, ПОСОБИЯ, ИНТЕРАКТИВНЫЕ ИГРЫ НА КОМПЬЮТЕРЕ ПО ДАННОЙ ТЕМЕ; -ИЗУЧЕНИЕ ЛИТЕРАТУРЫ ПО ДАННОЙ ТЕМЕ  ОСНОВНОЙ ЭТАП: -ПРОВЕДЕНИЕ ЗАНЯТИЙ ПО ФОРМИРОВАНИЮ ФОНЕМАТИЧЕСКОГО СЛУХА И ВОСПРИЯТИЯ; -ОБУЧЕНИЕ ВОСПИТАТЕЛЕЙ И РОДИТЕЛЕЙ ПО ДАННОЙ ПРОБЛЕМЕ   ЗАКЛЮЧИТЕЛЬНЫЙ ЭТАП: -ПОДВЕДЕНИЕ ИТОГА РАБОТЫ ;  -ОПРЕДЕЛЕНИЕ ЭФФЕКТИВНОСТИ РАБОТЫ ПО ФОРМИРОВАНИЮ ФОНЕМАТИЧЕСКОГО СЛУХА И ВОСПРИЯТИЯ ;  -РАЗМЕЩЕНИЕ НА САЙТЕ  КОНСПЕКТОВ, ПЛАНОВ, ДИДАКТИЧЕСКИХ ИГР ПО ТЕМЕ  </vt:lpstr>
      <vt:lpstr>Состав УМК: -Дидактические игры и пособия; -Интерактивные игры для компьютера -тетради для домашних заданий -тетрадь взаимосвязи с воспитателем -презентации -публикация(буклет) -задания для интерактивной доски  </vt:lpstr>
      <vt:lpstr>Использованные источники информации: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Коррекция дисграфии «Звуки я вас слышу»</dc:title>
  <dc:creator>Negro</dc:creator>
  <cp:lastModifiedBy>Администратор</cp:lastModifiedBy>
  <cp:revision>22</cp:revision>
  <dcterms:created xsi:type="dcterms:W3CDTF">2013-12-03T14:57:19Z</dcterms:created>
  <dcterms:modified xsi:type="dcterms:W3CDTF">2014-09-10T13:30:27Z</dcterms:modified>
</cp:coreProperties>
</file>