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58" r:id="rId4"/>
    <p:sldId id="267" r:id="rId5"/>
    <p:sldId id="268" r:id="rId6"/>
    <p:sldId id="273" r:id="rId7"/>
    <p:sldId id="269" r:id="rId8"/>
    <p:sldId id="275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324" autoAdjust="0"/>
    <p:restoredTop sz="94662" autoAdjust="0"/>
  </p:normalViewPr>
  <p:slideViewPr>
    <p:cSldViewPr>
      <p:cViewPr varScale="1">
        <p:scale>
          <a:sx n="97" d="100"/>
          <a:sy n="97" d="100"/>
        </p:scale>
        <p:origin x="-11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72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A20E0-4837-40DB-8FC1-A6B668BF2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DDA2F-C132-444E-B5F8-E99710744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0A2DC-2938-415E-8642-E7D82B799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E0F95-7F53-4A26-BAE7-FDA812929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8141E-9883-4033-A286-94EF62BA3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F5BA6-DE04-4E65-890F-972F2EAE7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D7F8E-6015-454C-BF0A-3F1BAC116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F1344-FC6D-4F17-80CB-A9138AFF6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EA88C-9217-4598-B8F1-5CECEC789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0951-A56D-4D4A-B202-7E4CF5485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10DFD-585D-4B40-9A26-B4A8B8EF8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1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301A917-55FD-43A4-9EEA-DA6F9A994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АВТОНОМНОЕ УЧРЕЖДЕНИЕ «ДОШКОЛЬНОЕ ОБРАЗОВАТЕЛЬНОЕ УЧРЕЖДЕНИЕ ДЕТСКИЙ САД ОБЩЕРАЗВИВАЮЩЕГО ВИДА С ПРИОРИТЕТНЫМ ОСУЩЕСТВЛЕНИЕМ ФИЗИЧЕСКОГО РАЗВИТИЯ ДЕТЕЙ № 9 «ЧЕРЕПАШКА»  МУНИЦИПАЛЬНОГО ОБРАЗОВАНИЯ ХАНТЫ-МАНСИЙСКОГО АВТОНОМНОГО ОКРУГА-ЮГРЫ ГОРОДСКОЙ ОКРУГ ГОРОД РАДУЖНЫЙ</a:t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Тема: </a:t>
            </a:r>
            <a:b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«Словесно – логические игры для развития творческого мышления  </a:t>
            </a:r>
            <a:b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и воображения у детей старшего </a:t>
            </a:r>
            <a:b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дошкольного возраста»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05600" y="4876800"/>
            <a:ext cx="2057400" cy="990600"/>
          </a:xfrm>
        </p:spPr>
        <p:txBody>
          <a:bodyPr/>
          <a:lstStyle/>
          <a:p>
            <a:pPr algn="l" eaLnBrk="1" hangingPunct="1"/>
            <a:r>
              <a:rPr lang="ru-RU" sz="1600" b="1" smtClean="0">
                <a:effectLst/>
                <a:latin typeface="Times New Roman" pitchFamily="18" charset="0"/>
                <a:cs typeface="Times New Roman" pitchFamily="18" charset="0"/>
              </a:rPr>
              <a:t>Выполнено </a:t>
            </a:r>
          </a:p>
          <a:p>
            <a:pPr algn="l" eaLnBrk="1" hangingPunct="1"/>
            <a:r>
              <a:rPr lang="ru-RU" sz="1600" b="1" smtClean="0">
                <a:effectLst/>
                <a:latin typeface="Times New Roman" pitchFamily="18" charset="0"/>
                <a:cs typeface="Times New Roman" pitchFamily="18" charset="0"/>
              </a:rPr>
              <a:t>воспитателем </a:t>
            </a:r>
          </a:p>
          <a:p>
            <a:pPr algn="l" eaLnBrk="1" hangingPunct="1"/>
            <a:r>
              <a:rPr lang="ru-RU" sz="1600" b="1" smtClean="0">
                <a:effectLst/>
                <a:latin typeface="Times New Roman" pitchFamily="18" charset="0"/>
                <a:cs typeface="Times New Roman" pitchFamily="18" charset="0"/>
              </a:rPr>
              <a:t>Панченко Т.Д.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0" y="5562600"/>
            <a:ext cx="3124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1600" b="1" kern="0" dirty="0">
                <a:latin typeface="Times New Roman" pitchFamily="18" charset="0"/>
                <a:cs typeface="Times New Roman" pitchFamily="18" charset="0"/>
              </a:rPr>
              <a:t>Радужный, 2013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07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6513"/>
            <a:ext cx="8229600" cy="911226"/>
          </a:xfrm>
        </p:spPr>
        <p:txBody>
          <a:bodyPr/>
          <a:lstStyle/>
          <a:p>
            <a:pPr eaLnBrk="1" hangingPunct="1"/>
            <a:r>
              <a:rPr lang="ru-RU" sz="2800" smtClean="0">
                <a:effectLst/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4525963"/>
          </a:xfrm>
        </p:spPr>
        <p:txBody>
          <a:bodyPr/>
          <a:lstStyle/>
          <a:p>
            <a:pPr marL="0" indent="536575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536575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К концу дошкольного периода у детей начинает формироваться словесно-логическое мышление. Оно предполагает развитие умения оперировать словами, понимать логику рассуждений. И в это время детям особенно нужна помощь взрослых:  родителей и педагогов.</a:t>
            </a:r>
          </a:p>
          <a:p>
            <a:pPr marL="0" indent="536575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В настоящее время разработано множество игр, направленных на развитие логического и образного мышления, произвольности памяти, внимания, речи и творческого воображения. Чем раньше начать развивать и стимулировать логическое мышление, базирующееся на ощущениях и восприятии ребенка, тем более высоким окажется уровень его познавательной активности, тем быстрее осуществится главный переход от конкретного мышления к высшей его фазе – абстрактному.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Во время игр от взрослого требуются: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терпение;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умение играть и верить в игру;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принять и понять любой ответ, предложение, решение ребенка;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подчеркивать неповторимость, индивидуальность каждого ребенка;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творчество.</a:t>
            </a:r>
          </a:p>
          <a:p>
            <a:pPr marL="0" indent="536575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В процессе  выполнения таких игр у дошкольника активизируется способность к анализу, синтезу, сравнению и обобщению. Взрослые, играя с ребенком, имеющий любой уровень речевого и интеллектуального развития, совершенствуют самые ценные для него психические процессы: мышление, внимание, память, речь, воображение, способность к творчеству.</a:t>
            </a:r>
          </a:p>
          <a:p>
            <a:pPr marL="0" indent="536575" algn="just"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Желаю вам успеха и творчества, играйте с удовольствием!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Словесно – логические игры для развития творческого мышления  и воображения у детей старшего дошкольного возраста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endParaRPr lang="ru-RU" dirty="0" smtClean="0"/>
          </a:p>
          <a:p>
            <a:pPr lvl="3"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Подбор материала для педагогов и родителей</a:t>
            </a:r>
          </a:p>
        </p:txBody>
      </p:sp>
      <p:pic>
        <p:nvPicPr>
          <p:cNvPr id="5124" name="Picture 4" descr="299776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28800"/>
            <a:ext cx="6248400" cy="416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42913" indent="6350"/>
            <a:r>
              <a:rPr lang="ru-RU" sz="2000">
                <a:latin typeface="Times New Roman" pitchFamily="18" charset="0"/>
                <a:cs typeface="Times New Roman" pitchFamily="18" charset="0"/>
              </a:rPr>
              <a:t>«Фантастическое животное»</a:t>
            </a:r>
          </a:p>
          <a:p>
            <a:pPr marL="442913" indent="6350"/>
            <a:r>
              <a:rPr lang="ru-RU" sz="2000">
                <a:latin typeface="Times New Roman" pitchFamily="18" charset="0"/>
                <a:cs typeface="Times New Roman" pitchFamily="18" charset="0"/>
              </a:rPr>
              <a:t>Цель: развивать творческое воображение, используя разные виды изображения.</a:t>
            </a:r>
          </a:p>
          <a:p>
            <a:pPr marL="442913" indent="6350"/>
            <a:r>
              <a:rPr lang="ru-RU" sz="2000">
                <a:latin typeface="Times New Roman" pitchFamily="18" charset="0"/>
                <a:cs typeface="Times New Roman" pitchFamily="18" charset="0"/>
              </a:rPr>
              <a:t>Материал: разные части животных, птиц, рыб.</a:t>
            </a:r>
          </a:p>
          <a:p>
            <a:pPr marL="442913" indent="6350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Инструкция: составить из имеющихся элементов фантастическое животное, придумать название. Затем изобразить  это фантастическое животное в выбранной технике.</a:t>
            </a:r>
          </a:p>
          <a:p>
            <a:pPr marL="442913" indent="6350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442913" indent="6350"/>
            <a:r>
              <a:rPr lang="ru-RU" sz="2000">
                <a:latin typeface="Times New Roman" pitchFamily="18" charset="0"/>
                <a:cs typeface="Times New Roman" pitchFamily="18" charset="0"/>
              </a:rPr>
              <a:t>«Веселые ладошки»</a:t>
            </a:r>
          </a:p>
          <a:p>
            <a:pPr marL="442913" indent="6350"/>
            <a:r>
              <a:rPr lang="ru-RU" sz="2000">
                <a:latin typeface="Times New Roman" pitchFamily="18" charset="0"/>
                <a:cs typeface="Times New Roman" pitchFamily="18" charset="0"/>
              </a:rPr>
              <a:t>Цель: развивать творческое воображение.</a:t>
            </a:r>
          </a:p>
          <a:p>
            <a:pPr marL="442913" indent="6350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Материал: картонные силуэты ладошек, предметы(шляпки, бантики, ботиночки, цветочки, колечки, ленточки) разного цвета.</a:t>
            </a:r>
          </a:p>
          <a:p>
            <a:pPr marL="442913" indent="6350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Инструкция: нарядить каждый пальчик.</a:t>
            </a:r>
          </a:p>
          <a:p>
            <a:pPr marL="442913" indent="6350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442913" indent="6350"/>
            <a:r>
              <a:rPr lang="ru-RU" sz="2000">
                <a:latin typeface="Times New Roman" pitchFamily="18" charset="0"/>
                <a:cs typeface="Times New Roman" pitchFamily="18" charset="0"/>
              </a:rPr>
              <a:t>«Путешествие в прошлое, будущее, настоящее»</a:t>
            </a:r>
          </a:p>
          <a:p>
            <a:pPr marL="442913" indent="6350"/>
            <a:r>
              <a:rPr lang="ru-RU" sz="2000">
                <a:latin typeface="Times New Roman" pitchFamily="18" charset="0"/>
                <a:cs typeface="Times New Roman" pitchFamily="18" charset="0"/>
              </a:rPr>
              <a:t>Цель: развивать творческое воображение, поисковую активность детей.</a:t>
            </a:r>
          </a:p>
          <a:p>
            <a:pPr marL="442913" indent="6350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Материал: карточки с рисунками любых предметов.</a:t>
            </a:r>
          </a:p>
          <a:p>
            <a:pPr marL="442913" indent="6350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Темы: свистулька, карандаш, альбом, стул и многое другое.</a:t>
            </a:r>
          </a:p>
          <a:p>
            <a:pPr marL="442913" indent="6350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Инструкция: выбери карточку и расскажи о его прошлом, настоящем, будущем.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609600" y="228600"/>
            <a:ext cx="82296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dirty="0"/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Угадай, на что похоже»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Цель: развивать творческое воображение.</a:t>
            </a: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Материал: листы бумаги или картона с наклеенными кусочками ткани или любого материала разной формы и фактуры.</a:t>
            </a: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Инструкция: постарайся увидеть образ в кусочке ткани, дорисуй и опиши.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«Человек учится у природы»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Цель: учить замечать повторяемость форм и линий в природе и предметах.</a:t>
            </a: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Материал: парные карточки-картинки: вышивка, бабочка; кружева, паутинки; самолет, птица; дельфин, подводная лодка; забор, трава; вышивка с цветами; цветы, листья.</a:t>
            </a: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Инструкция: подбери пару.</a:t>
            </a:r>
          </a:p>
          <a:p>
            <a:pPr marL="265113"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«Трудная игра»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Цель: развивать мышление.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Материал: карточки с изображением разных предметов(дом, машина, кошка)вид с боку, сзади, спереди.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Инструкция: разобрать по кучкам.</a:t>
            </a:r>
          </a:p>
          <a:p>
            <a:pPr marL="265113"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57200" y="228600"/>
            <a:ext cx="8001000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«Составь натюрморт»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Цель: Закрепить знания о жанре натюрморта, научить составлять свою композицию по собственному замыслу, по заданному сюжету (праздничный, с фруктами и цветами, с посудой и овощами, с грибами и многое другое).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Материал:  картинки цветов, посуды, овощей, фруктов, ягод, грибов.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Инструкция: составь натюрморт.</a:t>
            </a:r>
          </a:p>
          <a:p>
            <a:endParaRPr lang="ru-RU" sz="19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«Ветки»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Цель: учить видеть выразительность форм и линий.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Материал: карточки с изображением ветки с хвоей, ветки с мелкими и крупными листьями. Открытки или картинки с изображением букетов, композиций, в которых можно найти такие же ветки.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Инструкция: подобрать карточки к открыткам.</a:t>
            </a:r>
          </a:p>
          <a:p>
            <a:endParaRPr lang="ru-RU" sz="19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«Перспектива»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Цель: закреплять знания о правилах перспективы.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Материал: много фигурок животных, деревьев разного размера. Фланелеграф или панно с изображением  леса или поляны с прорезями для фигурок.</a:t>
            </a:r>
          </a:p>
          <a:p>
            <a:r>
              <a:rPr lang="ru-RU" sz="1900">
                <a:latin typeface="Times New Roman" pitchFamily="18" charset="0"/>
                <a:cs typeface="Times New Roman" pitchFamily="18" charset="0"/>
              </a:rPr>
              <a:t>Инструкция: придумай сказку с фигурками и рассели их на свои места: близко, далеко.</a:t>
            </a:r>
          </a:p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79388" y="381000"/>
            <a:ext cx="8839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42913" indent="63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«Семейный портрет»</a:t>
            </a:r>
          </a:p>
          <a:p>
            <a:pPr marL="442913" indent="63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Цель: закреплять знания детей о половых и возрастных особенностях </a:t>
            </a:r>
          </a:p>
          <a:p>
            <a:pPr marL="442913" indent="63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людей; научить находить отличительные признаки мужского и женского  лица, молодого и пожилого.</a:t>
            </a:r>
          </a:p>
          <a:p>
            <a:pPr marL="442913" indent="63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Материал: портреты из журналов, разрезанные на части, отдельно еще разные  прически, накладные усы, бороды, очки, украшения.</a:t>
            </a:r>
          </a:p>
          <a:p>
            <a:pPr marL="442913" indent="63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Инструкция: составь портрет.</a:t>
            </a:r>
          </a:p>
          <a:p>
            <a:pPr marL="442913" indent="6350"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442913" indent="63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«Симметричные предметы»</a:t>
            </a:r>
          </a:p>
          <a:p>
            <a:pPr marL="442913" indent="63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Цель: дать понятие о симметричности предметов.</a:t>
            </a:r>
          </a:p>
          <a:p>
            <a:pPr marL="442913" indent="63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Материал: картинные силуэты, разрезанные пополам.</a:t>
            </a:r>
          </a:p>
          <a:p>
            <a:pPr marL="442913" indent="635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Инструкция: составь из деталей как можно больше симметричных деталей.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57200" y="381000"/>
            <a:ext cx="84582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«Забавный клоун»</a:t>
            </a:r>
          </a:p>
          <a:p>
            <a:pPr marL="889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Цель: развивать творческое воображение, чувство цвета.</a:t>
            </a:r>
          </a:p>
          <a:p>
            <a:pPr marL="889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Материал: фигурки клоунов; много предметов для них: шляпы, бабочки, галстуки, ботинки.</a:t>
            </a:r>
          </a:p>
          <a:p>
            <a:pPr marL="889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Инструкция: наряди клоуна в одной цветовой гамме.</a:t>
            </a:r>
          </a:p>
          <a:p>
            <a:pPr marL="88900"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«Цветопись настроения»</a:t>
            </a:r>
          </a:p>
          <a:p>
            <a:pPr marL="889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Цель: учить соотносить цвет с настроением.</a:t>
            </a:r>
          </a:p>
          <a:p>
            <a:pPr marL="889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Материал: карточки, изображающие эмоциональные состояния человека, карточки разных цветов и оттенков.</a:t>
            </a:r>
          </a:p>
          <a:p>
            <a:pPr marL="889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Инструкция: подобрать цветную карточку к настроению человека.</a:t>
            </a:r>
          </a:p>
          <a:p>
            <a:pPr marL="889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Например: радость-красный; спокойное настроение-зеленый; грусть -синий;  плач, тревожность - фиолетовый; крик – черный. Но у ребенка могут быть и другие ассоциации.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3988"/>
            <a:ext cx="8812212" cy="655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289</TotalTime>
  <Words>670</Words>
  <Application>Microsoft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Wingdings</vt:lpstr>
      <vt:lpstr>Calibri</vt:lpstr>
      <vt:lpstr>Times New Roman</vt:lpstr>
      <vt:lpstr>Круги</vt:lpstr>
      <vt:lpstr>Круги</vt:lpstr>
      <vt:lpstr>АВТОНОМНОЕ УЧРЕЖДЕНИЕ «ДОШКОЛЬНОЕ ОБРАЗОВАТЕЛЬНОЕ УЧРЕЖДЕНИЕ ДЕТСКИЙ САД ОБЩЕРАЗВИВАЮЩЕГО ВИДА С ПРИОРИТЕТНЫМ ОСУЩЕСТВЛЕНИЕМ ФИЗИЧЕСКОГО РАЗВИТИЯ ДЕТЕЙ № 9 «ЧЕРЕПАШКА»  МУНИЦИПАЛЬНОГО ОБРАЗОВАНИЯ ХАНТЫ-МАНСИЙСКОГО АВТОНОМНОГО ОКРУГА-ЮГРЫ ГОРОДСКОЙ ОКРУГ ГОРОД РАДУЖНЫЙ    Тема:  «Словесно – логические игры для развития творческого мышления   и воображения у детей старшего  дошкольного возраста»          </vt:lpstr>
      <vt:lpstr>Актуальность</vt:lpstr>
      <vt:lpstr>Словесно – логические игры для развития творческого мышления  и воображения у детей старшего дошкольного возраста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Эксперт</dc:creator>
  <cp:lastModifiedBy>Пользователь</cp:lastModifiedBy>
  <cp:revision>24</cp:revision>
  <cp:lastPrinted>1601-01-01T00:00:00Z</cp:lastPrinted>
  <dcterms:created xsi:type="dcterms:W3CDTF">1601-01-01T00:00:00Z</dcterms:created>
  <dcterms:modified xsi:type="dcterms:W3CDTF">2014-01-14T08:43:27Z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