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72" r:id="rId15"/>
    <p:sldId id="274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2427B06-2F64-4688-BDB1-6CF4A99A7B4B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37CE453-BFD1-4C18-823B-DA38F61718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F1812D-D1BC-4BA4-8928-1ECA59039B8A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6B6BF8-3800-4376-A2BF-63A33B2754F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A08A82-630E-4637-8E2B-5A06284C9123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C0B17F-4433-49BA-8B34-ECED1E545D0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51F797-0E66-4B59-87A2-E9B32E9039AD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3E8171-8AA6-48F0-9115-08343BCA6F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E89197-7AA4-438C-B12C-9A4224D3977D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067F4B-0C3B-4D17-946D-F5607ABEB3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AE04FD-EF19-4520-93EB-43409F3F31D6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30BB5D-2AAB-46CC-9638-8A1A3D7DB6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48E72A-CB01-41B7-B8F9-5E2C473F4120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799655-91A2-452B-91E3-8FABD53E17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C9A562-B676-4ECA-A694-69E695E2C827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181C8C-BF59-4F67-BABE-BF438EA2B5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1E6B5D-E5B1-4045-B797-6DE86FBE855E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5BDA5A-CDB9-4316-82FB-2C2CB1559E1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AFC67B66-6CBD-4DC8-A28D-AA0666A0DA09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35746A-3730-4CE5-A496-7F396FDEE4B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F7D7797-14A4-402D-A1A7-56B21328CC5D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3D70C6C-68AC-4485-93EE-953B3CBBDD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0D2AB57-5B0C-441B-B586-21DD1147CA9C}" type="datetimeFigureOut">
              <a:rPr lang="ru-RU" smtClean="0"/>
              <a:pPr>
                <a:defRPr/>
              </a:pPr>
              <a:t>08.01.2015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B746F8-DA0A-4FFE-BCF9-FDA1D306482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096343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УЧЕБНЫЕ ЗАВЕДЕНИЯ В ЗАПАДНОЙ ЕВРОПЕ В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НОВОЕ ВРЕМЯ</a:t>
            </a:r>
            <a:r>
              <a:rPr lang="ru-RU" sz="4400" dirty="0"/>
              <a:t/>
            </a:r>
            <a:br>
              <a:rPr lang="ru-RU" sz="4400" dirty="0"/>
            </a:br>
            <a:r>
              <a:rPr lang="ru-RU" sz="4400" b="1" dirty="0"/>
              <a:t> 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789040"/>
            <a:ext cx="3739952" cy="1199704"/>
          </a:xfrm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Исполнитель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n>
                  <a:solidFill>
                    <a:schemeClr val="tx2">
                      <a:lumMod val="7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Зуева И.Н.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>
              <a:ln>
                <a:solidFill>
                  <a:schemeClr val="tx2">
                    <a:lumMod val="7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Борьба нового со старым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Не справлялась со своими задачами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Не хватало учебных заведений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Не хватало профессиональных     преподавателей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4000" smtClean="0"/>
          </a:p>
        </p:txBody>
      </p:sp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11430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учреждений начального обучения в Западной Европе сталкивалось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5-005-Obrazovanie-18-19-ve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978582" cy="49580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4375"/>
        </p:xfrm>
        <a:graphic>
          <a:graphicData uri="http://schemas.openxmlformats.org/presentationml/2006/ole">
            <p:oleObj spid="_x0000_s25602" r:id="rId3" imgW="8230313" imgH="4523624" progId="Excel.Sheet.8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Масштабы </a:t>
            </a:r>
            <a:r>
              <a:rPr lang="ru-RU" dirty="0"/>
              <a:t>и результативность начального обучения неуклонно нарастали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39" descr="PE0146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76250"/>
            <a:ext cx="16287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3563938" y="1412875"/>
            <a:ext cx="2160587" cy="576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995738" y="2636838"/>
            <a:ext cx="1655762" cy="16557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795963" y="2708275"/>
            <a:ext cx="1008062" cy="30972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8313" y="1773238"/>
            <a:ext cx="3024187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низшем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4213" y="4221163"/>
            <a:ext cx="3240087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среднем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32138" y="5876925"/>
            <a:ext cx="3887787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старшем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smtClean="0"/>
          </a:p>
          <a:p>
            <a:pPr algn="ctr">
              <a:buFont typeface="Arial" charset="0"/>
              <a:buNone/>
            </a:pPr>
            <a:r>
              <a:rPr lang="ru-RU" smtClean="0"/>
              <a:t>Уровень подготовки оставался крайне низким: лишь некоторые ученики после их окончания с трудом читали на родном языке религиозные тексты. </a:t>
            </a:r>
          </a:p>
          <a:p>
            <a:endParaRPr lang="ru-RU" smtClean="0"/>
          </a:p>
        </p:txBody>
      </p:sp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Благотворительные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воскресные школы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бедняков</a:t>
            </a:r>
          </a:p>
        </p:txBody>
      </p:sp>
      <p:pic>
        <p:nvPicPr>
          <p:cNvPr id="27651" name="Рисунок 3" descr="iКНД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5000625"/>
            <a:ext cx="20716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76250"/>
            <a:ext cx="5122863" cy="5649913"/>
          </a:xfrm>
        </p:spPr>
        <p:txBody>
          <a:bodyPr>
            <a:normAutofit lnSpcReduction="10000"/>
          </a:bodyPr>
          <a:lstStyle/>
          <a:p>
            <a:r>
              <a:rPr lang="ru-RU" sz="2400" smtClean="0"/>
              <a:t>В XII—XIII ВВ. В РЕЗУЛЬТАТЕ РАСШИРЕНИЯ ТОРГОВЫХ СВЯЗЕЙ, РАЗВИТИЯ МАНУФАКТУРЫ, ПРОНИКНОВЕНИЯ В ДУХОВНУЮ ЖИЗНЬ ЗАПАДНОЙ ЕВРОПЫ АРАБСКОЙ КУЛЬТУРЫ СТАЛИ ВОЗНИКАТЬ УЧЕБНЫЕ ЗАВЕДЕНИЯ СВЕТСКОГО ТИПА, СОЧЕТАЮЩИЕ ОБЩЕЕ ОБРАЗОВАНИЕ СО СПЕЦИАЛЬНЫМ, ПОЯВЛЯЮТСЯ ПЕРВЫЕ УНИВЕРСИТЕТЫ.</a:t>
            </a:r>
          </a:p>
          <a:p>
            <a:pPr>
              <a:buFont typeface="Arial" charset="0"/>
              <a:buNone/>
            </a:pPr>
            <a:r>
              <a:rPr lang="ru-RU" sz="2400" smtClean="0"/>
              <a:t> </a:t>
            </a:r>
          </a:p>
          <a:p>
            <a:endParaRPr lang="ru-RU" sz="2400" smtClean="0"/>
          </a:p>
        </p:txBody>
      </p:sp>
      <p:pic>
        <p:nvPicPr>
          <p:cNvPr id="29698" name="Содержимое 5" descr="w0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24819"/>
            <a:ext cx="4038600" cy="4038600"/>
          </a:xfrm>
        </p:spPr>
      </p:pic>
      <p:sp>
        <p:nvSpPr>
          <p:cNvPr id="29699" name="Прямоугольник 6"/>
          <p:cNvSpPr>
            <a:spLocks noChangeArrowheads="1"/>
          </p:cNvSpPr>
          <p:nvPr/>
        </p:nvSpPr>
        <p:spPr bwMode="auto">
          <a:xfrm>
            <a:off x="5867400" y="365125"/>
            <a:ext cx="307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Учебный процесс в  школах продолжал находиться под влиянием церкви</a:t>
            </a:r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755650" y="3500438"/>
            <a:ext cx="7777163" cy="1512887"/>
          </a:xfrm>
          <a:prstGeom prst="ribbon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684213" y="1700213"/>
            <a:ext cx="7920037" cy="16573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Лента лицом вверх 6"/>
          <p:cNvSpPr/>
          <p:nvPr/>
        </p:nvSpPr>
        <p:spPr>
          <a:xfrm>
            <a:off x="539750" y="5084763"/>
            <a:ext cx="8064500" cy="1773237"/>
          </a:xfrm>
          <a:prstGeom prst="ribbon2">
            <a:avLst>
              <a:gd name="adj1" fmla="val 25968"/>
              <a:gd name="adj2" fmla="val 5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6" name="Содержимое 2"/>
          <p:cNvSpPr>
            <a:spLocks noGrp="1"/>
          </p:cNvSpPr>
          <p:nvPr>
            <p:ph idx="1"/>
          </p:nvPr>
        </p:nvSpPr>
        <p:spPr>
          <a:xfrm>
            <a:off x="468313" y="1600200"/>
            <a:ext cx="82296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                           </a:t>
            </a:r>
          </a:p>
          <a:p>
            <a:pPr algn="ctr">
              <a:buFont typeface="Arial" charset="0"/>
              <a:buNone/>
            </a:pPr>
            <a:r>
              <a:rPr lang="ru-RU" sz="2800" dirty="0" smtClean="0"/>
              <a:t>   </a:t>
            </a:r>
            <a:r>
              <a:rPr lang="ru-RU" sz="2400" dirty="0" smtClean="0"/>
              <a:t>в Германии — </a:t>
            </a:r>
            <a:r>
              <a:rPr lang="ru-RU" sz="2400" i="1" dirty="0" smtClean="0"/>
              <a:t>городская  </a:t>
            </a:r>
          </a:p>
          <a:p>
            <a:pPr algn="ctr">
              <a:buFont typeface="Arial" charset="0"/>
              <a:buNone/>
            </a:pPr>
            <a:r>
              <a:rPr lang="ru-RU" sz="2400" i="1" dirty="0" smtClean="0"/>
              <a:t>школа </a:t>
            </a:r>
            <a:r>
              <a:rPr lang="ru-RU" sz="2400" dirty="0" smtClean="0"/>
              <a:t>и </a:t>
            </a:r>
            <a:r>
              <a:rPr lang="ru-RU" sz="2400" i="1" dirty="0" smtClean="0"/>
              <a:t>гимназия</a:t>
            </a:r>
            <a:endParaRPr lang="ru-RU" sz="2800" i="1" dirty="0" smtClean="0"/>
          </a:p>
          <a:p>
            <a:pPr algn="ctr">
              <a:buFont typeface="Arial" charset="0"/>
              <a:buNone/>
            </a:pPr>
            <a:endParaRPr lang="ru-RU" sz="2800" i="1" dirty="0" smtClean="0"/>
          </a:p>
          <a:p>
            <a:pPr algn="ctr">
              <a:buFont typeface="Arial" charset="0"/>
              <a:buNone/>
            </a:pPr>
            <a:r>
              <a:rPr lang="ru-RU" sz="2400" dirty="0" smtClean="0"/>
              <a:t>в Англии  —</a:t>
            </a:r>
          </a:p>
          <a:p>
            <a:pPr algn="ctr">
              <a:buFont typeface="Arial" charset="0"/>
              <a:buNone/>
            </a:pPr>
            <a:r>
              <a:rPr lang="ru-RU" sz="2400" dirty="0" smtClean="0"/>
              <a:t> </a:t>
            </a:r>
            <a:r>
              <a:rPr lang="ru-RU" sz="2400" i="1" dirty="0" smtClean="0"/>
              <a:t>грамматическая школа</a:t>
            </a:r>
          </a:p>
          <a:p>
            <a:pPr algn="ctr">
              <a:buFont typeface="Arial" charset="0"/>
              <a:buNone/>
            </a:pPr>
            <a:endParaRPr lang="ru-RU" sz="2800" i="1" dirty="0" smtClean="0"/>
          </a:p>
          <a:p>
            <a:pPr algn="ctr">
              <a:buFont typeface="Arial" charset="0"/>
              <a:buNone/>
            </a:pPr>
            <a:endParaRPr lang="en-US" sz="2800" dirty="0" smtClean="0"/>
          </a:p>
          <a:p>
            <a:pPr algn="ctr">
              <a:buFont typeface="Arial" charset="0"/>
              <a:buNone/>
            </a:pPr>
            <a:endParaRPr lang="en-US" sz="2800" dirty="0" smtClean="0"/>
          </a:p>
          <a:p>
            <a:pPr algn="ctr">
              <a:buFont typeface="Arial" charset="0"/>
              <a:buNone/>
            </a:pPr>
            <a:r>
              <a:rPr lang="ru-RU" sz="2800" dirty="0" smtClean="0"/>
              <a:t>во Франции — </a:t>
            </a:r>
            <a:r>
              <a:rPr lang="ru-RU" sz="2800" i="1" dirty="0" smtClean="0"/>
              <a:t>коллеж</a:t>
            </a:r>
            <a:r>
              <a:rPr lang="ru-RU" sz="2800" dirty="0" smtClean="0"/>
              <a:t>                       </a:t>
            </a:r>
            <a:r>
              <a:rPr lang="ru-RU" dirty="0" smtClean="0"/>
              <a:t>   </a:t>
            </a:r>
          </a:p>
        </p:txBody>
      </p:sp>
      <p:sp>
        <p:nvSpPr>
          <p:cNvPr id="286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Учебное заведение классического типа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1847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Школьные классы в учебных заведениях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Пор-Рояля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были небольшими — пять-шесть учеников на одного-двух учителей. Педагоги были против оценок, поскольку полагали, что они побуждают школяров к нездоровому соперничеству. Особое внимание уделялось религиозному воспитанию: "Мало говорить, много терпеть, еще больше молиться".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>
            <a:normAutofit fontScale="70000" lnSpcReduction="20000"/>
          </a:bodyPr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Педагоги Пор-Рояля ставили цель формирования прежде всего рассудочного мышления. Они утверждали, что "нет ничего более ценного, чем здравый смысл и правильное суждение".</a:t>
            </a:r>
          </a:p>
          <a:p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Школяры заучивали значительный объем учебного материала, но нагрузки были посильными, т.е. упражнения соответствовали умственным возможностям каждого. </a:t>
            </a:r>
          </a:p>
          <a:p>
            <a:endParaRPr lang="ru-RU" sz="1800" smtClean="0"/>
          </a:p>
        </p:txBody>
      </p:sp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 algn="ctr"/>
            <a:r>
              <a:rPr lang="ru-RU" dirty="0" smtClean="0"/>
              <a:t>Школа Пор - Рояля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300192" y="4077072"/>
            <a:ext cx="1166812" cy="1511300"/>
            <a:chOff x="4662" y="0"/>
            <a:chExt cx="1098" cy="1344"/>
          </a:xfrm>
        </p:grpSpPr>
        <p:pic>
          <p:nvPicPr>
            <p:cNvPr id="6" name="Picture 17" descr="ag00433_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2" y="192"/>
              <a:ext cx="109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8" descr="j0076161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8" y="0"/>
              <a:ext cx="912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программу входило изучение религиозных догматов, античная литература и древние языки. Кроме того, давались некоторые сведения из естественных наук. Не поощрялись "пустопорожние рассуждения".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Французский язык и литература являлись обязательными дисциплинами на протяжении всего курса преподавания. Более заметное место, чем в других коллежах,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ораторианцев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занимали естественные науки, математика, история и география.</a:t>
            </a:r>
          </a:p>
        </p:txBody>
      </p:sp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Школа «Оратории»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0671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5406704" cy="2808312"/>
          </a:xfrm>
        </p:spPr>
      </p:pic>
      <p:pic>
        <p:nvPicPr>
          <p:cNvPr id="6" name="Содержимое 5" descr="Port-Royal-des-Champs_-_Petites_Ecol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1999" y="3356992"/>
            <a:ext cx="4230621" cy="3172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Общие черты школы и педагогики Запада XVII — XVIII вв.</a:t>
            </a:r>
          </a:p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Учебные заведения нового типа,      возникшие в Западной Европе </a:t>
            </a:r>
          </a:p>
          <a:p>
            <a:pPr algn="ctr"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      в XVII – XVIII вв.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smtClean="0"/>
              <a:t>Основные вопросы</a:t>
            </a:r>
            <a:endParaRPr lang="ru-RU" smtClean="0"/>
          </a:p>
        </p:txBody>
      </p:sp>
      <p:pic>
        <p:nvPicPr>
          <p:cNvPr id="14339" name="Рисунок 3" descr="i (3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7974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Число по тем временам оказалось весьма значительным. Например, в Новой Англии на 300 тыс. жителей приходилось 15 таких учреждений. </a:t>
            </a:r>
          </a:p>
          <a:p>
            <a:pPr algn="ctr"/>
            <a:endParaRPr lang="ru-RU" smtClean="0"/>
          </a:p>
          <a:p>
            <a:pPr algn="ctr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начало массовой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подготовки учителей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смена содержания образования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31978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333375"/>
            <a:ext cx="7561263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5400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ru-RU" sz="5400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5400" i="1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Школа и педагогика всегда были ареной столкновения экономических, классово-сословных, политических и иных интересов. Нередко эта борьба выливалась в серьезные конфликты, приходя к кардинальным переменам в сфере просвещения.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христианская традиция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античная традиция 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варварская, дохристианская, традиция	</a:t>
            </a:r>
          </a:p>
          <a:p>
            <a:pPr>
              <a:buFont typeface="Wingdings" pitchFamily="2" charset="2"/>
              <a:buChar char="Ø"/>
            </a:pPr>
            <a:endParaRPr lang="ru-RU" smtClean="0"/>
          </a:p>
        </p:txBody>
      </p:sp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Факторы</a:t>
            </a:r>
          </a:p>
        </p:txBody>
      </p:sp>
      <p:pic>
        <p:nvPicPr>
          <p:cNvPr id="6" name="Рисунок 5" descr="03200905velikie022.jpg"/>
          <p:cNvPicPr>
            <a:picLocks noChangeAspect="1"/>
          </p:cNvPicPr>
          <p:nvPr/>
        </p:nvPicPr>
        <p:blipFill>
          <a:blip r:embed="rId2" cstate="print"/>
          <a:srcRect b="8403"/>
          <a:stretch>
            <a:fillRect/>
          </a:stretch>
        </p:blipFill>
        <p:spPr>
          <a:xfrm>
            <a:off x="5003800" y="3716338"/>
            <a:ext cx="3357563" cy="2857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  <a:p>
            <a:pPr algn="r">
              <a:buFont typeface="Arial" charset="0"/>
              <a:buNone/>
            </a:pPr>
            <a:endParaRPr lang="ru-RU" smtClean="0"/>
          </a:p>
          <a:p>
            <a:pPr>
              <a:buFont typeface="Wingdings" pitchFamily="2" charset="2"/>
              <a:buChar char="q"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духовенство </a:t>
            </a:r>
          </a:p>
          <a:p>
            <a:pPr>
              <a:buFont typeface="Wingdings" pitchFamily="2" charset="2"/>
              <a:buChar char="q"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светские феодалы</a:t>
            </a:r>
          </a:p>
          <a:p>
            <a:pPr>
              <a:buFont typeface="Wingdings" pitchFamily="2" charset="2"/>
              <a:buChar char="q"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крестьяне и горожане</a:t>
            </a:r>
          </a:p>
        </p:txBody>
      </p:sp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Сословная структура </a:t>
            </a:r>
          </a:p>
        </p:txBody>
      </p:sp>
      <p:pic>
        <p:nvPicPr>
          <p:cNvPr id="17411" name="Рисунок 14" descr="iКНД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2276475"/>
            <a:ext cx="2071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       </a:t>
            </a:r>
            <a:r>
              <a:rPr lang="ru-RU" dirty="0" smtClean="0"/>
              <a:t>Эпоху Просвещения характеризует, в общем и целом, культ разума и науки, горячее желание прогрессивных людей подчинить разумному началу жизнь общества. В связи с этим значительно возросла роль просвещения, образования, педагогики как практической деятельности по обучению и воспитанию подрастающего поколения и уже как науки, в рамках которой на теоретическом  уровне обобщается педагогический опыт.</a:t>
            </a:r>
          </a:p>
        </p:txBody>
      </p:sp>
      <p:pic>
        <p:nvPicPr>
          <p:cNvPr id="18434" name="Рисунок 3" descr="w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313" y="4572000"/>
            <a:ext cx="1817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Англии педагогические идеи Просвещения были развиты плеядой мыслителей: </a:t>
            </a:r>
          </a:p>
          <a:p>
            <a:pPr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Дж. Мильтоном (1608 — 1674), </a:t>
            </a:r>
          </a:p>
          <a:p>
            <a:pPr>
              <a:buFont typeface="Arial" charset="0"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Петти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(1623—1687), Дж. Локком (1632—1704), Д.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Беллерсом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(1654—1725), Т. Пейсом (1737—1809), Дж. Пристли (1733—1804)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3600" dirty="0" smtClean="0"/>
              <a:t>       </a:t>
            </a:r>
            <a:r>
              <a:rPr lang="ru-RU" sz="3600" dirty="0" smtClean="0"/>
              <a:t>Теоретики просвещения национального воспитания и </a:t>
            </a:r>
            <a:r>
              <a:rPr lang="ru-RU" sz="3600" dirty="0" err="1" smtClean="0"/>
              <a:t>неогуманизма</a:t>
            </a:r>
            <a:r>
              <a:rPr lang="ru-RU" sz="3600" dirty="0" smtClean="0"/>
              <a:t> (Ф.-А. Вольф (1759—1824), В. Гумбольдт (1767—1835) и др.), представители педагогического движения </a:t>
            </a:r>
            <a:r>
              <a:rPr lang="ru-RU" sz="3600" dirty="0" err="1" smtClean="0"/>
              <a:t>филантропинизма</a:t>
            </a:r>
            <a:r>
              <a:rPr lang="ru-RU" sz="3600" dirty="0" smtClean="0"/>
              <a:t> (И. Б. Базедов (1724—1790), Х. Г. </a:t>
            </a:r>
            <a:r>
              <a:rPr lang="ru-RU" sz="3600" dirty="0" err="1" smtClean="0"/>
              <a:t>Зальцман</a:t>
            </a:r>
            <a:r>
              <a:rPr lang="ru-RU" sz="3600" dirty="0" smtClean="0"/>
              <a:t> (1744—1811), И. Г. </a:t>
            </a:r>
            <a:r>
              <a:rPr lang="ru-RU" sz="3600" dirty="0" err="1" smtClean="0"/>
              <a:t>Кампе</a:t>
            </a:r>
            <a:r>
              <a:rPr lang="ru-RU" sz="3600" dirty="0" smtClean="0"/>
              <a:t> (1746—1818) и др.).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4400" smtClean="0"/>
              <a:t>1672 г. в Париже насчитывалось свыше 160 муниципальных начальных (малых) школ и только 40 приходских заведений элементарного обучения. </a:t>
            </a:r>
          </a:p>
          <a:p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b="1" dirty="0" smtClean="0"/>
              <a:t>Учебные </a:t>
            </a:r>
            <a:r>
              <a:rPr lang="ru-RU" sz="2700" b="1" dirty="0"/>
              <a:t>заведения нового типа, возникшие  Западной Европе  в XVII - XVIII вв.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382</TotalTime>
  <Words>607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Открытая</vt:lpstr>
      <vt:lpstr>Лист Microsoft Office Excel 97-2003</vt:lpstr>
      <vt:lpstr>              УЧЕБНЫЕ ЗАВЕДЕНИЯ В ЗАПАДНОЙ ЕВРОПЕ В  НОВОЕ ВРЕМЯ   </vt:lpstr>
      <vt:lpstr>Основные вопросы</vt:lpstr>
      <vt:lpstr>Слайд 3</vt:lpstr>
      <vt:lpstr>Факторы</vt:lpstr>
      <vt:lpstr>Сословная структура </vt:lpstr>
      <vt:lpstr>Слайд 6</vt:lpstr>
      <vt:lpstr>Слайд 7</vt:lpstr>
      <vt:lpstr>Слайд 8</vt:lpstr>
      <vt:lpstr>  Учебные заведения нового типа, возникшие  Западной Европе  в XVII - XVIII вв. </vt:lpstr>
      <vt:lpstr>Развитие учреждений начального обучения в Западной Европе сталкивалось</vt:lpstr>
      <vt:lpstr>Слайд 11</vt:lpstr>
      <vt:lpstr>Масштабы и результативность начального обучения неуклонно нарастали</vt:lpstr>
      <vt:lpstr>Слайд 13</vt:lpstr>
      <vt:lpstr>Благотворительные и воскресные школы для бедняков</vt:lpstr>
      <vt:lpstr>Слайд 15</vt:lpstr>
      <vt:lpstr>Учебное заведение классического типа</vt:lpstr>
      <vt:lpstr>Школа Пор - Рояля</vt:lpstr>
      <vt:lpstr>Школа «Оратории»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заведения в западной Европе в новое время   </dc:title>
  <dc:creator>User</dc:creator>
  <cp:lastModifiedBy>User</cp:lastModifiedBy>
  <cp:revision>39</cp:revision>
  <dcterms:created xsi:type="dcterms:W3CDTF">2014-12-21T03:28:40Z</dcterms:created>
  <dcterms:modified xsi:type="dcterms:W3CDTF">2015-01-08T11:05:25Z</dcterms:modified>
</cp:coreProperties>
</file>