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3"/>
  </p:notesMasterIdLst>
  <p:sldIdLst>
    <p:sldId id="256" r:id="rId2"/>
    <p:sldId id="301" r:id="rId3"/>
    <p:sldId id="262" r:id="rId4"/>
    <p:sldId id="281" r:id="rId5"/>
    <p:sldId id="297" r:id="rId6"/>
    <p:sldId id="282" r:id="rId7"/>
    <p:sldId id="298" r:id="rId8"/>
    <p:sldId id="283" r:id="rId9"/>
    <p:sldId id="302" r:id="rId10"/>
    <p:sldId id="303" r:id="rId11"/>
    <p:sldId id="304" r:id="rId12"/>
    <p:sldId id="309" r:id="rId13"/>
    <p:sldId id="307" r:id="rId14"/>
    <p:sldId id="310" r:id="rId15"/>
    <p:sldId id="305" r:id="rId16"/>
    <p:sldId id="313" r:id="rId17"/>
    <p:sldId id="314" r:id="rId18"/>
    <p:sldId id="316" r:id="rId19"/>
    <p:sldId id="315" r:id="rId20"/>
    <p:sldId id="299" r:id="rId21"/>
    <p:sldId id="300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655" autoAdjust="0"/>
    <p:restoredTop sz="86213" autoAdjust="0"/>
  </p:normalViewPr>
  <p:slideViewPr>
    <p:cSldViewPr>
      <p:cViewPr varScale="1">
        <p:scale>
          <a:sx n="68" d="100"/>
          <a:sy n="68" d="100"/>
        </p:scale>
        <p:origin x="-4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27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8C35FE2-CAFD-4CAD-A0BE-E025E0B18182}" type="datetimeFigureOut">
              <a:rPr lang="ru-RU"/>
              <a:pPr>
                <a:defRPr/>
              </a:pPr>
              <a:t>16.01.2014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8DE2AC4-A4F1-491F-A873-DBAC034BAA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Полилиния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1E956DC-AB0A-4260-BE06-CBAA36D329DF}" type="datetimeFigureOut">
              <a:rPr lang="ru-RU"/>
              <a:pPr>
                <a:defRPr/>
              </a:pPr>
              <a:t>16.01.2014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7DAA064-918B-46D5-B1E5-6EC2BA26CB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A81F6-C1AB-4909-B5B2-BFBE1A299D67}" type="datetimeFigureOut">
              <a:rPr lang="ru-RU"/>
              <a:pPr>
                <a:defRPr/>
              </a:pPr>
              <a:t>16.01.2014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0F1B6-227E-4D95-8DF0-3A5C5856B7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16A06-AD9B-404A-9FF2-85FB2B798132}" type="datetimeFigureOut">
              <a:rPr lang="ru-RU"/>
              <a:pPr>
                <a:defRPr/>
              </a:pPr>
              <a:t>16.01.2014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669C7-1470-4A4C-A484-0CE2EA0ADA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DFE06-2AF9-4E08-836C-508543A9FF30}" type="datetimeFigureOut">
              <a:rPr lang="ru-RU"/>
              <a:pPr>
                <a:defRPr/>
              </a:pPr>
              <a:t>16.01.2014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2C935-BB17-4C15-865A-5727BDFFEC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A88B6F6-1D9E-4CF9-8D49-88DA27654C97}" type="datetimeFigureOut">
              <a:rPr lang="ru-RU"/>
              <a:pPr>
                <a:defRPr/>
              </a:pPr>
              <a:t>16.01.2014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1D4F6C-7958-41D0-BA9B-0D0FCCB556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CEAEE1C-A75D-4AF2-A425-22E46403B4B1}" type="datetimeFigureOut">
              <a:rPr lang="ru-RU"/>
              <a:pPr>
                <a:defRPr/>
              </a:pPr>
              <a:t>16.01.2014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05CF598-9C8C-486A-A22E-A6227E20D6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C9EF741-B5F7-4C40-B5B0-9F99677792F5}" type="datetimeFigureOut">
              <a:rPr lang="ru-RU"/>
              <a:pPr>
                <a:defRPr/>
              </a:pPr>
              <a:t>16.01.2014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3F3F73B-1107-4ADB-A935-85237E36C7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6C232DD-A6D8-4847-9297-37848DAABCDB}" type="datetimeFigureOut">
              <a:rPr lang="ru-RU"/>
              <a:pPr>
                <a:defRPr/>
              </a:pPr>
              <a:t>16.01.2014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F508003-D2FF-4F3D-85D4-9C1F9F06CF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689ED-E985-4497-9AAE-BFDCB59C70A0}" type="datetimeFigureOut">
              <a:rPr lang="ru-RU"/>
              <a:pPr>
                <a:defRPr/>
              </a:pPr>
              <a:t>16.01.2014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19445-4521-406E-AE1F-29796CF171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9E1ED2B-F742-4780-A9A0-9E1075A94C7E}" type="datetimeFigureOut">
              <a:rPr lang="ru-RU"/>
              <a:pPr>
                <a:defRPr/>
              </a:pPr>
              <a:t>16.01.2014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CB26643-B41B-42AD-80B3-199E483439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7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олилиния 8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5C020F9-4378-4D1B-89EB-D83AA5FB19DC}" type="datetimeFigureOut">
              <a:rPr lang="ru-RU"/>
              <a:pPr>
                <a:defRPr/>
              </a:pPr>
              <a:t>16.01.2014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56462D9-5DD7-4B81-9B75-026450AC8F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E2347850-A325-4803-A356-B613EB13C9C1}" type="datetimeFigureOut">
              <a:rPr lang="ru-RU"/>
              <a:pPr>
                <a:defRPr/>
              </a:pPr>
              <a:t>16.01.2014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D8FFCF55-A4DB-40F4-87F6-1DFF510598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6" r:id="rId2"/>
    <p:sldLayoutId id="2147483721" r:id="rId3"/>
    <p:sldLayoutId id="2147483722" r:id="rId4"/>
    <p:sldLayoutId id="2147483723" r:id="rId5"/>
    <p:sldLayoutId id="2147483724" r:id="rId6"/>
    <p:sldLayoutId id="2147483717" r:id="rId7"/>
    <p:sldLayoutId id="2147483725" r:id="rId8"/>
    <p:sldLayoutId id="2147483726" r:id="rId9"/>
    <p:sldLayoutId id="2147483718" r:id="rId10"/>
    <p:sldLayoutId id="214748371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8" descr="BOOK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4572000"/>
            <a:ext cx="20574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Рисунок 8" descr="BOOK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4652963"/>
            <a:ext cx="20574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684213" y="3068638"/>
            <a:ext cx="6561137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ru-RU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ru-RU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ru-RU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ru-RU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  МО воспитателей старших групп </a:t>
            </a:r>
          </a:p>
          <a:p>
            <a:pPr algn="ctr">
              <a:defRPr/>
            </a:pPr>
            <a:r>
              <a:rPr lang="ru-RU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Белгородского района    15.11. 2013</a:t>
            </a:r>
            <a:br>
              <a:rPr lang="ru-RU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подготовила Попова Павлина Григорьевна</a:t>
            </a:r>
            <a:br>
              <a:rPr lang="ru-RU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учитель-логопед </a:t>
            </a:r>
            <a:br>
              <a:rPr lang="ru-RU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МДОУ»Детский сад комбинированного вида №19</a:t>
            </a:r>
          </a:p>
          <a:p>
            <a:pPr algn="ctr">
              <a:defRPr/>
            </a:pPr>
            <a:r>
              <a:rPr lang="ru-RU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п.Разумное»</a:t>
            </a:r>
            <a:br>
              <a:rPr lang="ru-RU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340" name="Подзаголовок 2"/>
          <p:cNvSpPr>
            <a:spLocks/>
          </p:cNvSpPr>
          <p:nvPr/>
        </p:nvSpPr>
        <p:spPr bwMode="auto">
          <a:xfrm>
            <a:off x="0" y="3357563"/>
            <a:ext cx="8458200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algn="r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endParaRPr lang="ru-RU">
              <a:latin typeface="Lucida Sans Unicode" pitchFamily="34" charset="0"/>
            </a:endParaRPr>
          </a:p>
          <a:p>
            <a:pPr algn="r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endParaRPr lang="ru-RU" sz="1900">
              <a:solidFill>
                <a:schemeClr val="tx2"/>
              </a:solidFill>
              <a:latin typeface="Lucida Sans Unicode" pitchFamily="34" charset="0"/>
            </a:endParaRPr>
          </a:p>
          <a:p>
            <a:pPr algn="r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endParaRPr lang="ru-RU" sz="1900">
              <a:solidFill>
                <a:schemeClr val="tx2"/>
              </a:solidFill>
              <a:latin typeface="Lucida Sans Unicode" pitchFamily="34" charset="0"/>
            </a:endParaRPr>
          </a:p>
          <a:p>
            <a:pPr algn="r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endParaRPr lang="ru-RU" sz="1900">
              <a:solidFill>
                <a:schemeClr val="tx2"/>
              </a:solidFill>
              <a:latin typeface="Lucida Sans Unicode" pitchFamily="34" charset="0"/>
            </a:endParaRPr>
          </a:p>
          <a:p>
            <a:pPr algn="r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endParaRPr lang="ru-RU" sz="1900">
              <a:solidFill>
                <a:schemeClr val="tx2"/>
              </a:solidFill>
              <a:latin typeface="Lucida Sans Unicode" pitchFamily="34" charset="0"/>
            </a:endParaRPr>
          </a:p>
          <a:p>
            <a:pPr algn="r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endParaRPr lang="ru-RU" sz="1900">
              <a:solidFill>
                <a:schemeClr val="tx2"/>
              </a:solidFill>
              <a:latin typeface="Lucida Sans Unicode" pitchFamily="34" charset="0"/>
            </a:endParaRPr>
          </a:p>
        </p:txBody>
      </p:sp>
      <p:sp>
        <p:nvSpPr>
          <p:cNvPr id="14341" name="Rectangle 15"/>
          <p:cNvSpPr>
            <a:spLocks noChangeArrowheads="1"/>
          </p:cNvSpPr>
          <p:nvPr/>
        </p:nvSpPr>
        <p:spPr bwMode="auto">
          <a:xfrm>
            <a:off x="827088" y="1341438"/>
            <a:ext cx="72009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ru-RU" sz="2700" b="1"/>
              <a:t>Презентация на тему</a:t>
            </a:r>
          </a:p>
          <a:p>
            <a:pPr algn="ctr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endParaRPr lang="ru-RU" sz="2700" b="1"/>
          </a:p>
          <a:p>
            <a:pPr algn="ctr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ru-RU" sz="2000" b="1">
                <a:latin typeface="Latha" pitchFamily="2"/>
              </a:rPr>
              <a:t>«</a:t>
            </a:r>
            <a:r>
              <a:rPr lang="ru-RU" sz="2700" b="1"/>
              <a:t>Общее недоразвитие  речи  у детей дошкольного возраста»</a:t>
            </a:r>
          </a:p>
        </p:txBody>
      </p:sp>
    </p:spTree>
  </p:cSld>
  <p:clrMapOvr>
    <a:masterClrMapping/>
  </p:clrMapOvr>
  <p:transition>
    <p:cover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3"/>
          <p:cNvSpPr>
            <a:spLocks noGrp="1"/>
          </p:cNvSpPr>
          <p:nvPr>
            <p:ph type="body" idx="1"/>
          </p:nvPr>
        </p:nvSpPr>
        <p:spPr>
          <a:xfrm>
            <a:off x="395288" y="404813"/>
            <a:ext cx="8229600" cy="53292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1600" smtClean="0">
                <a:latin typeface="Arial" charset="0"/>
              </a:rPr>
              <a:t>         </a:t>
            </a:r>
            <a:r>
              <a:rPr lang="ru-RU" sz="2300" smtClean="0">
                <a:latin typeface="Arial" charset="0"/>
              </a:rPr>
              <a:t>-  </a:t>
            </a:r>
            <a:r>
              <a:rPr lang="ru-RU" sz="2300" b="1" smtClean="0">
                <a:latin typeface="Arial" charset="0"/>
              </a:rPr>
              <a:t>дети используют в общении простые по    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2300" b="1" smtClean="0">
                <a:latin typeface="Arial" charset="0"/>
              </a:rPr>
              <a:t>         конструкции или искаженные фразы                                                                  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2300" b="1" smtClean="0">
                <a:latin typeface="Arial" charset="0"/>
              </a:rPr>
              <a:t>     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2300" b="1" smtClean="0">
                <a:latin typeface="Arial" charset="0"/>
              </a:rPr>
              <a:t>      - владеют обиходным словарным запасом  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2300" b="1" smtClean="0">
                <a:latin typeface="Arial" charset="0"/>
              </a:rPr>
              <a:t>        (преимущественно пассивным)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2300" b="1" smtClean="0">
                <a:latin typeface="Arial" charset="0"/>
              </a:rPr>
              <a:t>                                                 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2300" b="1" smtClean="0">
                <a:latin typeface="Arial" charset="0"/>
              </a:rPr>
              <a:t>      - дифференцированно обозначают название 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2300" b="1" smtClean="0">
                <a:latin typeface="Arial" charset="0"/>
              </a:rPr>
              <a:t>        предметов, действий, отдельных </a:t>
            </a:r>
            <a:r>
              <a:rPr lang="en-US" sz="2300" b="1" smtClean="0">
                <a:latin typeface="Arial" charset="0"/>
              </a:rPr>
              <a:t> </a:t>
            </a:r>
            <a:r>
              <a:rPr lang="ru-RU" sz="2300" b="1" smtClean="0">
                <a:latin typeface="Arial" charset="0"/>
              </a:rPr>
              <a:t>признаков 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2300" b="1" smtClean="0">
                <a:latin typeface="Arial" charset="0"/>
              </a:rPr>
              <a:t>                        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2300" b="1" smtClean="0">
                <a:latin typeface="Arial" charset="0"/>
              </a:rPr>
              <a:t>      - употребляют личные   местоимения, простые 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2300" b="1" smtClean="0">
                <a:latin typeface="Arial" charset="0"/>
              </a:rPr>
              <a:t>        предлоги,   их лепетные варианты,  союзы в их   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2300" b="1" smtClean="0">
                <a:latin typeface="Arial" charset="0"/>
              </a:rPr>
              <a:t>        элементарных  значениях</a:t>
            </a:r>
            <a:r>
              <a:rPr lang="ru-RU" sz="1600" b="1" smtClean="0">
                <a:latin typeface="Arial" charset="0"/>
              </a:rPr>
              <a:t>                                                                                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2100" b="1" smtClean="0">
                <a:latin typeface="Arial" charset="0"/>
              </a:rPr>
              <a:t>     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2100" b="1" smtClean="0">
                <a:latin typeface="Arial" charset="0"/>
              </a:rPr>
              <a:t>      - могут отвечать на вопросы, беседовать по 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2100" b="1" smtClean="0">
                <a:latin typeface="Arial" charset="0"/>
              </a:rPr>
              <a:t>        картинке, рассказывать о семье, о знакомых 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2100" b="1" smtClean="0">
                <a:latin typeface="Arial" charset="0"/>
              </a:rPr>
              <a:t>        событиях</a:t>
            </a:r>
            <a:endParaRPr lang="ru-RU" sz="210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ru-RU" sz="2100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 bwMode="auto">
          <a:xfrm>
            <a:off x="323850" y="-171450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2700" smtClean="0">
                <a:effectLst/>
                <a:latin typeface="Arial" charset="0"/>
              </a:rPr>
              <a:t>Недоразвитие речи</a:t>
            </a:r>
          </a:p>
        </p:txBody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>
          <a:xfrm>
            <a:off x="457200" y="981075"/>
            <a:ext cx="8229600" cy="5026025"/>
          </a:xfrm>
        </p:spPr>
        <p:txBody>
          <a:bodyPr/>
          <a:lstStyle/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ru-RU" sz="2300" b="1" smtClean="0">
                <a:latin typeface="Arial" charset="0"/>
              </a:rPr>
              <a:t>   -</a:t>
            </a:r>
            <a:r>
              <a:rPr lang="ru-RU" sz="2300" smtClean="0"/>
              <a:t> </a:t>
            </a:r>
            <a:r>
              <a:rPr lang="ru-RU" sz="2300" b="1" smtClean="0">
                <a:latin typeface="Arial" charset="0"/>
              </a:rPr>
              <a:t>ограниченность словарного запаса</a:t>
            </a:r>
            <a:r>
              <a:rPr lang="ru-RU" sz="2300" smtClean="0">
                <a:latin typeface="Arial" charset="0"/>
              </a:rPr>
              <a:t> 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ru-RU" sz="2300" b="1" smtClean="0">
                <a:latin typeface="Arial" charset="0"/>
              </a:rPr>
              <a:t>   - нарушении слоговой структуры слова, 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ru-RU" sz="2300" smtClean="0">
                <a:latin typeface="Arial" charset="0"/>
              </a:rPr>
              <a:t>   - </a:t>
            </a:r>
            <a:r>
              <a:rPr lang="ru-RU" sz="2300" b="1" smtClean="0">
                <a:latin typeface="Arial" charset="0"/>
              </a:rPr>
              <a:t>несформировнность</a:t>
            </a:r>
            <a:r>
              <a:rPr lang="ru-RU" sz="2300" smtClean="0">
                <a:latin typeface="Arial" charset="0"/>
              </a:rPr>
              <a:t> з</a:t>
            </a:r>
            <a:r>
              <a:rPr lang="ru-RU" sz="2300" b="1" smtClean="0">
                <a:latin typeface="Arial" charset="0"/>
              </a:rPr>
              <a:t>вуковой сторона речи детей  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ru-RU" sz="2300" b="1" smtClean="0">
                <a:latin typeface="Arial" charset="0"/>
              </a:rPr>
              <a:t>     в полном объеме </a:t>
            </a:r>
            <a:endParaRPr lang="ru-RU" sz="2300" smtClean="0">
              <a:latin typeface="Arial" charset="0"/>
            </a:endParaRP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ru-RU" sz="2300" b="1" smtClean="0">
                <a:latin typeface="Arial" charset="0"/>
              </a:rPr>
              <a:t>  - существительные употребляются в именительном  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ru-RU" sz="2300" b="1" smtClean="0">
                <a:latin typeface="Arial" charset="0"/>
              </a:rPr>
              <a:t>    падеже, глаголы — в инфинитиве, падежные    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ru-RU" sz="2300" b="1" smtClean="0">
                <a:latin typeface="Arial" charset="0"/>
              </a:rPr>
              <a:t>    формы и формы числа аграмматичны, ошибки 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ru-RU" sz="2300" b="1" smtClean="0">
                <a:latin typeface="Arial" charset="0"/>
              </a:rPr>
              <a:t>    наблюдаются и в употреблении числа и рода  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ru-RU" sz="2300" b="1" smtClean="0">
                <a:latin typeface="Arial" charset="0"/>
              </a:rPr>
              <a:t>    глаголов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ru-RU" sz="2300" b="1" smtClean="0">
                <a:latin typeface="Arial" charset="0"/>
              </a:rPr>
              <a:t> - прилагательные встречаются в речи довольно редко и не согласуются в предложении с другими словами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ru-RU" sz="2300" smtClean="0">
                <a:latin typeface="Arial" charset="0"/>
              </a:rPr>
              <a:t> -</a:t>
            </a:r>
            <a:r>
              <a:rPr lang="ru-RU" sz="2300" b="1" smtClean="0">
                <a:latin typeface="Arial" charset="0"/>
              </a:rPr>
              <a:t> связная речь сводиться к простому перечислению событий, действий или предметов</a:t>
            </a:r>
            <a:r>
              <a:rPr lang="ru-RU" sz="2300" smtClean="0"/>
              <a:t> </a:t>
            </a:r>
            <a:endParaRPr lang="ru-RU" sz="2300" b="1" smtClean="0">
              <a:latin typeface="Arial" charset="0"/>
            </a:endParaRP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endParaRPr lang="ru-RU" sz="2300" u="sng" smtClean="0">
              <a:latin typeface="Arial" charset="0"/>
            </a:endParaRPr>
          </a:p>
          <a:p>
            <a:pPr>
              <a:lnSpc>
                <a:spcPct val="80000"/>
              </a:lnSpc>
            </a:pPr>
            <a:endParaRPr lang="ru-RU" sz="2300" b="1" u="sng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76517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2700" smtClean="0">
                <a:effectLst/>
                <a:latin typeface="Arial" charset="0"/>
              </a:rPr>
              <a:t>Третий уровень</a:t>
            </a:r>
            <a:r>
              <a:rPr lang="ru-RU" b="0" u="sng" smtClean="0">
                <a:effectLst/>
              </a:rPr>
              <a:t> </a:t>
            </a:r>
          </a:p>
        </p:txBody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>
          <a:xfrm>
            <a:off x="457200" y="549275"/>
            <a:ext cx="8229600" cy="54578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ru-RU" sz="2000" b="1" smtClean="0">
                <a:latin typeface="Arial" charset="0"/>
              </a:rPr>
              <a:t>Характеризуется  </a:t>
            </a:r>
            <a:r>
              <a:rPr lang="ru-RU" sz="2000" b="1" u="sng" smtClean="0">
                <a:latin typeface="Arial" charset="0"/>
              </a:rPr>
              <a:t>развернутой фразовой речью с выраженными   элементами недоразвития лексики, грамматики и фонетики.</a:t>
            </a:r>
            <a:r>
              <a:rPr lang="ru-RU" sz="2000" smtClean="0">
                <a:latin typeface="Arial" charset="0"/>
              </a:rPr>
              <a:t>  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ru-RU" sz="2000" b="1" smtClean="0">
                <a:latin typeface="Arial" charset="0"/>
              </a:rPr>
              <a:t>    -  обиходная речь более развернута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ru-RU" sz="2000" b="1" smtClean="0">
                <a:latin typeface="Arial" charset="0"/>
              </a:rPr>
              <a:t>    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ru-RU" sz="2000" b="1" smtClean="0">
                <a:latin typeface="Arial" charset="0"/>
              </a:rPr>
              <a:t>   - в самостоятельных высказываниях отсутствует правильная грамматическая связь, логика событий не передается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ru-RU" sz="2000" b="1" smtClean="0">
                <a:latin typeface="Arial" charset="0"/>
              </a:rPr>
              <a:t> 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ru-RU" sz="2000" b="1" smtClean="0">
                <a:latin typeface="Arial" charset="0"/>
              </a:rPr>
              <a:t> - сложные предложения отсутствуют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ru-RU" sz="2000" b="1" smtClean="0">
                <a:latin typeface="Arial" charset="0"/>
              </a:rPr>
              <a:t>  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ru-RU" sz="2000" b="1" smtClean="0">
                <a:latin typeface="Arial" charset="0"/>
              </a:rPr>
              <a:t>- структура предложений нарушается за счет пропуска или перестановки главных и второстепенных членов</a:t>
            </a:r>
            <a:r>
              <a:rPr lang="ru-RU" sz="2000" smtClean="0">
                <a:latin typeface="Arial" charset="0"/>
              </a:rPr>
              <a:t> 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ru-RU" sz="2000" smtClean="0">
                <a:latin typeface="Arial" charset="0"/>
              </a:rPr>
              <a:t>  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ru-RU" sz="2000" b="1" smtClean="0">
                <a:latin typeface="Arial" charset="0"/>
              </a:rPr>
              <a:t>- затруднения в употреблении некоторых простых и большинства сложных предлогов, в согласовании существительных с прилагательными и числительными в косвенных падежах</a:t>
            </a:r>
            <a:r>
              <a:rPr lang="ru-RU" sz="2000" smtClean="0">
                <a:latin typeface="Arial" charset="0"/>
              </a:rPr>
              <a:t> 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ru-RU" sz="2000" b="1" smtClean="0">
                <a:latin typeface="Arial" charset="0"/>
              </a:rPr>
              <a:t> 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ru-RU" sz="2000" b="1" smtClean="0">
                <a:latin typeface="Arial" charset="0"/>
              </a:rPr>
              <a:t> - формирование грамматического строя языка носит незавершенный характер и характеризуется наличием выраженных нарушений согласования и управления.</a:t>
            </a:r>
            <a:r>
              <a:rPr lang="ru-RU" sz="2000" smtClean="0">
                <a:latin typeface="Arial" charset="0"/>
              </a:rPr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0805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2700" u="sng" smtClean="0">
                <a:effectLst/>
                <a:latin typeface="Arial" charset="0"/>
              </a:rPr>
              <a:t>Третий уровень</a:t>
            </a:r>
          </a:p>
        </p:txBody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>
          <a:xfrm>
            <a:off x="457200" y="692150"/>
            <a:ext cx="8229600" cy="5314950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 3" pitchFamily="18" charset="2"/>
              <a:buNone/>
            </a:pPr>
            <a:r>
              <a:rPr lang="ru-RU" sz="2000" b="1" smtClean="0">
                <a:latin typeface="Arial" charset="0"/>
              </a:rPr>
              <a:t>К числу ошибок относятся: 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ru-RU" sz="2000" b="1" smtClean="0">
                <a:latin typeface="Arial" charset="0"/>
              </a:rPr>
              <a:t>  - смешение в кос­венных падежах окончаний существительных 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ru-RU" sz="2000" b="1" smtClean="0">
                <a:latin typeface="Arial" charset="0"/>
              </a:rPr>
              <a:t>  - замена окончаний существительных среднего рода 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ru-RU" sz="2000" b="1" smtClean="0">
                <a:latin typeface="Arial" charset="0"/>
              </a:rPr>
              <a:t>    окончанием женского рода 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ru-RU" sz="2000" b="1" smtClean="0">
                <a:latin typeface="Arial" charset="0"/>
              </a:rPr>
              <a:t>  - ошибки в падежных окончаниях имен существительных 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ru-RU" sz="2000" b="1" smtClean="0">
                <a:latin typeface="Arial" charset="0"/>
              </a:rPr>
              <a:t>  - неправильное соотнесение существительных и местоимений 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ru-RU" sz="2000" b="1" smtClean="0">
                <a:latin typeface="Arial" charset="0"/>
              </a:rPr>
              <a:t>  - ошибочное ударение в слове 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ru-RU" sz="2000" b="1" smtClean="0">
                <a:latin typeface="Arial" charset="0"/>
              </a:rPr>
              <a:t>  - не различение вида глаголов                                                                      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ru-RU" sz="2000" b="1" smtClean="0">
                <a:latin typeface="Arial" charset="0"/>
              </a:rPr>
              <a:t>  - неправильное согласование прилагательных с существительными 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ru-RU" sz="2000" b="1" smtClean="0">
                <a:latin typeface="Arial" charset="0"/>
              </a:rPr>
              <a:t>  - неточное согласование существительных и глаголов 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ru-RU" sz="2000" b="1" smtClean="0">
                <a:latin typeface="Arial" charset="0"/>
              </a:rPr>
              <a:t>  - недостаточно сформирована словообразовательной деятельности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ru-RU" sz="2000" b="1" smtClean="0">
                <a:latin typeface="Arial" charset="0"/>
              </a:rPr>
              <a:t>  -  неточное понимание и употребление обобщающих понятий, слов с абстрактным и переносным значением</a:t>
            </a:r>
            <a:r>
              <a:rPr lang="ru-RU" sz="1800" smtClean="0">
                <a:latin typeface="Arial" charset="0"/>
              </a:rPr>
              <a:t>  </a:t>
            </a:r>
            <a:endParaRPr lang="ru-RU" sz="1800" u="sng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74663" y="6350"/>
            <a:ext cx="8229600" cy="633413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2700" smtClean="0">
                <a:effectLst/>
                <a:latin typeface="Arial" charset="0"/>
              </a:rPr>
              <a:t>Связная речь</a:t>
            </a:r>
          </a:p>
        </p:txBody>
      </p:sp>
      <p:sp>
        <p:nvSpPr>
          <p:cNvPr id="27650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908050"/>
            <a:ext cx="8229600" cy="5688013"/>
          </a:xfrm>
        </p:spPr>
        <p:txBody>
          <a:bodyPr/>
          <a:lstStyle/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ru-RU" sz="2000" b="1" smtClean="0"/>
              <a:t>    </a:t>
            </a:r>
            <a:r>
              <a:rPr lang="ru-RU" sz="2000" b="1" smtClean="0">
                <a:latin typeface="Arial" charset="0"/>
              </a:rPr>
              <a:t>- нарушение связности и последовательности рассказа</a:t>
            </a: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endParaRPr lang="ru-RU" sz="2000" b="1" smtClean="0">
              <a:latin typeface="Arial" charset="0"/>
            </a:endParaRP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ru-RU" sz="2000" b="1" smtClean="0">
                <a:latin typeface="Arial" charset="0"/>
              </a:rPr>
              <a:t>     - смысловые пропуски существенных элементов </a:t>
            </a: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ru-RU" sz="2000" b="1" smtClean="0">
                <a:latin typeface="Arial" charset="0"/>
              </a:rPr>
              <a:t>       сюжетной линии</a:t>
            </a: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endParaRPr lang="ru-RU" sz="2000" b="1" smtClean="0">
              <a:latin typeface="Arial" charset="0"/>
            </a:endParaRP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ru-RU" sz="2000" b="1" smtClean="0">
                <a:latin typeface="Arial" charset="0"/>
              </a:rPr>
              <a:t>     -  фрагментарность изложения, нарушение временных и  </a:t>
            </a: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ru-RU" sz="2000" b="1" smtClean="0">
                <a:latin typeface="Arial" charset="0"/>
              </a:rPr>
              <a:t>         причинно-следственных связей в тексте</a:t>
            </a: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endParaRPr lang="ru-RU" sz="2000" b="1" smtClean="0">
              <a:latin typeface="Arial" charset="0"/>
            </a:endParaRP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ru-RU" sz="2000" b="1" smtClean="0">
                <a:latin typeface="Arial" charset="0"/>
              </a:rPr>
              <a:t>     - опускают или переставляют отдельные члены  </a:t>
            </a: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ru-RU" sz="2000" b="1" smtClean="0">
                <a:latin typeface="Arial" charset="0"/>
              </a:rPr>
              <a:t>       предложения</a:t>
            </a: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endParaRPr lang="ru-RU" sz="2000" b="1" smtClean="0">
              <a:latin typeface="Arial" charset="0"/>
            </a:endParaRP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ru-RU" sz="2000" b="1" smtClean="0">
                <a:latin typeface="Arial" charset="0"/>
              </a:rPr>
              <a:t>     - замена  сложных  предлогов  простыми </a:t>
            </a: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endParaRPr lang="ru-RU" sz="2000" b="1" smtClean="0">
              <a:latin typeface="Arial" charset="0"/>
            </a:endParaRP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ru-RU" sz="2000" b="1" smtClean="0">
                <a:latin typeface="Arial" charset="0"/>
              </a:rPr>
              <a:t>     - отмеченные недостатки в употреблении лексики,</a:t>
            </a:r>
            <a:r>
              <a:rPr lang="ru-RU" sz="2000" b="1" u="sng" smtClean="0">
                <a:latin typeface="Arial" charset="0"/>
              </a:rPr>
              <a:t> </a:t>
            </a: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ru-RU" sz="2000" b="1" smtClean="0">
                <a:latin typeface="Arial" charset="0"/>
              </a:rPr>
              <a:t>       грамматики, в звукопроизношении с наибольшей  </a:t>
            </a: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ru-RU" sz="2000" b="1" smtClean="0">
                <a:latin typeface="Arial" charset="0"/>
              </a:rPr>
              <a:t>       отчетливостью проявляются в различных формах </a:t>
            </a: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ru-RU" sz="2000" b="1" smtClean="0">
                <a:latin typeface="Arial" charset="0"/>
              </a:rPr>
              <a:t>       монологической речи</a:t>
            </a:r>
            <a:r>
              <a:rPr lang="ru-RU" sz="2000" smtClean="0">
                <a:latin typeface="Arial" charset="0"/>
              </a:rPr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 bwMode="auto">
          <a:xfrm>
            <a:off x="474663" y="7777"/>
            <a:ext cx="8229600" cy="1399783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2700" smtClean="0">
                <a:effectLst/>
                <a:latin typeface="Arial" charset="0"/>
              </a:rPr>
              <a:t>Звуковая сторона речи</a:t>
            </a:r>
          </a:p>
        </p:txBody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>
          <a:xfrm>
            <a:off x="457200" y="1196975"/>
            <a:ext cx="8229600" cy="4810125"/>
          </a:xfrm>
        </p:spPr>
        <p:txBody>
          <a:bodyPr/>
          <a:lstStyle/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ru-RU" sz="2900" smtClean="0"/>
              <a:t>  </a:t>
            </a:r>
            <a:r>
              <a:rPr lang="ru-RU" sz="2000" b="1" smtClean="0">
                <a:latin typeface="Arial" charset="0"/>
              </a:rPr>
              <a:t>- значительно сформирована </a:t>
            </a: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ru-RU" sz="2000" b="1" smtClean="0">
                <a:latin typeface="Arial" charset="0"/>
              </a:rPr>
              <a:t>  - дефекты произношения касаются сложных по  </a:t>
            </a: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ru-RU" sz="2000" b="1" smtClean="0">
                <a:latin typeface="Arial" charset="0"/>
              </a:rPr>
              <a:t>    артикуляции звуков  шипящих и сонорных.</a:t>
            </a: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ru-RU" sz="2000" b="1" smtClean="0">
                <a:latin typeface="Arial" charset="0"/>
              </a:rPr>
              <a:t>   - неточность артикуляции некоторых звуков</a:t>
            </a: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ru-RU" sz="2000" b="1" smtClean="0">
                <a:latin typeface="Arial" charset="0"/>
              </a:rPr>
              <a:t>   - нечеткость  дифференциации их на слух </a:t>
            </a: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ru-RU" sz="2000" b="1" smtClean="0">
                <a:latin typeface="Arial" charset="0"/>
              </a:rPr>
              <a:t>         </a:t>
            </a: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ru-RU" sz="2000" b="1" smtClean="0">
                <a:latin typeface="Arial" charset="0"/>
              </a:rPr>
              <a:t>                       </a:t>
            </a:r>
            <a:r>
              <a:rPr lang="ru-RU" sz="2000" b="1" u="sng" smtClean="0">
                <a:latin typeface="Arial" charset="0"/>
              </a:rPr>
              <a:t>  фонематическое восприятие:</a:t>
            </a: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ru-RU" sz="2000" b="1" smtClean="0">
                <a:latin typeface="Arial" charset="0"/>
              </a:rPr>
              <a:t>   - с  трудом выделяют первый и последний согласный</a:t>
            </a: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ru-RU" sz="2000" b="1" smtClean="0">
                <a:latin typeface="Arial" charset="0"/>
              </a:rPr>
              <a:t>   - гласный звук в середине и конце слова, не подбирают картинки, в названии которых есть заданный звук, не всегда могут правильно определить наличие и место звука в слове и т. п. </a:t>
            </a: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ru-RU" sz="2000" b="1" smtClean="0">
                <a:latin typeface="Arial" charset="0"/>
              </a:rPr>
              <a:t>  - задания на самостоятельное придумывание слов на заданный звук не выполняют. </a:t>
            </a:r>
          </a:p>
          <a:p>
            <a:pPr eaLnBrk="1" hangingPunct="1">
              <a:lnSpc>
                <a:spcPct val="90000"/>
              </a:lnSpc>
            </a:pPr>
            <a:endParaRPr lang="ru-RU" sz="2000" b="1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ru-RU" sz="2000" b="1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2700" smtClean="0">
                <a:effectLst/>
                <a:latin typeface="Arial" charset="0"/>
              </a:rPr>
              <a:t>Слоговая структура слова</a:t>
            </a:r>
          </a:p>
        </p:txBody>
      </p:sp>
      <p:sp>
        <p:nvSpPr>
          <p:cNvPr id="2969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ru-RU" sz="1800" b="1" smtClean="0">
                <a:latin typeface="Arial" charset="0"/>
              </a:rPr>
              <a:t> 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2000" b="1" smtClean="0">
                <a:latin typeface="Arial" charset="0"/>
              </a:rPr>
              <a:t>      -  трудности в воспроизведении слов разной слоговой  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2000" b="1" smtClean="0">
                <a:latin typeface="Arial" charset="0"/>
              </a:rPr>
              <a:t>         структуры   и звуконаполняемости  в самостоятельной  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2000" b="1" smtClean="0">
                <a:latin typeface="Arial" charset="0"/>
              </a:rPr>
              <a:t>          речи</a:t>
            </a:r>
          </a:p>
          <a:p>
            <a:pPr eaLnBrk="1" hangingPunct="1">
              <a:buFont typeface="Wingdings 3" pitchFamily="18" charset="2"/>
              <a:buNone/>
            </a:pPr>
            <a:endParaRPr lang="ru-RU" sz="2000" b="1" smtClean="0">
              <a:latin typeface="Arial" charset="0"/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ru-RU" sz="2000" b="1" smtClean="0">
                <a:latin typeface="Arial" charset="0"/>
              </a:rPr>
              <a:t>     -  перестановки звуков в словах касаются лишь 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2000" b="1" smtClean="0">
                <a:latin typeface="Arial" charset="0"/>
              </a:rPr>
              <a:t>       воспроизведения незнакомых, сложных по слоговой 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2000" b="1" smtClean="0">
                <a:latin typeface="Arial" charset="0"/>
              </a:rPr>
              <a:t>       структуре слов</a:t>
            </a:r>
            <a:endParaRPr lang="ru-RU" sz="2000" b="1" smtClean="0"/>
          </a:p>
          <a:p>
            <a:pPr eaLnBrk="1" hangingPunct="1">
              <a:buFont typeface="Wingdings 3" pitchFamily="18" charset="2"/>
              <a:buNone/>
            </a:pPr>
            <a:endParaRPr lang="ru-RU" sz="2000" b="1" smtClean="0"/>
          </a:p>
          <a:p>
            <a:pPr eaLnBrk="1" hangingPunct="1">
              <a:buFont typeface="Wingdings 3" pitchFamily="18" charset="2"/>
              <a:buNone/>
            </a:pPr>
            <a:endParaRPr lang="ru-RU" sz="1800" b="1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2700" smtClean="0">
                <a:effectLst/>
                <a:latin typeface="Arial" charset="0"/>
              </a:rPr>
              <a:t>Четвертый уровень </a:t>
            </a:r>
            <a:r>
              <a:rPr lang="ru-RU" sz="3700" b="0" u="sng" smtClean="0">
                <a:effectLst/>
              </a:rPr>
              <a:t/>
            </a:r>
            <a:br>
              <a:rPr lang="ru-RU" sz="3700" b="0" u="sng" smtClean="0">
                <a:effectLst/>
              </a:rPr>
            </a:br>
            <a:endParaRPr lang="ru-RU" sz="3700" b="0" u="sng" smtClean="0">
              <a:effectLst/>
            </a:endParaRPr>
          </a:p>
        </p:txBody>
      </p:sp>
      <p:sp>
        <p:nvSpPr>
          <p:cNvPr id="30722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908050"/>
            <a:ext cx="8229600" cy="4608513"/>
          </a:xfrm>
        </p:spPr>
        <p:txBody>
          <a:bodyPr/>
          <a:lstStyle/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ru-RU" sz="2000" b="1" u="sng" smtClean="0">
                <a:latin typeface="Arial" charset="0"/>
              </a:rPr>
              <a:t>Характеризуется 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endParaRPr lang="ru-RU" sz="2000" b="1" u="sng" smtClean="0">
              <a:latin typeface="Arial" charset="0"/>
            </a:endParaRP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ru-RU" sz="2000" b="1" smtClean="0">
                <a:latin typeface="Arial" charset="0"/>
              </a:rPr>
              <a:t>            -  вялой артикуляцией звуков   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ru-RU" sz="2000" b="1" smtClean="0">
                <a:latin typeface="Arial" charset="0"/>
              </a:rPr>
              <a:t>                                                               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ru-RU" sz="2000" b="1" smtClean="0">
                <a:latin typeface="Arial" charset="0"/>
              </a:rPr>
              <a:t>            -  недостаточной выразительностью речи и нечеткой  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ru-RU" sz="2000" b="1" smtClean="0">
                <a:latin typeface="Arial" charset="0"/>
              </a:rPr>
              <a:t>               дикцией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endParaRPr lang="ru-RU" sz="2000" b="1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 smtClean="0">
                <a:latin typeface="Arial" charset="0"/>
              </a:rPr>
              <a:t>             - низким  уровнем дифференцированного восприятия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 smtClean="0">
                <a:latin typeface="Arial" charset="0"/>
              </a:rPr>
              <a:t>               фонем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000" b="1" smtClean="0">
              <a:latin typeface="Arial" charset="0"/>
            </a:endParaRP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ru-RU" sz="2000" b="1" smtClean="0">
                <a:latin typeface="Arial" charset="0"/>
              </a:rPr>
              <a:t>            - незавершенностью формирования звуко-слоговой   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ru-RU" sz="2000" b="1" smtClean="0">
                <a:latin typeface="Arial" charset="0"/>
              </a:rPr>
              <a:t>               структуры, смешением звуков 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endParaRPr lang="ru-RU" sz="2000" b="1" smtClean="0">
              <a:latin typeface="Arial" charset="0"/>
            </a:endParaRP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ru-RU" sz="2000" b="1" smtClean="0">
                <a:latin typeface="Arial" charset="0"/>
              </a:rPr>
              <a:t>            -  воспроизведением слов сложного  слогового 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ru-RU" sz="2000" b="1" smtClean="0">
                <a:latin typeface="Arial" charset="0"/>
              </a:rPr>
              <a:t>               состава и их звуконаполняемостью                         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ru-RU" sz="2000" b="1" smtClean="0">
                <a:latin typeface="Arial" charset="0"/>
              </a:rPr>
              <a:t>   </a:t>
            </a:r>
            <a:r>
              <a:rPr lang="ru-RU" sz="2000" u="sng" smtClean="0"/>
              <a:t/>
            </a:r>
            <a:br>
              <a:rPr lang="ru-RU" sz="2000" u="sng" smtClean="0"/>
            </a:br>
            <a:endParaRPr lang="ru-RU" sz="2000" u="sng" smtClean="0"/>
          </a:p>
        </p:txBody>
      </p:sp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4416425" y="32464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u="sng"/>
              <a:t>о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4"/>
          <p:cNvSpPr>
            <a:spLocks noChangeArrowheads="1"/>
          </p:cNvSpPr>
          <p:nvPr/>
        </p:nvSpPr>
        <p:spPr bwMode="auto">
          <a:xfrm>
            <a:off x="323850" y="-387350"/>
            <a:ext cx="8496300" cy="640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u="sng"/>
              <a:t> </a:t>
            </a:r>
          </a:p>
          <a:p>
            <a:endParaRPr lang="ru-RU" b="1" u="sng"/>
          </a:p>
          <a:p>
            <a:pPr algn="ctr" eaLnBrk="0" hangingPunct="0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ru-RU" sz="2400" b="1" u="sng"/>
              <a:t>Лексико - грамматические  ошибки</a:t>
            </a:r>
            <a:endParaRPr lang="ru-RU" sz="2400" u="sng"/>
          </a:p>
          <a:p>
            <a:r>
              <a:rPr lang="ru-RU" sz="2000" b="1"/>
              <a:t>       - замена слов, близких по ситуации </a:t>
            </a:r>
          </a:p>
          <a:p>
            <a:r>
              <a:rPr lang="ru-RU" sz="2000" b="1"/>
              <a:t>       - затрудняются в образования увеличительных и многих                </a:t>
            </a:r>
          </a:p>
          <a:p>
            <a:r>
              <a:rPr lang="ru-RU" sz="2000" b="1"/>
              <a:t>           уменьшительно-ласкательных форм существительных, </a:t>
            </a:r>
          </a:p>
          <a:p>
            <a:r>
              <a:rPr lang="ru-RU" sz="2000" b="1"/>
              <a:t>           относительных и притяжательных прилагательных</a:t>
            </a:r>
            <a:endParaRPr lang="ru-RU" b="1" u="sng"/>
          </a:p>
          <a:p>
            <a:pPr algn="ctr"/>
            <a:endParaRPr lang="ru-RU" sz="2400" b="1" u="sng"/>
          </a:p>
          <a:p>
            <a:pPr algn="ctr"/>
            <a:r>
              <a:rPr lang="ru-RU" sz="2400" b="1" u="sng"/>
              <a:t>Связная речь</a:t>
            </a:r>
            <a:r>
              <a:rPr lang="ru-RU" sz="2400" b="1"/>
              <a:t> </a:t>
            </a:r>
          </a:p>
          <a:p>
            <a:r>
              <a:rPr lang="ru-RU" sz="2000" b="1"/>
              <a:t>      -</a:t>
            </a:r>
            <a:r>
              <a:rPr lang="ru-RU" b="1"/>
              <a:t> </a:t>
            </a:r>
            <a:r>
              <a:rPr lang="ru-RU" sz="2000" b="1"/>
              <a:t>затрудняются в передаче логической последовательности        </a:t>
            </a:r>
          </a:p>
          <a:p>
            <a:r>
              <a:rPr lang="ru-RU" sz="2000" b="1"/>
              <a:t>     - «застревание» на второстепенных деталях сюжета наряду с  </a:t>
            </a:r>
          </a:p>
          <a:p>
            <a:r>
              <a:rPr lang="ru-RU" sz="2000" b="1"/>
              <a:t>         пропуском его главных событий</a:t>
            </a:r>
          </a:p>
          <a:p>
            <a:r>
              <a:rPr lang="ru-RU" sz="2000" b="1"/>
              <a:t>     - повтор отдельных эпизодов по нескольку раз и т. д.</a:t>
            </a:r>
          </a:p>
          <a:p>
            <a:pPr algn="ctr"/>
            <a:endParaRPr lang="ru-RU" sz="2400" b="1" u="sng"/>
          </a:p>
          <a:p>
            <a:pPr algn="ctr"/>
            <a:r>
              <a:rPr lang="ru-RU" sz="2400" b="1" u="sng"/>
              <a:t>Рассказ с элементами творчества</a:t>
            </a:r>
          </a:p>
          <a:p>
            <a:r>
              <a:rPr lang="ru-RU" b="1"/>
              <a:t>      </a:t>
            </a:r>
            <a:r>
              <a:rPr lang="ru-RU" sz="2000" b="1"/>
              <a:t>-  используют  короткие малоинформативные предложения</a:t>
            </a:r>
          </a:p>
          <a:p>
            <a:r>
              <a:rPr lang="ru-RU" sz="2000" b="1"/>
              <a:t>     - затрудняются  передавать  рассказ от третьего  лица    </a:t>
            </a:r>
          </a:p>
          <a:p>
            <a:r>
              <a:rPr lang="ru-RU" sz="2000" b="1"/>
              <a:t>     -  затрудняются включать в известный сюжет новые </a:t>
            </a:r>
          </a:p>
          <a:p>
            <a:r>
              <a:rPr lang="ru-RU" sz="2000" b="1"/>
              <a:t>        элементы</a:t>
            </a:r>
          </a:p>
          <a:p>
            <a:r>
              <a:rPr lang="ru-RU" sz="2000" b="1"/>
              <a:t>     - изменять концовку рассказа  </a:t>
            </a:r>
            <a:endParaRPr lang="ru-RU" sz="2000" b="1" u="sng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611188" y="333375"/>
            <a:ext cx="7921625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u="sng"/>
              <a:t> </a:t>
            </a:r>
          </a:p>
          <a:p>
            <a:endParaRPr lang="ru-RU" b="1" u="sng"/>
          </a:p>
          <a:p>
            <a:endParaRPr lang="ru-RU" b="1" u="sng"/>
          </a:p>
          <a:p>
            <a:r>
              <a:rPr lang="ru-RU" sz="2000" b="1"/>
              <a:t>На первый взгляд ошибки детей с четвёртым уровнем  речевого развития  кажутся несущественными, однако их совокупность ставит ребенка в затруднительное положение при обучении письму и чтению.</a:t>
            </a:r>
          </a:p>
          <a:p>
            <a:endParaRPr lang="ru-RU" sz="2000" b="1"/>
          </a:p>
          <a:p>
            <a:r>
              <a:rPr lang="ru-RU" sz="2000" b="1"/>
              <a:t>Учебный материал воспринимается слабо, степень его усвоения очень низкая, правила грамматики не усваиваются.</a:t>
            </a:r>
            <a:r>
              <a:rPr lang="ru-RU" b="1"/>
              <a:t> </a:t>
            </a:r>
          </a:p>
          <a:p>
            <a:endParaRPr lang="ru-RU" b="1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Содержимое 1"/>
          <p:cNvSpPr>
            <a:spLocks noGrp="1"/>
          </p:cNvSpPr>
          <p:nvPr>
            <p:ph idx="4294967295"/>
          </p:nvPr>
        </p:nvSpPr>
        <p:spPr>
          <a:xfrm>
            <a:off x="0" y="188913"/>
            <a:ext cx="8820150" cy="4540250"/>
          </a:xfrm>
        </p:spPr>
        <p:txBody>
          <a:bodyPr/>
          <a:lstStyle/>
          <a:p>
            <a:pPr eaLnBrk="1" hangingPunct="1">
              <a:defRPr/>
            </a:pPr>
            <a:endParaRPr lang="ru-RU" smtClean="0"/>
          </a:p>
          <a:p>
            <a:pPr eaLnBrk="1" hangingPunct="1">
              <a:defRPr/>
            </a:pPr>
            <a:endParaRPr lang="ru-RU" smtClean="0"/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</a:t>
            </a:r>
            <a:r>
              <a:rPr lang="ru-RU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Хорошая речь – важнейшее условие всестороннего полноценного развития детей. Поэтому так важно заботиться о своевременном формировании речи детей, о ее чистоте и правильности, предупреждая и исправляя различные нарушения.</a:t>
            </a:r>
          </a:p>
          <a:p>
            <a:pPr eaLnBrk="1" hangingPunct="1">
              <a:buFont typeface="Wingdings 3" pitchFamily="18" charset="2"/>
              <a:buNone/>
              <a:defRPr/>
            </a:pPr>
            <a:endParaRPr lang="ru-RU" smtClean="0">
              <a:latin typeface="Arial" charset="0"/>
            </a:endParaRPr>
          </a:p>
          <a:p>
            <a:pPr eaLnBrk="1" hangingPunct="1">
              <a:defRPr/>
            </a:pPr>
            <a:endParaRPr lang="ru-RU" smtClean="0">
              <a:latin typeface="Arial" charset="0"/>
            </a:endParaRPr>
          </a:p>
          <a:p>
            <a:pPr eaLnBrk="1" hangingPunct="1">
              <a:defRPr/>
            </a:pPr>
            <a:endParaRPr lang="ru-RU" smtClean="0">
              <a:latin typeface="Arial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3786188"/>
            <a:ext cx="3906837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7" name="Rectangle 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60413" y="6350"/>
            <a:ext cx="8153400" cy="4191000"/>
          </a:xfrm>
          <a:solidFill>
            <a:schemeClr val="bg2"/>
          </a:solidFill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z="2900" i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19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Раннее выявление детей с  общим недоразвитием речи  и оказание им логопедической помощи  в специально организованных условиях помогает корригировать речевую функцию у дошкольников и своевременно предупреждать неуспеваемость учащихся общеобразовательных школ</a:t>
            </a:r>
            <a:r>
              <a:rPr lang="ru-RU" sz="1900" i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br>
              <a:rPr lang="ru-RU" sz="1900" i="1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1900" i="1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3794" name="Рисунок 1" descr="D:\мои рисунки\для работы\622863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3886200"/>
            <a:ext cx="33147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0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0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4294967295"/>
          </p:nvPr>
        </p:nvSpPr>
        <p:spPr>
          <a:xfrm>
            <a:off x="457200" y="1481138"/>
            <a:ext cx="6829425" cy="452596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buFont typeface="Wingdings 3" pitchFamily="18" charset="2"/>
              <a:buNone/>
              <a:defRPr/>
            </a:pPr>
            <a:endParaRPr lang="ru-RU" sz="1900" b="1" smtClean="0"/>
          </a:p>
          <a:p>
            <a:pPr algn="ctr" eaLnBrk="1" hangingPunct="1">
              <a:lnSpc>
                <a:spcPct val="80000"/>
              </a:lnSpc>
              <a:buFont typeface="Wingdings 3" pitchFamily="18" charset="2"/>
              <a:buNone/>
              <a:defRPr/>
            </a:pPr>
            <a:endParaRPr lang="ru-RU" sz="1900" b="1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  <a:defRPr/>
            </a:pPr>
            <a:r>
              <a:rPr lang="ru-RU" sz="1900" b="1" smtClean="0"/>
              <a:t>   С детьми  вы  щедро делитесь  талантом и        умением,  терпением, заботою, искусным ремеслом,</a:t>
            </a:r>
          </a:p>
          <a:p>
            <a:pPr algn="ctr" eaLnBrk="1" hangingPunct="1">
              <a:lnSpc>
                <a:spcPct val="80000"/>
              </a:lnSpc>
              <a:buFont typeface="Wingdings 3" pitchFamily="18" charset="2"/>
              <a:buNone/>
              <a:defRPr/>
            </a:pPr>
            <a:r>
              <a:rPr lang="ru-RU" sz="1900" b="1" smtClean="0"/>
              <a:t>И вскоре все  проблемы исчезнут , без сомнения.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  <a:defRPr/>
            </a:pPr>
            <a:r>
              <a:rPr lang="ru-RU" sz="1900" b="1" smtClean="0"/>
              <a:t>   О встречах  с  вами  будут  помнить  лишь  с любовью и добром.</a:t>
            </a:r>
          </a:p>
          <a:p>
            <a:pPr algn="ctr" eaLnBrk="1" hangingPunct="1">
              <a:lnSpc>
                <a:spcPct val="80000"/>
              </a:lnSpc>
              <a:buFont typeface="Wingdings 3" pitchFamily="18" charset="2"/>
              <a:buNone/>
              <a:defRPr/>
            </a:pPr>
            <a:endParaRPr lang="ru-RU" sz="1900" b="1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           </a:t>
            </a:r>
            <a:r>
              <a:rPr lang="ru-RU" dirty="0" smtClean="0">
                <a:solidFill>
                  <a:schemeClr val="tx1"/>
                </a:solidFill>
              </a:rPr>
              <a:t>Спасибо за внимание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4819" name="Picture 3" descr="C:\Users\Olga\AppData\Local\Microsoft\Windows\Temporary Internet Files\Content.IE5\OV0HNCOO\MC900424156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11250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 descr="j03433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788" y="3860800"/>
            <a:ext cx="2362200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Содержимое 1"/>
          <p:cNvSpPr>
            <a:spLocks noGrp="1"/>
          </p:cNvSpPr>
          <p:nvPr>
            <p:ph idx="1"/>
          </p:nvPr>
        </p:nvSpPr>
        <p:spPr>
          <a:xfrm>
            <a:off x="250825" y="476250"/>
            <a:ext cx="8447088" cy="5534025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ru-RU" smtClean="0">
                <a:latin typeface="Arial" charset="0"/>
              </a:rPr>
              <a:t>      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mtClean="0">
                <a:latin typeface="Arial" charset="0"/>
              </a:rPr>
              <a:t>		</a:t>
            </a:r>
            <a:r>
              <a:rPr lang="ru-RU" b="1" smtClean="0">
                <a:latin typeface="Arial" charset="0"/>
              </a:rPr>
              <a:t>Общее-недоразвитие    речи  у  детей 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b="1" smtClean="0">
                <a:latin typeface="Arial" charset="0"/>
              </a:rPr>
              <a:t>   с нормальным  слухом  и   сохраненным интеллектом   представляет   собой специфическое   проявление    речевой аномалии, при которой нарушено или 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b="1" smtClean="0">
                <a:latin typeface="Arial" charset="0"/>
              </a:rPr>
              <a:t>  отстает от нормы формирование основных компонентов речевой системы: 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b="1" smtClean="0">
                <a:latin typeface="Arial" charset="0"/>
              </a:rPr>
              <a:t>                    лексики 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b="1" smtClean="0">
                <a:latin typeface="Arial" charset="0"/>
              </a:rPr>
              <a:t>                    грамматики 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b="1" smtClean="0">
                <a:latin typeface="Arial" charset="0"/>
              </a:rPr>
              <a:t>                    фонетики                                                                             Что и  являются отклонения в смысловой и произносительной сторонах                                                                                     				речи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Содержимое 1"/>
          <p:cNvSpPr>
            <a:spLocks noGrp="1"/>
          </p:cNvSpPr>
          <p:nvPr>
            <p:ph idx="1"/>
          </p:nvPr>
        </p:nvSpPr>
        <p:spPr>
          <a:xfrm>
            <a:off x="179388" y="333375"/>
            <a:ext cx="7993062" cy="2947988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ru-RU" smtClean="0">
                <a:latin typeface="Arial" charset="0"/>
              </a:rPr>
              <a:t>  	</a:t>
            </a:r>
            <a:r>
              <a:rPr lang="ru-RU" b="1" smtClean="0">
                <a:latin typeface="Arial" charset="0"/>
              </a:rPr>
              <a:t>При ОНР 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b="1" smtClean="0">
                <a:latin typeface="Arial" charset="0"/>
              </a:rPr>
              <a:t>отмечается позднее начало речи, 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b="1" smtClean="0">
                <a:latin typeface="Arial" charset="0"/>
              </a:rPr>
              <a:t>  - скудный запас слов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b="1" smtClean="0">
                <a:latin typeface="Arial" charset="0"/>
              </a:rPr>
              <a:t>  - аграмматизмы 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b="1" smtClean="0">
                <a:latin typeface="Arial" charset="0"/>
              </a:rPr>
              <a:t>  - дефекты произношения 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b="1" smtClean="0">
                <a:latin typeface="Arial" charset="0"/>
              </a:rPr>
              <a:t>  -фонемообразования </a:t>
            </a:r>
          </a:p>
          <a:p>
            <a:pPr eaLnBrk="1" hangingPunct="1"/>
            <a:endParaRPr lang="ru-RU" smtClean="0"/>
          </a:p>
          <a:p>
            <a:pPr eaLnBrk="1" hangingPunct="1">
              <a:buFont typeface="Wingdings 3" pitchFamily="18" charset="2"/>
              <a:buNone/>
            </a:pPr>
            <a:endParaRPr lang="ru-RU" smtClean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smtClean="0"/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2565400"/>
            <a:ext cx="4037012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4"/>
          <p:cNvSpPr>
            <a:spLocks noChangeArrowheads="1"/>
          </p:cNvSpPr>
          <p:nvPr/>
        </p:nvSpPr>
        <p:spPr bwMode="auto">
          <a:xfrm>
            <a:off x="755650" y="620713"/>
            <a:ext cx="6624638" cy="420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700" b="1"/>
              <a:t>Речевое недоразвитие выражается у детей в разной степени: </a:t>
            </a:r>
          </a:p>
          <a:p>
            <a:r>
              <a:rPr lang="ru-RU" sz="2700" b="1"/>
              <a:t> </a:t>
            </a:r>
          </a:p>
          <a:p>
            <a:r>
              <a:rPr lang="ru-RU" sz="2700" b="1"/>
              <a:t>       - отсутствие речи</a:t>
            </a:r>
          </a:p>
          <a:p>
            <a:r>
              <a:rPr lang="ru-RU" sz="2700" b="1"/>
              <a:t>       - лепетная речь  </a:t>
            </a:r>
          </a:p>
          <a:p>
            <a:r>
              <a:rPr lang="ru-RU" sz="2700" b="1"/>
              <a:t>       - развернутая речь с элементами    	фонетико-фонематического 	недоразвития</a:t>
            </a:r>
          </a:p>
          <a:p>
            <a:r>
              <a:rPr lang="ru-RU" sz="2700" b="1"/>
              <a:t>      - лексико-грамматического 	недоразвития</a:t>
            </a:r>
          </a:p>
        </p:txBody>
      </p:sp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08838" y="1714500"/>
            <a:ext cx="1935162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Содержимое 1"/>
          <p:cNvSpPr>
            <a:spLocks noGrp="1"/>
          </p:cNvSpPr>
          <p:nvPr>
            <p:ph idx="1"/>
          </p:nvPr>
        </p:nvSpPr>
        <p:spPr>
          <a:xfrm>
            <a:off x="457200" y="1481138"/>
            <a:ext cx="6829425" cy="4805362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ru-RU" b="1" smtClean="0">
                <a:latin typeface="Arial" charset="0"/>
              </a:rPr>
              <a:t>  По степени тяжести проявления дефекта условно выделяют четыре уровня общего недоразвития речи. Первые три уровня выделены и подробно описаны Р.Е.Левиной, четвертый уровень представлен в работах Т. Б. Филичевой.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Содержимое 1"/>
          <p:cNvSpPr>
            <a:spLocks/>
          </p:cNvSpPr>
          <p:nvPr/>
        </p:nvSpPr>
        <p:spPr bwMode="auto">
          <a:xfrm>
            <a:off x="457200" y="476250"/>
            <a:ext cx="8362950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 algn="just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ru-RU" sz="2700" b="1"/>
              <a:t>  </a:t>
            </a:r>
            <a:r>
              <a:rPr lang="ru-RU" sz="2700">
                <a:latin typeface="Lucida Sans Unicode" pitchFamily="34" charset="0"/>
              </a:rPr>
              <a:t> </a:t>
            </a:r>
            <a:r>
              <a:rPr lang="ru-RU" sz="2700" b="1"/>
              <a:t>Первый  уровень речевого развития.</a:t>
            </a:r>
          </a:p>
          <a:p>
            <a:pPr marL="365125" indent="-255588" algn="just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ru-RU" sz="2700" b="1"/>
              <a:t> </a:t>
            </a:r>
          </a:p>
          <a:p>
            <a:pPr marL="365125" indent="-255588" algn="just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ru-RU" sz="2700" b="1"/>
              <a:t>      - отсутствие речи</a:t>
            </a:r>
          </a:p>
          <a:p>
            <a:pPr marL="365125" indent="-255588" algn="just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endParaRPr lang="ru-RU" sz="2700" b="1"/>
          </a:p>
          <a:p>
            <a:pPr marL="365125" indent="-255588" algn="ctr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ru-RU" sz="2700" b="1"/>
              <a:t>Характеризуется</a:t>
            </a:r>
          </a:p>
          <a:p>
            <a:pPr marL="365125" indent="-255588" algn="ctr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endParaRPr lang="ru-RU" sz="2700" b="1"/>
          </a:p>
          <a:p>
            <a:pPr marL="365125" indent="-255588" algn="just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ru-RU" sz="2700" b="1"/>
              <a:t>      - выраженным звукоподражанием</a:t>
            </a:r>
            <a:endParaRPr lang="ru-RU" sz="2700" b="1" i="1" u="sng"/>
          </a:p>
          <a:p>
            <a:pPr marL="365125" indent="-255588" algn="just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ru-RU" sz="2700" b="1"/>
              <a:t>      - наличием	звуко-комплексов                                             </a:t>
            </a:r>
            <a:r>
              <a:rPr lang="ru-RU" sz="200" b="1"/>
              <a:t>.</a:t>
            </a:r>
            <a:r>
              <a:rPr lang="ru-RU" sz="2700" b="1"/>
              <a:t>   - использованием   жестов и мимики  </a:t>
            </a:r>
          </a:p>
          <a:p>
            <a:pPr marL="365125" indent="-255588" algn="just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ru-RU" sz="2700" b="1"/>
              <a:t>      - непонятна	 для	окружающих                                                                              </a:t>
            </a:r>
            <a:r>
              <a:rPr lang="ru-RU" sz="200" b="1"/>
              <a:t>. </a:t>
            </a:r>
            <a:r>
              <a:rPr lang="ru-RU" sz="2700" b="1"/>
              <a:t>   -</a:t>
            </a:r>
            <a:r>
              <a:rPr lang="ru-RU" b="1" i="1"/>
              <a:t> </a:t>
            </a:r>
            <a:r>
              <a:rPr lang="ru-RU" sz="2700" b="1"/>
              <a:t>отсутствие фразы</a:t>
            </a:r>
            <a:r>
              <a:rPr lang="ru-RU" b="1" i="1"/>
              <a:t> </a:t>
            </a:r>
            <a:r>
              <a:rPr lang="ru-RU" sz="2700" b="1"/>
              <a:t>на	данном                                </a:t>
            </a:r>
          </a:p>
          <a:p>
            <a:pPr marL="365125" indent="-255588" algn="just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ru-RU" sz="2700" b="1"/>
              <a:t>          уровне речевого развития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ChangeArrowheads="1"/>
          </p:cNvSpPr>
          <p:nvPr/>
        </p:nvSpPr>
        <p:spPr bwMode="auto">
          <a:xfrm>
            <a:off x="395288" y="260350"/>
            <a:ext cx="8424862" cy="667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ru-RU" sz="2700" b="1"/>
              <a:t> пассивный запас слов шире активного                   - неговорящие дети не воспринимают                </a:t>
            </a:r>
          </a:p>
          <a:p>
            <a:r>
              <a:rPr lang="ru-RU" sz="2700" b="1"/>
              <a:t>  грамматических изменений слова                                          - не различают форм единственного и множественного числа существительных, прилагательных,  глаголов прошедшего времени                                                                                           - не выделяют мужской  и женский род                                                              - не понимают значения предлогов</a:t>
            </a:r>
          </a:p>
          <a:p>
            <a:pPr>
              <a:buFontTx/>
              <a:buChar char="-"/>
            </a:pPr>
            <a:r>
              <a:rPr lang="ru-RU" sz="2700" b="1"/>
              <a:t>звуковой состав одного и того же слова      </a:t>
            </a:r>
          </a:p>
          <a:p>
            <a:r>
              <a:rPr lang="ru-RU" sz="2700" b="1"/>
              <a:t>  непостоянен                                                                  - артикуляция звуков  меняется,                                  - способность воспроизводить слоговые элементы слова  нарушена</a:t>
            </a:r>
          </a:p>
          <a:p>
            <a:r>
              <a:rPr lang="ru-RU" sz="2700" b="1"/>
              <a:t>- на уровне лепетной речи звуковой анализ          недоступен.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3"/>
          <p:cNvSpPr>
            <a:spLocks noGrp="1"/>
          </p:cNvSpPr>
          <p:nvPr>
            <p:ph type="body" idx="1"/>
          </p:nvPr>
        </p:nvSpPr>
        <p:spPr>
          <a:xfrm>
            <a:off x="457200" y="188913"/>
            <a:ext cx="8229600" cy="5818187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endParaRPr lang="ru-RU" b="1" smtClean="0">
              <a:latin typeface="Arial" charset="0"/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ru-RU" b="1" smtClean="0">
                <a:latin typeface="Arial" charset="0"/>
              </a:rPr>
              <a:t>     Второй уровень – фразовая речь</a:t>
            </a:r>
          </a:p>
          <a:p>
            <a:pPr eaLnBrk="1" hangingPunct="1">
              <a:buFont typeface="Wingdings 3" pitchFamily="18" charset="2"/>
              <a:buNone/>
            </a:pPr>
            <a:endParaRPr lang="ru-RU" b="1" smtClean="0">
              <a:latin typeface="Arial" charset="0"/>
            </a:endParaRPr>
          </a:p>
          <a:p>
            <a:pPr algn="ctr" eaLnBrk="1" hangingPunct="1">
              <a:buFont typeface="Wingdings 3" pitchFamily="18" charset="2"/>
              <a:buNone/>
            </a:pPr>
            <a:r>
              <a:rPr lang="ru-RU" b="1" smtClean="0">
                <a:latin typeface="Arial" charset="0"/>
              </a:rPr>
              <a:t>Характеризуется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b="1" smtClean="0">
                <a:latin typeface="Arial" charset="0"/>
              </a:rPr>
              <a:t> 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b="1" smtClean="0">
                <a:latin typeface="Arial" charset="0"/>
              </a:rPr>
              <a:t>     - начатками общеупотребительной речи</a:t>
            </a:r>
          </a:p>
          <a:p>
            <a:pPr eaLnBrk="1" hangingPunct="1">
              <a:buFont typeface="Wingdings 3" pitchFamily="18" charset="2"/>
              <a:buNone/>
            </a:pPr>
            <a:endParaRPr lang="ru-RU" b="1" smtClean="0">
              <a:latin typeface="Arial" charset="0"/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ru-RU" b="1" smtClean="0">
                <a:latin typeface="Arial" charset="0"/>
              </a:rPr>
              <a:t>     - общение осуществляется с помощью    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b="1" smtClean="0">
                <a:latin typeface="Arial" charset="0"/>
              </a:rPr>
              <a:t>       постоянных, но сильно искаженных   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b="1" smtClean="0">
                <a:latin typeface="Arial" charset="0"/>
              </a:rPr>
              <a:t>       речевых средств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ppt/theme/themeOverride2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ppt/theme/themeOverride3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ppt/theme/themeOverride4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1575</TotalTime>
  <Words>822</Words>
  <Application>Microsoft Office PowerPoint</Application>
  <PresentationFormat>Экран (4:3)</PresentationFormat>
  <Paragraphs>196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8</vt:i4>
      </vt:variant>
      <vt:variant>
        <vt:lpstr>Заголовки слайдов</vt:lpstr>
      </vt:variant>
      <vt:variant>
        <vt:i4>21</vt:i4>
      </vt:variant>
    </vt:vector>
  </HeadingPairs>
  <TitlesOfParts>
    <vt:vector size="36" baseType="lpstr">
      <vt:lpstr>Arial</vt:lpstr>
      <vt:lpstr>Lucida Sans Unicode</vt:lpstr>
      <vt:lpstr>Wingdings 3</vt:lpstr>
      <vt:lpstr>Verdana</vt:lpstr>
      <vt:lpstr>Wingdings 2</vt:lpstr>
      <vt:lpstr>Calibri</vt:lpstr>
      <vt:lpstr>Latha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Семинар №3</dc:title>
  <dc:creator>Лина</dc:creator>
  <cp:lastModifiedBy>XTreme</cp:lastModifiedBy>
  <cp:revision>179</cp:revision>
  <dcterms:created xsi:type="dcterms:W3CDTF">2012-03-18T16:06:50Z</dcterms:created>
  <dcterms:modified xsi:type="dcterms:W3CDTF">2014-01-16T20:05:46Z</dcterms:modified>
</cp:coreProperties>
</file>