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DE1D-0688-403A-886E-561393969C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9449-6723-4CC4-BB0A-C8E07698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DE1D-0688-403A-886E-561393969C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9449-6723-4CC4-BB0A-C8E07698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DE1D-0688-403A-886E-561393969C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9449-6723-4CC4-BB0A-C8E07698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DE1D-0688-403A-886E-561393969C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9449-6723-4CC4-BB0A-C8E07698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DE1D-0688-403A-886E-561393969C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9449-6723-4CC4-BB0A-C8E07698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DE1D-0688-403A-886E-561393969C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9449-6723-4CC4-BB0A-C8E07698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DE1D-0688-403A-886E-561393969C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9449-6723-4CC4-BB0A-C8E07698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DE1D-0688-403A-886E-561393969C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9449-6723-4CC4-BB0A-C8E07698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DE1D-0688-403A-886E-561393969C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9449-6723-4CC4-BB0A-C8E07698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DE1D-0688-403A-886E-561393969C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9449-6723-4CC4-BB0A-C8E07698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DE1D-0688-403A-886E-561393969C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9449-6723-4CC4-BB0A-C8E07698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7DE1D-0688-403A-886E-561393969C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89449-6723-4CC4-BB0A-C8E07698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267744" y="188641"/>
            <a:ext cx="4680520" cy="122413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808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КАК</a:t>
            </a:r>
            <a:endParaRPr lang="ru-RU" sz="3600" kern="10" spc="0" dirty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076325" y="1772817"/>
            <a:ext cx="6880051" cy="151216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8045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СОЗДАЮТ</a:t>
            </a:r>
            <a:endParaRPr lang="ru-RU" sz="3600" kern="10" spc="0" dirty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" name="Рисунок 3" descr="0_70fce_502428fd_L.jp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284984"/>
            <a:ext cx="3707904" cy="3573016"/>
          </a:xfrm>
          <a:prstGeom prst="rect">
            <a:avLst/>
          </a:prstGeom>
        </p:spPr>
      </p:pic>
      <p:pic>
        <p:nvPicPr>
          <p:cNvPr id="3" name="Рисунок 2" descr="Kids (105)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36096" y="3068960"/>
            <a:ext cx="3707904" cy="3789040"/>
          </a:xfrm>
          <a:prstGeom prst="rect">
            <a:avLst/>
          </a:prstGeom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190625" y="3573016"/>
            <a:ext cx="7629847" cy="194421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КНИГИ?</a:t>
            </a:r>
            <a:endParaRPr lang="ru-RU" sz="3600" kern="10" spc="0" dirty="0">
              <a:ln w="38100">
                <a:solidFill>
                  <a:srgbClr val="FFFF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188640"/>
            <a:ext cx="6912768" cy="33123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4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512373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 Black"/>
              </a:rPr>
              <a:t>Презентация 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512373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 Black"/>
              </a:rPr>
              <a:t>проекта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512373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 Black"/>
              </a:rPr>
              <a:t>для 1-ой младшей группы.</a:t>
            </a:r>
            <a:endParaRPr lang="ru-RU" sz="3600" b="1" kern="10" spc="0" dirty="0">
              <a:ln w="9525">
                <a:solidFill>
                  <a:srgbClr val="CC66FF"/>
                </a:solidFill>
                <a:round/>
                <a:headEnd/>
                <a:tailEnd/>
              </a:ln>
              <a:solidFill>
                <a:srgbClr val="512373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683568" y="0"/>
            <a:ext cx="7992888" cy="37890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973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51237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Цель: 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51237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познакомить детей 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51237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 технологией 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51237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создания книги 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51237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доступной форме.</a:t>
            </a:r>
            <a:endParaRPr lang="ru-RU" sz="3600" kern="10" spc="0">
              <a:ln w="9525">
                <a:solidFill>
                  <a:srgbClr val="CC66FF"/>
                </a:solidFill>
                <a:round/>
                <a:headEnd/>
                <a:tailEnd/>
              </a:ln>
              <a:solidFill>
                <a:srgbClr val="512373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3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/>
      <p:bldP spid="1027" grpId="1"/>
      <p:bldP spid="1028" grpId="0"/>
      <p:bldP spid="1028" grpId="1"/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RD_CharmedWhispers_P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5" y="188640"/>
            <a:ext cx="7992889" cy="658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rgbClr val="FF99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Задачи:</a:t>
            </a:r>
          </a:p>
          <a:p>
            <a:r>
              <a:rPr lang="ru-RU" sz="2400" b="1" i="1" dirty="0" smtClean="0">
                <a:ln w="17780" cmpd="sng">
                  <a:solidFill>
                    <a:srgbClr val="FF99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Социально-личностное развитие:</a:t>
            </a:r>
            <a:endParaRPr lang="ru-RU" sz="2400" b="1" dirty="0" smtClean="0">
              <a:ln w="17780" cmpd="sng">
                <a:solidFill>
                  <a:srgbClr val="FF99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r>
              <a:rPr lang="ru-RU" sz="2400" b="1" dirty="0" smtClean="0">
                <a:ln w="17780" cmpd="sng">
                  <a:solidFill>
                    <a:srgbClr val="FFFFCC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- приобщение детей к простейшей трудовой деятельности; привлечение внимания к труду взрослых;</a:t>
            </a:r>
          </a:p>
          <a:p>
            <a:r>
              <a:rPr lang="ru-RU" sz="2400" b="1" dirty="0" smtClean="0">
                <a:ln w="17780" cmpd="sng">
                  <a:solidFill>
                    <a:srgbClr val="FFFFCC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- воспитывать бережное отношение к книгам.</a:t>
            </a:r>
          </a:p>
          <a:p>
            <a:r>
              <a:rPr lang="ru-RU" sz="2400" b="1" i="1" dirty="0" smtClean="0">
                <a:ln w="17780" cmpd="sng">
                  <a:solidFill>
                    <a:srgbClr val="FF99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Познавательно-речевое развитие:</a:t>
            </a:r>
            <a:endParaRPr lang="ru-RU" sz="2400" b="1" dirty="0" smtClean="0">
              <a:ln w="17780" cmpd="sng">
                <a:solidFill>
                  <a:srgbClr val="FF99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r>
              <a:rPr lang="ru-RU" sz="2400" b="1" dirty="0" smtClean="0">
                <a:ln w="17780" cmpd="sng">
                  <a:solidFill>
                    <a:srgbClr val="FFFFCC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- развитие продуктивной деятельности;</a:t>
            </a:r>
          </a:p>
          <a:p>
            <a:r>
              <a:rPr lang="ru-RU" sz="2400" b="1" dirty="0" smtClean="0">
                <a:ln w="17780" cmpd="sng">
                  <a:solidFill>
                    <a:srgbClr val="FFFFCC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- знакомство с технологией создания книг;</a:t>
            </a:r>
          </a:p>
          <a:p>
            <a:r>
              <a:rPr lang="ru-RU" sz="2400" b="1" dirty="0" smtClean="0">
                <a:ln w="17780" cmpd="sng">
                  <a:solidFill>
                    <a:srgbClr val="FFFFCC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- формировать умение слушать небольшие литературные произведения.</a:t>
            </a:r>
          </a:p>
          <a:p>
            <a:r>
              <a:rPr lang="ru-RU" sz="2400" b="1" i="1" dirty="0" smtClean="0">
                <a:ln w="17780" cmpd="sng">
                  <a:solidFill>
                    <a:srgbClr val="FF99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Художественно – эстетическое развитие:</a:t>
            </a:r>
            <a:endParaRPr lang="ru-RU" sz="2400" b="1" dirty="0" smtClean="0">
              <a:ln w="17780" cmpd="sng">
                <a:solidFill>
                  <a:srgbClr val="FF99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r>
              <a:rPr lang="ru-RU" sz="2400" b="1" dirty="0" smtClean="0">
                <a:ln w="17780" cmpd="sng">
                  <a:solidFill>
                    <a:srgbClr val="FFFFCC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- формировать умение правильно держать кисть и пользоваться ей;</a:t>
            </a:r>
          </a:p>
          <a:p>
            <a:r>
              <a:rPr lang="ru-RU" sz="2400" b="1" dirty="0" smtClean="0">
                <a:ln w="17780" cmpd="sng">
                  <a:solidFill>
                    <a:srgbClr val="FFFFCC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- воспитывать интерес к художественному творчеству, созиданию.</a:t>
            </a:r>
            <a:endParaRPr lang="ru-RU" sz="2400" b="1" dirty="0">
              <a:ln w="17780" cmpd="sng">
                <a:solidFill>
                  <a:srgbClr val="FFFFCC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RD_CharmedWhispers_P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18809"/>
            <a:ext cx="84249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Занятие 1.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0541" cmpd="sng">
                  <a:solidFill>
                    <a:srgbClr val="FF99FF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« Волшебная кисточка и волшебные картинки»</a:t>
            </a:r>
            <a:endParaRPr kumimoji="0" lang="ru-RU" sz="4000" b="1" i="0" u="none" strike="noStrike" normalizeH="0" baseline="0" dirty="0" smtClean="0">
              <a:ln w="10541" cmpd="sng">
                <a:solidFill>
                  <a:srgbClr val="FF99FF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Материалы: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водные раскраски по мотивам русской народной сказки «Колобок», стихотворений « Котёнок и другие…»; кисти, стаканы с водой.</a:t>
            </a:r>
            <a:endParaRPr kumimoji="0" lang="ru-RU" sz="4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 Жила-была волшебная кисточка. Она жила вместе со своими сестрами в Красочном королевстве. Кисти очень любили танцевать. Как они танцевали?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DSCN352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9552" y="692696"/>
            <a:ext cx="7668344" cy="5143500"/>
          </a:xfrm>
          <a:prstGeom prst="ellipse">
            <a:avLst/>
          </a:prstGeom>
        </p:spPr>
      </p:pic>
      <p:pic>
        <p:nvPicPr>
          <p:cNvPr id="6" name="Рисунок 5" descr="DSCN352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7544" y="476672"/>
            <a:ext cx="7164288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7544" y="188640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Недалеко от Красочного королевства было королевство Бумажное. И, однажды, волшебные кисточки решили пойти туда в гости и с кем-нибудь подружиться.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 Бумажном королевстве жили листы белой бумаги, цветной… Но больше всего кисточкам понравились листы, на которых были картинки. 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DSCN353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7764313">
            <a:off x="4966942" y="573804"/>
            <a:ext cx="4403604" cy="3627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353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200000">
            <a:off x="1951695" y="2880953"/>
            <a:ext cx="4499992" cy="2715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N353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4515990">
            <a:off x="-718294" y="1144598"/>
            <a:ext cx="4572000" cy="2859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23528" y="0"/>
            <a:ext cx="84969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«Листы были ровные, гладкие… Только рисунки на них были нарисованы чёрным карандашом. Но вы же помните, что наши кисточки не простые, а волшебные. Стоит только опустить кисточку в воду и провести ею по рисунку на листе, как тут же картинка станет цветной».</a:t>
            </a:r>
          </a:p>
          <a:p>
            <a:endParaRPr lang="ru-RU" dirty="0"/>
          </a:p>
        </p:txBody>
      </p:sp>
      <p:pic>
        <p:nvPicPr>
          <p:cNvPr id="12" name="Рисунок 11" descr="DSCN3533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569822">
            <a:off x="877476" y="886377"/>
            <a:ext cx="3444256" cy="2133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N353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5655216">
            <a:off x="2944028" y="649638"/>
            <a:ext cx="3566230" cy="2067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N3535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8552379">
            <a:off x="4671702" y="1070498"/>
            <a:ext cx="3768971" cy="1842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SCN3536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2597390">
            <a:off x="4303994" y="4309966"/>
            <a:ext cx="3772283" cy="2067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SCN3537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6705428">
            <a:off x="1947045" y="4132025"/>
            <a:ext cx="3570987" cy="2349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DSCN3539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 rot="897589">
            <a:off x="5277659" y="3027035"/>
            <a:ext cx="3851920" cy="2067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SCN3540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 rot="21191412">
            <a:off x="66708" y="2980252"/>
            <a:ext cx="3671392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hildren's roundabout (53)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3059832" y="2348880"/>
            <a:ext cx="2808313" cy="2448272"/>
          </a:xfrm>
          <a:prstGeom prst="rect">
            <a:avLst/>
          </a:prstGeom>
        </p:spPr>
      </p:pic>
      <p:pic>
        <p:nvPicPr>
          <p:cNvPr id="20" name="Рисунок 19" descr="DSCN3547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  <p:pic>
        <p:nvPicPr>
          <p:cNvPr id="21" name="Рисунок 20" descr="DSCN3549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179512" y="260648"/>
            <a:ext cx="8784976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Рисунок 22" descr="MRD_CharmedWhispers_P26.jp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-152400" y="0"/>
            <a:ext cx="9296400" cy="7010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3568" y="332656"/>
            <a:ext cx="75608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В конце занятия воспитатель демонстрирует детям их работы, спрашивает о том, что изображено на рисунке.</a:t>
            </a:r>
          </a:p>
          <a:p>
            <a:pPr algn="ctr"/>
            <a:r>
              <a:rPr lang="ru-RU" sz="32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« Вот так и подружились рисунки с волшебными кисточками. Но это ещё не вся сказка. В следующий раз, я расскажу вам сказку про наши красивые рисунки.»</a:t>
            </a:r>
          </a:p>
          <a:p>
            <a:endParaRPr lang="ru-RU" dirty="0">
              <a:ln>
                <a:solidFill>
                  <a:srgbClr val="FF99FF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4" grpId="0"/>
      <p:bldP spid="7" grpId="0"/>
      <p:bldP spid="1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RD_CharmedWhispers_P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78497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rgbClr val="FF99FF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Занятие 2. </a:t>
            </a:r>
          </a:p>
          <a:p>
            <a:r>
              <a:rPr lang="ru-RU" sz="4000" b="1" dirty="0" smtClean="0">
                <a:ln>
                  <a:solidFill>
                    <a:srgbClr val="FFFFCC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« Как рисунки подружились»</a:t>
            </a:r>
            <a:endParaRPr lang="ru-RU" sz="4000" dirty="0" smtClean="0">
              <a:ln>
                <a:solidFill>
                  <a:srgbClr val="FFFFCC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3600" dirty="0" smtClean="0">
              <a:ln>
                <a:solidFill>
                  <a:srgbClr val="FF99FF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3600" dirty="0" smtClean="0">
                <a:ln>
                  <a:solidFill>
                    <a:srgbClr val="FF99FF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Материалы: </a:t>
            </a:r>
          </a:p>
          <a:p>
            <a:r>
              <a:rPr lang="ru-RU" sz="3600" dirty="0" smtClean="0">
                <a:ln>
                  <a:solidFill>
                    <a:srgbClr val="FF99FF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рисунки, раскрашенные детьми на предыдущем занятии; полоски бумаги 30х3см, кисти, клей, заготовки обложки для книги.</a:t>
            </a:r>
          </a:p>
          <a:p>
            <a:endParaRPr lang="ru-RU" dirty="0">
              <a:ln>
                <a:solidFill>
                  <a:srgbClr val="FF99FF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DSCN357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1367075" y="1116693"/>
            <a:ext cx="6669360" cy="4435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0"/>
            <a:ext cx="842493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« Очень понравилось листкам с рисунками, как волшебные кисточки их разукрасили. Посмотрите, что нарисовано на этом листе?! А на этом? Из какой сказки эти герои? Вот и листы это поняли и ходили всем хвалились. Но жили они не очень дружно, то один потеряется, то другой… И сказка не складывается. Стали они думать, как им подружиться так крепко, чтобы всегда быть вместе… Пошли они к мудрецу                   ( волшебнику) спросить что же им делать. Волшебник  им сказал, что знает, как им помочь».</a:t>
            </a:r>
          </a:p>
          <a:p>
            <a:endParaRPr lang="ru-RU" dirty="0"/>
          </a:p>
        </p:txBody>
      </p:sp>
      <p:pic>
        <p:nvPicPr>
          <p:cNvPr id="7" name="Рисунок 6" descr="DSCN357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1122462" y="857250"/>
            <a:ext cx="6858000" cy="514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_7bb7b_f3b67647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6261" y="2492896"/>
            <a:ext cx="2927739" cy="4151271"/>
          </a:xfrm>
          <a:prstGeom prst="rect">
            <a:avLst/>
          </a:prstGeom>
        </p:spPr>
      </p:pic>
      <p:pic>
        <p:nvPicPr>
          <p:cNvPr id="9" name="Рисунок 8" descr="DSCN357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360392">
            <a:off x="543214" y="671948"/>
            <a:ext cx="4716016" cy="26714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Рисунок 9" descr="DSCN358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63688" y="3861048"/>
            <a:ext cx="4499992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51520" y="332656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rgbClr val="FF99FF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Воспитатель, переодевшись в волшебника, показывает детям как можно соединить листы бумаги вместе. Дети  наблюдают за ним. </a:t>
            </a:r>
            <a:endParaRPr lang="ru-RU" sz="2800" dirty="0">
              <a:ln>
                <a:solidFill>
                  <a:srgbClr val="FF99FF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2" name="Рисунок 11" descr="DSCN358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1124744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N3588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16200000">
            <a:off x="-1207529" y="1387041"/>
            <a:ext cx="6858000" cy="4083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N3591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499992" y="3284984"/>
            <a:ext cx="4644008" cy="26437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 descr="DSCN3595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355976" y="3284984"/>
            <a:ext cx="4499992" cy="264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SCN3601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0" y="1196752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DSCN3602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69269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DSCN3607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428596" y="1071546"/>
            <a:ext cx="6156176" cy="37958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" name="TextBox 19"/>
          <p:cNvSpPr txBox="1"/>
          <p:nvPr/>
        </p:nvSpPr>
        <p:spPr>
          <a:xfrm>
            <a:off x="899593" y="4221088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« Вот как крепко подружились наши листы. Теперь они не потеряются, и ветром их не разнесёт в разные стороны.» </a:t>
            </a:r>
            <a:endParaRPr lang="ru-RU" sz="3200" dirty="0">
              <a:ln>
                <a:solidFill>
                  <a:srgbClr val="FF99FF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11" grpId="0"/>
      <p:bldP spid="11" grpId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RD_CharmedWhispers_P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2964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8748464" cy="494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Занятие 3.</a:t>
            </a:r>
          </a:p>
          <a:p>
            <a:r>
              <a:rPr lang="ru-RU" sz="4000" b="1" dirty="0" smtClean="0">
                <a:ln>
                  <a:solidFill>
                    <a:srgbClr val="FFFFCC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« Про отношение к книгам»</a:t>
            </a:r>
            <a:endParaRPr lang="ru-RU" sz="4000" dirty="0" smtClean="0">
              <a:ln>
                <a:solidFill>
                  <a:srgbClr val="FFFFCC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3600" dirty="0" smtClean="0">
              <a:ln>
                <a:solidFill>
                  <a:srgbClr val="FF99FF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36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Материалы: </a:t>
            </a:r>
          </a:p>
          <a:p>
            <a:r>
              <a:rPr lang="ru-RU" sz="36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книги, сделанные вместе с детьми на предыдущем занятии; оборудование для просмотра мультипликационного фильма.</a:t>
            </a:r>
          </a:p>
          <a:p>
            <a:endParaRPr lang="ru-RU" dirty="0"/>
          </a:p>
        </p:txBody>
      </p:sp>
      <p:pic>
        <p:nvPicPr>
          <p:cNvPr id="5" name="Рисунок 4" descr="DSCN36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826481">
            <a:off x="3079699" y="2725874"/>
            <a:ext cx="5985724" cy="3309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360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79512" y="332656"/>
            <a:ext cx="2592288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332656"/>
            <a:ext cx="6732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Воспитатель и дети рассматривают книги, изготовленные на предыдущем занятии.</a:t>
            </a:r>
            <a:endParaRPr lang="ru-RU" sz="2800" dirty="0">
              <a:ln>
                <a:solidFill>
                  <a:srgbClr val="FF99FF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DSCN362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857232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366684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86050" y="285728"/>
            <a:ext cx="3744416" cy="61926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1340768"/>
            <a:ext cx="85011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Воспитатель напоминает детям о том, что  листы книги – это наши рисунки, которые крепко подружились и теперь живут в одном  красивом домике и называются «страницы», а домик для страниц называется «обложка» и рассказывает, что к книгам надо относиться бережно. После этого предлагает посмотреть сказку и демонстрирует мультфильм.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RD_CharmedWhispers_P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2964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908720"/>
            <a:ext cx="85617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После просмотра мультфильма, воспитатель проводит короткое обсуждение увиденного и предоставляет малышам возможность самим «почитать» книги.</a:t>
            </a:r>
            <a:endParaRPr lang="ru-RU" sz="4000" dirty="0">
              <a:ln>
                <a:solidFill>
                  <a:srgbClr val="FF99FF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331195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3688" y="980728"/>
            <a:ext cx="5544616" cy="518457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Рисунок 4" descr="DSCN364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47664" y="764704"/>
            <a:ext cx="6768752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364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9552" y="908720"/>
            <a:ext cx="8100392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364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365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95536" y="188640"/>
            <a:ext cx="8424936" cy="5760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85850" y="188640"/>
            <a:ext cx="7374582" cy="56166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внимание.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32656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Первая младшая группа № 2</a:t>
            </a:r>
          </a:p>
          <a:p>
            <a:pPr algn="ctr"/>
            <a:endParaRPr lang="ru-RU" sz="3200" dirty="0" smtClean="0">
              <a:ln>
                <a:solidFill>
                  <a:srgbClr val="FF99FF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Воспитатели: </a:t>
            </a:r>
          </a:p>
          <a:p>
            <a:pPr algn="ctr"/>
            <a:endParaRPr lang="ru-RU" sz="3200" dirty="0" smtClean="0">
              <a:ln>
                <a:solidFill>
                  <a:srgbClr val="FF99FF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Волова Наталья Михайловна</a:t>
            </a:r>
          </a:p>
          <a:p>
            <a:pPr algn="ctr"/>
            <a:r>
              <a:rPr lang="ru-RU" sz="3200" dirty="0" err="1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Козарь</a:t>
            </a:r>
            <a:r>
              <a:rPr lang="ru-RU" sz="32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 Алла Геннадьевна</a:t>
            </a:r>
          </a:p>
          <a:p>
            <a:pPr algn="ctr"/>
            <a:endParaRPr lang="ru-RU" sz="3200" dirty="0" smtClean="0">
              <a:ln>
                <a:solidFill>
                  <a:srgbClr val="FF99FF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ГБОУ  СОШ  № 1010</a:t>
            </a:r>
          </a:p>
          <a:p>
            <a:pPr algn="ctr"/>
            <a:r>
              <a:rPr lang="ru-RU" sz="32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Дошкольное отделение</a:t>
            </a:r>
          </a:p>
          <a:p>
            <a:pPr algn="ctr"/>
            <a:endParaRPr lang="ru-RU" sz="3200" dirty="0" smtClean="0">
              <a:ln>
                <a:solidFill>
                  <a:srgbClr val="FF99FF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МОСКВА</a:t>
            </a:r>
          </a:p>
          <a:p>
            <a:pPr algn="ctr"/>
            <a:r>
              <a:rPr lang="ru-RU" sz="3200" dirty="0" smtClean="0">
                <a:ln>
                  <a:solidFill>
                    <a:srgbClr val="FF99FF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2014 </a:t>
            </a:r>
            <a:endParaRPr lang="ru-RU" sz="3200" dirty="0">
              <a:ln>
                <a:solidFill>
                  <a:srgbClr val="FF99FF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6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610</Words>
  <Application>Microsoft Office PowerPoint</Application>
  <PresentationFormat>Экран (4:3)</PresentationFormat>
  <Paragraphs>63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HP12</dc:creator>
  <cp:lastModifiedBy>Сергей и Алла</cp:lastModifiedBy>
  <cp:revision>72</cp:revision>
  <dcterms:created xsi:type="dcterms:W3CDTF">2014-04-18T09:23:58Z</dcterms:created>
  <dcterms:modified xsi:type="dcterms:W3CDTF">2014-09-23T19:21:55Z</dcterms:modified>
</cp:coreProperties>
</file>