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80" r:id="rId3"/>
    <p:sldId id="258" r:id="rId4"/>
    <p:sldId id="267" r:id="rId5"/>
    <p:sldId id="264" r:id="rId6"/>
    <p:sldId id="284" r:id="rId7"/>
    <p:sldId id="257" r:id="rId8"/>
    <p:sldId id="283" r:id="rId9"/>
    <p:sldId id="259" r:id="rId10"/>
    <p:sldId id="260" r:id="rId11"/>
    <p:sldId id="262" r:id="rId12"/>
    <p:sldId id="274" r:id="rId13"/>
    <p:sldId id="268" r:id="rId14"/>
    <p:sldId id="269" r:id="rId15"/>
    <p:sldId id="270" r:id="rId16"/>
    <p:sldId id="273" r:id="rId17"/>
    <p:sldId id="276" r:id="rId18"/>
    <p:sldId id="265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CA99D2F-147B-435C-BEE2-3CCDAD06D9F9}" type="datetimeFigureOut">
              <a:rPr lang="ru-RU" smtClean="0"/>
              <a:t>18.01.2014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EFE03D-8360-45F3-9523-0A4A6F81D60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4608512" cy="230425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Мир на кончиках пальцев</a:t>
            </a:r>
            <a:endParaRPr lang="ru-RU" sz="4800" dirty="0"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1884522"/>
            <a:ext cx="4975448" cy="5303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 descr="C:\Users\Ирина Алексеевна\Desktop\Download\ОТКРЫТКИ\разные\ру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r="16515"/>
          <a:stretch>
            <a:fillRect/>
          </a:stretch>
        </p:blipFill>
        <p:spPr bwMode="auto">
          <a:xfrm>
            <a:off x="6732240" y="2348880"/>
            <a:ext cx="2190016" cy="2190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Раскрашивание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- один из самых легких видов деятельности. Вместе с тем, оно продолжает оставаться средством развития согласованных действий зрительного и двигательного анализаторов и укрепления двигательного аппарата пишущей руки. </a:t>
            </a:r>
            <a:r>
              <a:rPr lang="ru-RU" sz="2000" dirty="0" smtClean="0"/>
              <a:t>Необходимо </a:t>
            </a:r>
            <a:r>
              <a:rPr lang="ru-RU" sz="2000" dirty="0"/>
              <a:t>учить детей раскрашивать аккуратно, не выходя за контуры изображенных предметов, равномерно нанося нужный цвет. В процессе рисования у </a:t>
            </a:r>
            <a:r>
              <a:rPr lang="ru-RU" sz="2000" dirty="0" smtClean="0"/>
              <a:t>детей </a:t>
            </a:r>
            <a:r>
              <a:rPr lang="ru-RU" sz="2000" dirty="0"/>
              <a:t>формируются элементарные графические умения, столь необходимые для развития ручной </a:t>
            </a:r>
            <a:r>
              <a:rPr lang="ru-RU" sz="2000" dirty="0" smtClean="0"/>
              <a:t>ловкости и </a:t>
            </a:r>
            <a:r>
              <a:rPr lang="ru-RU" sz="2000" dirty="0"/>
              <a:t>освоения письма</a:t>
            </a:r>
            <a:r>
              <a:rPr lang="ru-RU" sz="20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Конечно же эффективные </a:t>
            </a:r>
            <a:r>
              <a:rPr lang="ru-RU" sz="2000" dirty="0"/>
              <a:t>пути для развития мелкой моторики пальцев рук и развитие ручной умелости – </a:t>
            </a:r>
            <a:r>
              <a:rPr lang="ru-RU" sz="2000" dirty="0" smtClean="0"/>
              <a:t> это </a:t>
            </a:r>
            <a:r>
              <a:rPr lang="ru-RU" sz="2000" dirty="0"/>
              <a:t>лепка, конструирование, аппликация, </a:t>
            </a:r>
            <a:r>
              <a:rPr lang="ru-RU" sz="2000" dirty="0" smtClean="0"/>
              <a:t>различные </a:t>
            </a:r>
            <a:r>
              <a:rPr lang="ru-RU" sz="2000" dirty="0"/>
              <a:t>игры с мелкими предметами (подбор частей разрезных картинок, перекладывание,  сортировка горошин, палочек, пуговиц и других мелких предметов</a:t>
            </a:r>
            <a:r>
              <a:rPr lang="ru-RU" sz="2000" dirty="0" smtClean="0"/>
              <a:t>). 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530120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275737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050" name="Picture 2" descr="C:\Users\Ирина Алексеевна\Documents\Фото\Группа (2012-2013)\Фото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3979"/>
            <a:ext cx="1116124" cy="1488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 Алексеевна\Documents\Фото\Группа (2012-2013)\DSC02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14470"/>
            <a:ext cx="2003608" cy="150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 Алексеевна\Documents\Фото\2013.09.12 Фото\DSC03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4469"/>
            <a:ext cx="2008825" cy="1506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В старшем дошкольном возрасте дети начинают выполнять различные </a:t>
            </a:r>
            <a:r>
              <a:rPr lang="ru-RU" sz="2000" dirty="0"/>
              <a:t>задания в тетрадях в клетку : </a:t>
            </a:r>
            <a:r>
              <a:rPr lang="ru-RU" sz="2000" dirty="0" smtClean="0"/>
              <a:t>рисуют палочки, дуги, овалы, круги, цифры и т. д. Это очень тонкая и сложная для детей работа</a:t>
            </a:r>
            <a:r>
              <a:rPr lang="ru-RU" sz="2000" dirty="0"/>
              <a:t>.</a:t>
            </a:r>
            <a:r>
              <a:rPr lang="ru-RU" sz="2000" dirty="0" smtClean="0"/>
              <a:t>  Техника письма требует слаженной работы мелких мышц кисти и всей руки, а так же хорошо развитого зрительного восприятия и произвольного внимания. Поэтому  важно развивать механизмы, необходимые для накопления ребенком двигательного и практического опыта, развития навыков ручной умелости. </a:t>
            </a:r>
            <a:endParaRPr lang="ru-RU" sz="2000" dirty="0"/>
          </a:p>
        </p:txBody>
      </p:sp>
      <p:pic>
        <p:nvPicPr>
          <p:cNvPr id="7" name="Picture 3" descr="C:\Users\Ирина Алексеевна\Documents\Фото\2013.09.12 Фото\DSC03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6974918" y="2959189"/>
            <a:ext cx="2098749" cy="157406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рина Алексеевна\Documents\Фото\2013.09.12 Фото\DSC03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 flipH="1">
            <a:off x="158484" y="3060833"/>
            <a:ext cx="2130008" cy="15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 Алексеевна\Documents\Фото\предметно развивающая среда 2013-14г\DSC03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" y="0"/>
            <a:ext cx="2190760" cy="1643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Ирина Алексеевна\Documents\Фото\предметно развивающая среда 2013-14г\DSC03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80" y="1156"/>
            <a:ext cx="2189219" cy="1641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рина Алексеевна\Documents\Фото\предметно развивающая среда 2013-14г\DSC03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" y="342900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Ирина Алексеевна\Documents\Фото\предметно развивающая среда 2013-14г\DSC03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80" y="5197727"/>
            <a:ext cx="2189220" cy="164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475656" y="3059477"/>
            <a:ext cx="6912768" cy="503590"/>
          </a:xfrm>
          <a:prstGeom prst="rect">
            <a:avLst/>
          </a:prstGeom>
          <a:noFill/>
        </p:spPr>
        <p:txBody>
          <a:bodyPr wrap="square" lIns="108000" tIns="72000" bIns="0" rtlCol="0">
            <a:spAutoFit/>
            <a:scene3d>
              <a:camera prst="orthographicFront">
                <a:rot lat="1200000" lon="0" rev="600000"/>
              </a:camera>
              <a:lightRig rig="sunset" dir="t"/>
            </a:scene3d>
            <a:sp3d extrusionH="127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</a:rPr>
              <a:t>Предметно – развивающая среда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Тесты для определения степени координации.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Задания </a:t>
            </a:r>
            <a:r>
              <a:rPr lang="ru-RU" sz="2000" b="1" dirty="0">
                <a:solidFill>
                  <a:schemeClr val="bg1"/>
                </a:solidFill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</a:rPr>
              <a:t>детей: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/>
              <a:t> </a:t>
            </a:r>
            <a:r>
              <a:rPr lang="ru-RU" sz="2000" dirty="0" smtClean="0"/>
              <a:t>1</a:t>
            </a:r>
            <a:r>
              <a:rPr lang="ru-RU" sz="2000" dirty="0"/>
              <a:t>.  "Пальчик с носиком здороваются". </a:t>
            </a:r>
          </a:p>
          <a:p>
            <a:r>
              <a:rPr lang="ru-RU" sz="2000" dirty="0"/>
              <a:t>После предварительного показа задания ребенку предлагается закрыть глаза и </a:t>
            </a:r>
            <a:r>
              <a:rPr lang="ru-RU" sz="2000" dirty="0" smtClean="0"/>
              <a:t>коснуться </a:t>
            </a:r>
            <a:r>
              <a:rPr lang="ru-RU" sz="2000" dirty="0"/>
              <a:t>указательным пальцем правой руки: а) кончика носа; б) мочки левого уха. </a:t>
            </a:r>
          </a:p>
          <a:p>
            <a:r>
              <a:rPr lang="ru-RU" sz="2000" dirty="0"/>
              <a:t>Задание повторяется в той же </a:t>
            </a:r>
            <a:r>
              <a:rPr lang="ru-RU" sz="2000" dirty="0" smtClean="0"/>
              <a:t>последовательности </a:t>
            </a:r>
            <a:r>
              <a:rPr lang="ru-RU" sz="2000" dirty="0"/>
              <a:t>другой рукой.</a:t>
            </a:r>
          </a:p>
          <a:p>
            <a:r>
              <a:rPr lang="ru-RU" sz="2000" dirty="0"/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Оценка-вывод</a:t>
            </a:r>
            <a:r>
              <a:rPr lang="ru-RU" sz="2000" dirty="0"/>
              <a:t>. Правильно выполненное задание - норма; если ребенок допускает неточности </a:t>
            </a:r>
            <a:r>
              <a:rPr lang="ru-RU" sz="2000" dirty="0" smtClean="0"/>
              <a:t> (</a:t>
            </a:r>
            <a:r>
              <a:rPr lang="ru-RU" sz="2000" dirty="0"/>
              <a:t>дотрагивается до середины или верхней части носа, уха), это </a:t>
            </a:r>
            <a:r>
              <a:rPr lang="ru-RU" sz="2000" dirty="0" smtClean="0"/>
              <a:t>свидетельствует </a:t>
            </a:r>
            <a:r>
              <a:rPr lang="ru-RU" sz="2000" dirty="0"/>
              <a:t>о незрелости его координационных </a:t>
            </a:r>
            <a:r>
              <a:rPr lang="ru-RU" sz="2000" dirty="0" smtClean="0"/>
              <a:t>механизмов </a:t>
            </a:r>
            <a:r>
              <a:rPr lang="ru-RU" sz="2000" dirty="0"/>
              <a:t>и несоответствии возрастной норме.</a:t>
            </a:r>
          </a:p>
        </p:txBody>
      </p:sp>
      <p:pic>
        <p:nvPicPr>
          <p:cNvPr id="1026" name="Picture 2" descr="C:\Users\Ирина Алексеевна\Documents\Фото\Группа 2013-2014уч.гг\DSC03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14614"/>
            <a:ext cx="2191181" cy="164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Ирина Алексеевна\Documents\Фото\Группа 2013-2014уч.гг\DSC03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" y="5454930"/>
            <a:ext cx="1826528" cy="136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90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2.  "Уложи монеты в коробку". </a:t>
            </a:r>
          </a:p>
          <a:p>
            <a:r>
              <a:rPr lang="ru-RU" sz="2000" dirty="0"/>
              <a:t>На стол </a:t>
            </a:r>
            <a:r>
              <a:rPr lang="ru-RU" sz="2000" dirty="0" smtClean="0"/>
              <a:t>ставится </a:t>
            </a:r>
            <a:r>
              <a:rPr lang="ru-RU" sz="2000" dirty="0"/>
              <a:t>коробка </a:t>
            </a:r>
            <a:r>
              <a:rPr lang="ru-RU" sz="2000" dirty="0" smtClean="0"/>
              <a:t>размером </a:t>
            </a:r>
            <a:r>
              <a:rPr lang="ru-RU" sz="2000" dirty="0"/>
              <a:t>10x10 см, перед которой на </a:t>
            </a:r>
            <a:r>
              <a:rPr lang="ru-RU" sz="2000" dirty="0" smtClean="0"/>
              <a:t>расстоянии </a:t>
            </a:r>
            <a:r>
              <a:rPr lang="ru-RU" sz="2000" dirty="0"/>
              <a:t>5 см раскладываются в беспорядке 20 монет (жетонов, пуговиц) диаметром 2 см. По сигналу взрослого ребенок должен </a:t>
            </a:r>
            <a:r>
              <a:rPr lang="ru-RU" sz="2000" dirty="0" smtClean="0"/>
              <a:t>уложить </a:t>
            </a:r>
            <a:r>
              <a:rPr lang="ru-RU" sz="2000" dirty="0"/>
              <a:t>как можно быстрее все монеты по </a:t>
            </a:r>
            <a:r>
              <a:rPr lang="ru-RU" sz="2000" dirty="0" smtClean="0"/>
              <a:t>одной </a:t>
            </a:r>
            <a:r>
              <a:rPr lang="ru-RU" sz="2000" dirty="0"/>
              <a:t>в коробку. </a:t>
            </a:r>
          </a:p>
          <a:p>
            <a:r>
              <a:rPr lang="ru-RU" sz="2000" dirty="0"/>
              <a:t>Задание выполняется поочередно левой и правой рукой.</a:t>
            </a:r>
          </a:p>
          <a:p>
            <a:r>
              <a:rPr lang="ru-RU" sz="2000" dirty="0"/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Оценка-вывод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ru-RU" sz="2000" dirty="0"/>
              <a:t> Нормой считается </a:t>
            </a:r>
            <a:r>
              <a:rPr lang="ru-RU" sz="2000" dirty="0" smtClean="0"/>
              <a:t>правильность </a:t>
            </a:r>
            <a:r>
              <a:rPr lang="ru-RU" sz="2000" dirty="0"/>
              <a:t>и время выполнения: для </a:t>
            </a:r>
            <a:r>
              <a:rPr lang="ru-RU" sz="2000" dirty="0" smtClean="0"/>
              <a:t>ведущей </a:t>
            </a:r>
            <a:r>
              <a:rPr lang="ru-RU" sz="2000" dirty="0"/>
              <a:t>руки - 15 секунд, </a:t>
            </a:r>
            <a:r>
              <a:rPr lang="ru-RU" sz="2000" dirty="0" smtClean="0"/>
              <a:t> для </a:t>
            </a:r>
            <a:r>
              <a:rPr lang="ru-RU" sz="2000" dirty="0"/>
              <a:t>другой - 20 </a:t>
            </a:r>
            <a:r>
              <a:rPr lang="ru-RU" sz="2000" dirty="0" smtClean="0"/>
              <a:t>секунд</a:t>
            </a:r>
            <a:r>
              <a:rPr lang="ru-RU" sz="2000" dirty="0"/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Picture 2" descr="C:\Users\Ирина Алексеевна\Documents\Фото\Группа 2013-2014уч.гг\DSC03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89240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 Алексеевна\Documents\Фото\Группа 2013-2014уч.гг\DSC03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3356992"/>
            <a:ext cx="1565199" cy="11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 Алексеевна\Documents\Фото\Группа 2013-2014уч.гг\DSC03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891670" cy="14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88" y="116632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3.  "Нарисуй пальцами кружочки". </a:t>
            </a:r>
          </a:p>
          <a:p>
            <a:r>
              <a:rPr lang="ru-RU" sz="2000" dirty="0"/>
              <a:t>В течение 10 секунд указательными </a:t>
            </a:r>
            <a:r>
              <a:rPr lang="ru-RU" sz="2000" dirty="0" smtClean="0"/>
              <a:t>пальцами </a:t>
            </a:r>
            <a:r>
              <a:rPr lang="ru-RU" sz="2000" dirty="0"/>
              <a:t>горизонтально вытянутых вперед рук ребенок должен описывать в воздухе </a:t>
            </a:r>
            <a:r>
              <a:rPr lang="ru-RU" sz="2000" dirty="0" smtClean="0"/>
              <a:t>одинаковые </a:t>
            </a:r>
            <a:r>
              <a:rPr lang="ru-RU" sz="2000" dirty="0"/>
              <a:t>круги любого размера (руки </a:t>
            </a:r>
            <a:r>
              <a:rPr lang="ru-RU" sz="2000" dirty="0" smtClean="0"/>
              <a:t>движутся </a:t>
            </a:r>
            <a:r>
              <a:rPr lang="ru-RU" sz="2000" dirty="0"/>
              <a:t>в противоположных направлениях).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Оценка-вывод.</a:t>
            </a:r>
            <a:r>
              <a:rPr lang="ru-RU" sz="2000" dirty="0"/>
              <a:t> Задание не выполнено, </a:t>
            </a:r>
            <a:r>
              <a:rPr lang="ru-RU" sz="2000" dirty="0" smtClean="0"/>
              <a:t>если </a:t>
            </a:r>
            <a:r>
              <a:rPr lang="ru-RU" sz="2000" dirty="0"/>
              <a:t>ребенок вращает руками одновременно в одну сторону или описывает круги разной величины.</a:t>
            </a:r>
          </a:p>
        </p:txBody>
      </p:sp>
      <p:pic>
        <p:nvPicPr>
          <p:cNvPr id="3074" name="Picture 2" descr="C:\Users\Ирина Алексеевна\Documents\Фото\Группа 2013-2014уч.гг\DSC03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" y="5074406"/>
            <a:ext cx="2356772" cy="1767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 Алексеевна\Documents\Фото\Группа 2013-2014уч.гг\DSC03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68" y="2363402"/>
            <a:ext cx="2114490" cy="1585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18" y="0"/>
            <a:ext cx="89289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На Западе распространен более простой способ диагностики по руке, выявляющий сформированность пальцевой координации, без которой невозможно обучение </a:t>
            </a:r>
            <a:r>
              <a:rPr lang="ru-RU" sz="2000" dirty="0" smtClean="0"/>
              <a:t>красивому </a:t>
            </a:r>
            <a:r>
              <a:rPr lang="ru-RU" sz="2000" dirty="0"/>
              <a:t>письму. </a:t>
            </a:r>
            <a:endParaRPr lang="ru-RU" sz="2000" dirty="0" smtClean="0"/>
          </a:p>
          <a:p>
            <a:r>
              <a:rPr lang="ru-RU" sz="2000" dirty="0" smtClean="0"/>
              <a:t>Возьмите </a:t>
            </a:r>
            <a:r>
              <a:rPr lang="ru-RU" sz="2000" dirty="0"/>
              <a:t>одну руку ребенка в свою, обязательно загородив ее своим </a:t>
            </a:r>
            <a:r>
              <a:rPr lang="ru-RU" sz="2000" dirty="0" smtClean="0"/>
              <a:t>телом </a:t>
            </a:r>
            <a:r>
              <a:rPr lang="ru-RU" sz="2000" dirty="0"/>
              <a:t>или экраном с отверстием для кисти, и дотрагивайтесь до его пальцев. Попросите на второй руке вытягивать такой же палец, который вы трогаете. </a:t>
            </a:r>
            <a:endParaRPr lang="ru-RU" sz="2000" dirty="0" smtClean="0"/>
          </a:p>
          <a:p>
            <a:r>
              <a:rPr lang="ru-RU" sz="2000" dirty="0" smtClean="0"/>
              <a:t>Если </a:t>
            </a:r>
            <a:r>
              <a:rPr lang="ru-RU" sz="2000" dirty="0"/>
              <a:t>координация в норме, то трехлетний ребенок правильно определит большой палец, а шестилетний - большой, указательный и мизинец. </a:t>
            </a:r>
            <a:endParaRPr lang="ru-RU" sz="2000" dirty="0" smtClean="0"/>
          </a:p>
          <a:p>
            <a:r>
              <a:rPr lang="ru-RU" sz="2000" dirty="0" smtClean="0"/>
              <a:t>Средний </a:t>
            </a:r>
            <a:r>
              <a:rPr lang="ru-RU" sz="2000" dirty="0"/>
              <a:t>и безымянный пальцы определят только </a:t>
            </a:r>
            <a:r>
              <a:rPr lang="ru-RU" sz="2000" dirty="0" smtClean="0"/>
              <a:t>дети </a:t>
            </a:r>
            <a:r>
              <a:rPr lang="ru-RU" sz="2000" dirty="0"/>
              <a:t>с очень хорошей координацией.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4098" name="Picture 2" descr="C:\Users\Ирина Алексеевна\Documents\Фото\Группа 2013-2014уч.гг\DSC03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" y="5170274"/>
            <a:ext cx="1902769" cy="142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Ирина Алексеевна\Documents\Фото\Группа 2013-2014уч.гг\DSC037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11" y="4906026"/>
            <a:ext cx="2408989" cy="1806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76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621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Упражнения для развития пальцевой координации.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Упражнение </a:t>
            </a:r>
            <a:r>
              <a:rPr lang="ru-RU" sz="2000" dirty="0">
                <a:solidFill>
                  <a:schemeClr val="bg1"/>
                </a:solidFill>
              </a:rPr>
              <a:t>1.</a:t>
            </a:r>
          </a:p>
          <a:p>
            <a:r>
              <a:rPr lang="ru-RU" sz="2000" dirty="0" smtClean="0"/>
              <a:t>Ладошки </a:t>
            </a:r>
            <a:r>
              <a:rPr lang="ru-RU" sz="2000" dirty="0"/>
              <a:t>лежат на столе. Дети поднимают пальцы по одному сначала на одной руке, затем на другой. Повторяют это упражнение в обратном порядке.</a:t>
            </a:r>
          </a:p>
          <a:p>
            <a:endParaRPr lang="ru-RU" sz="2000" dirty="0"/>
          </a:p>
          <a:p>
            <a:r>
              <a:rPr lang="ru-RU" sz="2000" dirty="0">
                <a:solidFill>
                  <a:schemeClr val="bg1"/>
                </a:solidFill>
              </a:rPr>
              <a:t>Упражнение 2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Ладошки </a:t>
            </a:r>
            <a:r>
              <a:rPr lang="ru-RU" sz="2000" dirty="0"/>
              <a:t>лежат на столе. Дети поочерёдно поднимают пальцы сразу на обеих руках, начиная с мизинца.</a:t>
            </a:r>
          </a:p>
          <a:p>
            <a:endParaRPr lang="ru-RU" sz="2000" dirty="0"/>
          </a:p>
          <a:p>
            <a:r>
              <a:rPr lang="ru-RU" sz="2000" dirty="0">
                <a:solidFill>
                  <a:schemeClr val="bg1"/>
                </a:solidFill>
              </a:rPr>
              <a:t>Упражнение 3.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зажимают ручку или карандаш средним и указательным пальцами. Сгибают и разгибают эти пальцы, следя за тем, чтобы ручка (или карандаш) не опускались ниже большого пальца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bg1"/>
                </a:solidFill>
              </a:rPr>
              <a:t>Упражнение </a:t>
            </a:r>
            <a:r>
              <a:rPr lang="ru-RU" sz="2000" dirty="0">
                <a:solidFill>
                  <a:schemeClr val="bg1"/>
                </a:solidFill>
              </a:rPr>
              <a:t>4.</a:t>
            </a:r>
          </a:p>
          <a:p>
            <a:r>
              <a:rPr lang="ru-RU" sz="2000" dirty="0"/>
              <a:t>На столе лежат 10 – 15 карандашей или счётных палочек. Одной рукой надо собрать их в кулак, беря по одной штуке, затем так же по одной положить на стол (выполнять, не помогая второй рукой).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3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63866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«Рука – это инструмент всех инструментов» </a:t>
            </a:r>
            <a:r>
              <a:rPr lang="ru-RU" sz="2000" dirty="0">
                <a:solidFill>
                  <a:srgbClr val="C00000"/>
                </a:solidFill>
              </a:rPr>
              <a:t>-</a:t>
            </a:r>
            <a:r>
              <a:rPr lang="ru-RU" sz="2000" dirty="0"/>
              <a:t>   </a:t>
            </a:r>
            <a:r>
              <a:rPr lang="ru-RU" sz="2000" dirty="0" smtClean="0"/>
              <a:t>   Аристотель</a:t>
            </a:r>
            <a:r>
              <a:rPr lang="ru-RU" dirty="0" smtClean="0"/>
              <a:t>. (384г. до н. э.)</a:t>
            </a:r>
            <a:endParaRPr lang="ru-RU" dirty="0"/>
          </a:p>
        </p:txBody>
      </p:sp>
      <p:pic>
        <p:nvPicPr>
          <p:cNvPr id="3" name="Picture 3" descr="C:\Users\Ирина Алексеевна\Documents\КАРТИНКИ рамки\Аристо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634"/>
            <a:ext cx="1337987" cy="16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рина Алексеевна\Documents\КАРТИНКИ рамки\Иммануил Ка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8" y="2874650"/>
            <a:ext cx="1348152" cy="18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</a:rPr>
              <a:t>Рука </a:t>
            </a:r>
            <a:r>
              <a:rPr lang="ru-RU" sz="2000" b="1" dirty="0">
                <a:solidFill>
                  <a:srgbClr val="C00000"/>
                </a:solidFill>
              </a:rPr>
              <a:t>– это своего рода внешний мозг» - 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r>
              <a:rPr lang="ru-RU" sz="2000" dirty="0" smtClean="0"/>
              <a:t>высказывание Иммануила Канта (1724-1804), что </a:t>
            </a:r>
            <a:r>
              <a:rPr lang="ru-RU" sz="2000" dirty="0"/>
              <a:t>рука является вышедшим наружу головным мозгом, прозвучало еще задолго до того, как была доказана значимость развития тонкой моторики рук.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коррекционно - логопедической </a:t>
            </a:r>
            <a:r>
              <a:rPr lang="ru-RU" sz="2000" dirty="0" smtClean="0"/>
              <a:t>работе можно </a:t>
            </a:r>
            <a:r>
              <a:rPr lang="ru-RU" sz="2000" dirty="0"/>
              <a:t>использовать в качестве массажа при дизартрических расстройствах, для развития мелкой моторики пальцев рук, а так же с целью общего укрепления </a:t>
            </a:r>
            <a:r>
              <a:rPr lang="ru-RU" sz="2000" dirty="0" smtClean="0"/>
              <a:t>организма приемы </a:t>
            </a:r>
            <a:r>
              <a:rPr lang="ru-RU" sz="2000" dirty="0"/>
              <a:t>Су - Джок </a:t>
            </a:r>
            <a:r>
              <a:rPr lang="ru-RU" sz="2000" dirty="0" smtClean="0"/>
              <a:t>терапии.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Таким </a:t>
            </a:r>
            <a:r>
              <a:rPr lang="ru-RU" sz="2000" dirty="0"/>
              <a:t>образом, вариативность использования в логопедической </a:t>
            </a:r>
            <a:r>
              <a:rPr lang="ru-RU" sz="2000" dirty="0" smtClean="0"/>
              <a:t>работе разнообразных, в том числе </a:t>
            </a:r>
            <a:r>
              <a:rPr lang="ru-RU" sz="2000" dirty="0"/>
              <a:t>нетрадиционных  методов и приемов коррекции речи, развитие ручного праксиса и стимуляция систем соответствия речевых зон коры головного </a:t>
            </a:r>
            <a:r>
              <a:rPr lang="ru-RU" sz="2000" dirty="0" smtClean="0"/>
              <a:t>мозга </a:t>
            </a:r>
            <a:r>
              <a:rPr lang="ru-RU" sz="2000" dirty="0"/>
              <a:t>выявляет явные преимущества: </a:t>
            </a:r>
            <a:r>
              <a:rPr lang="ru-RU" sz="2000" dirty="0" smtClean="0"/>
              <a:t>сокращаются </a:t>
            </a:r>
            <a:r>
              <a:rPr lang="ru-RU" sz="2000" dirty="0"/>
              <a:t>сроки коррекционной работы, </a:t>
            </a:r>
            <a:r>
              <a:rPr lang="ru-RU" sz="2000" dirty="0" smtClean="0"/>
              <a:t>повышается</a:t>
            </a:r>
          </a:p>
          <a:p>
            <a:r>
              <a:rPr lang="ru-RU" sz="2000" dirty="0" smtClean="0"/>
              <a:t>качество </a:t>
            </a:r>
            <a:r>
              <a:rPr lang="ru-RU" sz="2000" dirty="0"/>
              <a:t>работы, снижаются </a:t>
            </a:r>
            <a:endParaRPr lang="ru-RU" sz="2000" dirty="0" smtClean="0"/>
          </a:p>
          <a:p>
            <a:r>
              <a:rPr lang="ru-RU" sz="2000" dirty="0" smtClean="0"/>
              <a:t>энергетические затраты.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Занятия </a:t>
            </a:r>
            <a:r>
              <a:rPr lang="ru-RU" sz="2000" dirty="0"/>
              <a:t>мелкой </a:t>
            </a:r>
            <a:r>
              <a:rPr lang="ru-RU" sz="2000" dirty="0" smtClean="0"/>
              <a:t>моторикой окажут </a:t>
            </a:r>
          </a:p>
          <a:p>
            <a:r>
              <a:rPr lang="ru-RU" sz="2000" dirty="0" smtClean="0"/>
              <a:t>благотворное </a:t>
            </a:r>
            <a:r>
              <a:rPr lang="ru-RU" sz="2000" dirty="0"/>
              <a:t>влияние </a:t>
            </a:r>
            <a:r>
              <a:rPr lang="ru-RU" sz="2000" dirty="0" smtClean="0"/>
              <a:t>на речевое </a:t>
            </a:r>
            <a:r>
              <a:rPr lang="ru-RU" sz="2000" dirty="0"/>
              <a:t>и </a:t>
            </a:r>
            <a:endParaRPr lang="ru-RU" sz="2000" dirty="0" smtClean="0"/>
          </a:p>
          <a:p>
            <a:r>
              <a:rPr lang="ru-RU" sz="2000" dirty="0" smtClean="0"/>
              <a:t>общее </a:t>
            </a:r>
            <a:r>
              <a:rPr lang="ru-RU" sz="2000" dirty="0"/>
              <a:t>развитие </a:t>
            </a:r>
            <a:r>
              <a:rPr lang="ru-RU" sz="2000" dirty="0" smtClean="0"/>
              <a:t>ребенка, помогут </a:t>
            </a:r>
          </a:p>
          <a:p>
            <a:r>
              <a:rPr lang="ru-RU" sz="2000" dirty="0" smtClean="0"/>
              <a:t>ему </a:t>
            </a:r>
            <a:r>
              <a:rPr lang="ru-RU" sz="2000" dirty="0"/>
              <a:t>стать более </a:t>
            </a:r>
            <a:r>
              <a:rPr lang="ru-RU" sz="2000" dirty="0" smtClean="0"/>
              <a:t>самостоятельным и</a:t>
            </a:r>
          </a:p>
          <a:p>
            <a:r>
              <a:rPr lang="ru-RU" sz="2000" dirty="0" smtClean="0"/>
              <a:t>уверенным </a:t>
            </a:r>
            <a:r>
              <a:rPr lang="ru-RU" sz="2000" dirty="0"/>
              <a:t>в себе.</a:t>
            </a:r>
          </a:p>
          <a:p>
            <a:endParaRPr lang="ru-RU" sz="2000" dirty="0"/>
          </a:p>
        </p:txBody>
      </p:sp>
      <p:pic>
        <p:nvPicPr>
          <p:cNvPr id="1026" name="Picture 2" descr="C:\Users\Ирина Алексеевна\Documents\Фото\Детсад 1071\IMG_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33721"/>
            <a:ext cx="2541973" cy="1906480"/>
          </a:xfrm>
          <a:prstGeom prst="rect">
            <a:avLst/>
          </a:prstGeom>
          <a:noFill/>
          <a:scene3d>
            <a:camera prst="perspectiveContrastingLeftFacing">
              <a:rot lat="0" lon="0" rev="2138678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1845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Задача дошкольного воспитания и в частности миссия каждого педагога </a:t>
            </a:r>
            <a:r>
              <a:rPr lang="ru-RU" sz="2000" dirty="0" smtClean="0"/>
              <a:t>логопедической группы </a:t>
            </a:r>
            <a:r>
              <a:rPr lang="ru-RU" sz="2000" dirty="0"/>
              <a:t>– это повышение эффективности процесса коррекции речевых нарушений у </a:t>
            </a:r>
            <a:r>
              <a:rPr lang="ru-RU" sz="2000" dirty="0" smtClean="0"/>
              <a:t>детей, </a:t>
            </a:r>
            <a:r>
              <a:rPr lang="ru-RU" sz="2000" dirty="0"/>
              <a:t>укрепление  психофизического здоровья детей,  создание условий для наиболее полного раскрытия возможностей и способностей ребенка, обеспечивающих его социальную успешность. </a:t>
            </a:r>
          </a:p>
          <a:p>
            <a:r>
              <a:rPr lang="ru-RU" sz="2000" dirty="0"/>
              <a:t>Хорошо говорящий ребёнок – это успешный ребёнок. Хорошая речь – это важнейшее условие полноценного развития ребёнка.  </a:t>
            </a:r>
          </a:p>
          <a:p>
            <a:r>
              <a:rPr lang="ru-RU" sz="2000" dirty="0"/>
              <a:t>Чем богаче и правильнее у ребёнка речь, тем легче ему высказать свои мысли, тем шире его возможности в познании окружающей действительности, содержательнее отношения со сверстниками и взрослыми.</a:t>
            </a:r>
          </a:p>
        </p:txBody>
      </p:sp>
      <p:pic>
        <p:nvPicPr>
          <p:cNvPr id="1026" name="Picture 2" descr="C:\Users\Ирина Алексеевна\Documents\Фото\Группа 2013-2014уч.гг\DSC03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9532"/>
            <a:ext cx="2343600" cy="17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Ирина Алексеевна\Documents\Фото\Группа 2013-2014уч.гг\DSC03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2051720" cy="153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00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42048" cy="423934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Спасибо за внимание</a:t>
            </a:r>
            <a:endParaRPr lang="ru-RU" sz="96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262" y="730434"/>
            <a:ext cx="5976664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В. А. Сухомлинский (1918-1970):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Ум ребенка находится на </a:t>
            </a:r>
            <a:r>
              <a:rPr lang="ru-RU" sz="2400" b="1" dirty="0" smtClean="0">
                <a:solidFill>
                  <a:srgbClr val="C00000"/>
                </a:solidFill>
              </a:rPr>
              <a:t>кончиках </a:t>
            </a:r>
            <a:r>
              <a:rPr lang="ru-RU" sz="2400" b="1" dirty="0">
                <a:solidFill>
                  <a:srgbClr val="C00000"/>
                </a:solidFill>
              </a:rPr>
              <a:t>его пальцев». 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587715" y="2924945"/>
            <a:ext cx="45719" cy="1154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94224" y="5301208"/>
            <a:ext cx="45719" cy="72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1026" name="Picture 2" descr="C:\Users\Ирина Алексеевна\Documents\КАРТИНКИ рамки\Василий Александрович Сухомлин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3"/>
            <a:ext cx="936104" cy="13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6" y="2173715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Известно</a:t>
            </a:r>
            <a:r>
              <a:rPr lang="ru-RU" sz="2000" dirty="0"/>
              <a:t>, что уровень развития речи находится в прямой зависимости  от степени сформированности  тонких движений пальцев рук. Если развитие движений пальцев рук соответствует возрасту, то и </a:t>
            </a:r>
            <a:r>
              <a:rPr lang="ru-RU" sz="2000" dirty="0" smtClean="0"/>
              <a:t>речевое развитие </a:t>
            </a:r>
            <a:r>
              <a:rPr lang="ru-RU" sz="2000" dirty="0"/>
              <a:t>находится в пределах нормы; если развитие движений пальцев отстает, то задерживается и речевое развитие, хотя общая моторика при этом может быть нормальной и даже выше нормы. Можно сказать, что если у ребенка есть проблемы с речью, то наверняка будут или есть проблемы с моторикой.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Дети</a:t>
            </a:r>
            <a:r>
              <a:rPr lang="ru-RU" sz="2000" dirty="0"/>
              <a:t>, страдающие речевыми нарушениями, не всегда способны по подражанию овладеть различными предметно-практическими действиями</a:t>
            </a:r>
            <a:r>
              <a:rPr lang="ru-RU" sz="2000" dirty="0" smtClean="0"/>
              <a:t>, а в результате  </a:t>
            </a:r>
            <a:r>
              <a:rPr lang="ru-RU" sz="2000" dirty="0"/>
              <a:t>мышцы рук у них вялые или слишком напряжены. </a:t>
            </a:r>
          </a:p>
          <a:p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1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94" y="548680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 Многие </a:t>
            </a:r>
            <a:r>
              <a:rPr lang="ru-RU" sz="2000" dirty="0"/>
              <a:t>пятилетние дети держат ложку в кулаке, с трудом правильно берут кисточку, карандаш, ножницы, иногда не могут расстегнуть и застегнуть пуговицы, зашнуровать ботинки</a:t>
            </a:r>
            <a:r>
              <a:rPr lang="ru-RU" sz="2000" dirty="0" smtClean="0"/>
              <a:t>.  </a:t>
            </a:r>
            <a:r>
              <a:rPr lang="ru-RU" sz="2000" dirty="0"/>
              <a:t>Это проблема с недостаточно развитой мелкой </a:t>
            </a:r>
            <a:r>
              <a:rPr lang="ru-RU" sz="2000" dirty="0" smtClean="0"/>
              <a:t>мышечной системой.   </a:t>
            </a:r>
          </a:p>
          <a:p>
            <a:r>
              <a:rPr lang="ru-RU" sz="2000" dirty="0" smtClean="0"/>
              <a:t>Что </a:t>
            </a:r>
            <a:r>
              <a:rPr lang="ru-RU" sz="2000" dirty="0"/>
              <a:t>же такое мелкая моторика?  Мелкая моторика </a:t>
            </a:r>
            <a:r>
              <a:rPr lang="ru-RU" sz="2000" dirty="0" smtClean="0"/>
              <a:t>- это </a:t>
            </a:r>
            <a:r>
              <a:rPr lang="ru-RU" sz="2000" dirty="0"/>
              <a:t>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рук. 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области мелкой моторики относится большое разнообразие движений: от примитивных жестов, таких как захват объектов, до очень мелких движений, от которых, например, зависит почерк человека. </a:t>
            </a:r>
            <a:r>
              <a:rPr lang="ru-RU" sz="2000" dirty="0" smtClean="0"/>
              <a:t> Почему </a:t>
            </a:r>
            <a:r>
              <a:rPr lang="ru-RU" sz="2000" dirty="0"/>
              <a:t>так важно её развивать?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2050" name="Picture 2" descr="C:\Users\Ирина Алексеевна\Documents\Фото\Группа (2012-2013)\Фото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22859"/>
            <a:ext cx="2448272" cy="183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 Алексеевна\Documents\Фото\Группа (2012-2013)\DSC02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76882"/>
            <a:ext cx="2613554" cy="196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784887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Дело </a:t>
            </a:r>
            <a:r>
              <a:rPr lang="ru-RU" sz="2000" dirty="0"/>
              <a:t>в том, что рука имеет самое большое «представительство» в коре головного </a:t>
            </a:r>
            <a:r>
              <a:rPr lang="ru-RU" sz="2000" dirty="0" smtClean="0"/>
              <a:t>мозга: около </a:t>
            </a:r>
            <a:r>
              <a:rPr lang="ru-RU" sz="2000" dirty="0"/>
              <a:t>трети всей площади двигательной проекции коры головного мозга занимает проекция кисти </a:t>
            </a:r>
            <a:r>
              <a:rPr lang="ru-RU" sz="2000" dirty="0" smtClean="0"/>
              <a:t>руки. </a:t>
            </a:r>
            <a:r>
              <a:rPr lang="ru-RU" sz="2000" dirty="0"/>
              <a:t>Доказано, что проекция руки есть ещё одна речевая зона головного мозга. </a:t>
            </a:r>
          </a:p>
          <a:p>
            <a:r>
              <a:rPr lang="ru-RU" sz="2000" dirty="0" smtClean="0"/>
              <a:t>Центр, который отвечает за</a:t>
            </a:r>
          </a:p>
          <a:p>
            <a:r>
              <a:rPr lang="ru-RU" sz="2000" dirty="0" smtClean="0"/>
              <a:t>движения пальцев, </a:t>
            </a:r>
          </a:p>
          <a:p>
            <a:r>
              <a:rPr lang="ru-RU" sz="2000" dirty="0" smtClean="0"/>
              <a:t>расположен </a:t>
            </a:r>
            <a:r>
              <a:rPr lang="ru-RU" sz="2000" dirty="0"/>
              <a:t>очень </a:t>
            </a:r>
            <a:r>
              <a:rPr lang="ru-RU" sz="2000" dirty="0" smtClean="0"/>
              <a:t>близко от</a:t>
            </a:r>
          </a:p>
          <a:p>
            <a:r>
              <a:rPr lang="ru-RU" sz="2000" dirty="0" smtClean="0"/>
              <a:t>речевой </a:t>
            </a:r>
            <a:r>
              <a:rPr lang="ru-RU" sz="2000" dirty="0"/>
              <a:t>зоны</a:t>
            </a:r>
            <a:r>
              <a:rPr lang="ru-RU" sz="2000" dirty="0" smtClean="0"/>
              <a:t>.</a:t>
            </a:r>
            <a:r>
              <a:rPr lang="ru-RU" sz="2000" dirty="0"/>
              <a:t> Стимулируя </a:t>
            </a:r>
            <a:endParaRPr lang="ru-RU" sz="2000" dirty="0" smtClean="0"/>
          </a:p>
          <a:p>
            <a:r>
              <a:rPr lang="ru-RU" sz="2000" dirty="0" smtClean="0"/>
              <a:t>мелкую </a:t>
            </a:r>
            <a:r>
              <a:rPr lang="ru-RU" sz="2000" dirty="0"/>
              <a:t>моторику, мы </a:t>
            </a:r>
            <a:endParaRPr lang="ru-RU" sz="2000" dirty="0" smtClean="0"/>
          </a:p>
          <a:p>
            <a:r>
              <a:rPr lang="ru-RU" sz="2000" dirty="0" smtClean="0"/>
              <a:t>активируем </a:t>
            </a:r>
            <a:r>
              <a:rPr lang="ru-RU" sz="2000" dirty="0"/>
              <a:t>зоны, </a:t>
            </a:r>
            <a:endParaRPr lang="ru-RU" sz="2000" dirty="0" smtClean="0"/>
          </a:p>
          <a:p>
            <a:r>
              <a:rPr lang="ru-RU" sz="2000" dirty="0" smtClean="0"/>
              <a:t>отвечающие </a:t>
            </a:r>
            <a:r>
              <a:rPr lang="ru-RU" sz="2000" dirty="0"/>
              <a:t>за речь.</a:t>
            </a:r>
          </a:p>
          <a:p>
            <a:r>
              <a:rPr lang="ru-RU" sz="2000" dirty="0" smtClean="0"/>
              <a:t> Поэтому </a:t>
            </a:r>
            <a:r>
              <a:rPr lang="ru-RU" sz="2000" dirty="0"/>
              <a:t>развитию кисти </a:t>
            </a:r>
            <a:endParaRPr lang="ru-RU" sz="2000" dirty="0" smtClean="0"/>
          </a:p>
          <a:p>
            <a:r>
              <a:rPr lang="ru-RU" sz="2000" dirty="0" smtClean="0"/>
              <a:t>Принадлежит важная </a:t>
            </a:r>
            <a:r>
              <a:rPr lang="ru-RU" sz="2000" dirty="0"/>
              <a:t>роль в </a:t>
            </a:r>
            <a:endParaRPr lang="ru-RU" sz="2000" dirty="0" smtClean="0"/>
          </a:p>
          <a:p>
            <a:r>
              <a:rPr lang="ru-RU" sz="2000" dirty="0" smtClean="0"/>
              <a:t>формировании головного</a:t>
            </a:r>
          </a:p>
          <a:p>
            <a:r>
              <a:rPr lang="ru-RU" sz="2000" dirty="0" smtClean="0"/>
              <a:t>мозга </a:t>
            </a:r>
            <a:r>
              <a:rPr lang="ru-RU" sz="2000" dirty="0"/>
              <a:t>и становлении </a:t>
            </a:r>
            <a:r>
              <a:rPr lang="ru-RU" sz="2000" dirty="0" smtClean="0"/>
              <a:t>речи, </a:t>
            </a:r>
          </a:p>
          <a:p>
            <a:r>
              <a:rPr lang="ru-RU" sz="2000" dirty="0" smtClean="0"/>
              <a:t>и  </a:t>
            </a:r>
            <a:r>
              <a:rPr lang="ru-RU" sz="2000" dirty="0"/>
              <a:t>развитие </a:t>
            </a:r>
            <a:r>
              <a:rPr lang="ru-RU" sz="2000" dirty="0" smtClean="0"/>
              <a:t>речи ребёнка </a:t>
            </a:r>
          </a:p>
          <a:p>
            <a:r>
              <a:rPr lang="ru-RU" sz="2000" dirty="0" smtClean="0"/>
              <a:t>неразрывно </a:t>
            </a:r>
            <a:r>
              <a:rPr lang="ru-RU" sz="2000" dirty="0"/>
              <a:t>связано с </a:t>
            </a:r>
            <a:endParaRPr lang="ru-RU" sz="2000" dirty="0" smtClean="0"/>
          </a:p>
          <a:p>
            <a:r>
              <a:rPr lang="ru-RU" sz="2000" dirty="0"/>
              <a:t>р</a:t>
            </a:r>
            <a:r>
              <a:rPr lang="ru-RU" sz="2000" dirty="0" smtClean="0"/>
              <a:t>азвитием мелкой </a:t>
            </a:r>
            <a:r>
              <a:rPr lang="ru-RU" sz="2000" dirty="0"/>
              <a:t>моторики.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 descr="C:\Users\Ирина Алексеевна\Desktop\Download\ОТКРЫТКИ\разные\зоны моз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3059832" cy="194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3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8326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именно поэтому словесная речь </a:t>
            </a:r>
          </a:p>
          <a:p>
            <a:r>
              <a:rPr lang="ru-RU" sz="2000" dirty="0"/>
              <a:t>маленьких детей начинается тогда, </a:t>
            </a:r>
            <a:r>
              <a:rPr lang="ru-RU" sz="2000" dirty="0" smtClean="0"/>
              <a:t>когда </a:t>
            </a:r>
          </a:p>
          <a:p>
            <a:r>
              <a:rPr lang="ru-RU" sz="2000" dirty="0" smtClean="0"/>
              <a:t>движения  </a:t>
            </a:r>
            <a:r>
              <a:rPr lang="ru-RU" sz="2000" dirty="0"/>
              <a:t>пальчиков, </a:t>
            </a:r>
            <a:r>
              <a:rPr lang="ru-RU" sz="2000" dirty="0" smtClean="0"/>
              <a:t>обследующих </a:t>
            </a:r>
            <a:r>
              <a:rPr lang="ru-RU" sz="2000" dirty="0"/>
              <a:t>предметы, достигают достаточной точности. </a:t>
            </a:r>
          </a:p>
          <a:p>
            <a:r>
              <a:rPr lang="ru-RU" sz="2000" dirty="0"/>
              <a:t>Руки ребенка как бы подготавливают </a:t>
            </a:r>
            <a:r>
              <a:rPr lang="ru-RU" sz="2000" dirty="0" smtClean="0"/>
              <a:t>почву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для последующего развития речи.  </a:t>
            </a:r>
          </a:p>
          <a:p>
            <a:r>
              <a:rPr lang="ru-RU" sz="2000" dirty="0"/>
              <a:t> К 6 – 7 годам в основном заканчивается созревание соответствующих зон  коры головного мозга, развитие мелких мышц кисти.  </a:t>
            </a:r>
          </a:p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393664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физиолог И.П. Павлов (1849-1936) писал: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Руки учат голову, затем поумневшая голова учит руки, а умелые руки снова способствуют развитию мозга»</a:t>
            </a:r>
          </a:p>
        </p:txBody>
      </p:sp>
      <p:pic>
        <p:nvPicPr>
          <p:cNvPr id="4" name="Picture 2" descr="C:\Users\Ирина Алексеевна\Desktop\Download\И.П. Пав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919838" cy="1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 Алексеевна\Desktop\Download\ОТКРЫТКИ\melkaya-motorika-ruk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7812"/>
            <a:ext cx="2020599" cy="139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9018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применении к моторным навыкам руки и пальцев часто используется термин ловкость.</a:t>
            </a:r>
          </a:p>
          <a:p>
            <a:r>
              <a:rPr lang="ru-RU" sz="2000" dirty="0" smtClean="0"/>
              <a:t>Что </a:t>
            </a:r>
            <a:r>
              <a:rPr lang="ru-RU" sz="2000" dirty="0"/>
              <a:t>можно сделать для развития мелкой моторики? </a:t>
            </a:r>
            <a:r>
              <a:rPr lang="ru-RU" sz="2000" dirty="0" smtClean="0"/>
              <a:t> </a:t>
            </a:r>
            <a:r>
              <a:rPr lang="ru-RU" sz="2000" dirty="0"/>
              <a:t>Великолепным инструментом для развития руки и кисти ребенка являются пальчиковые игры.</a:t>
            </a:r>
          </a:p>
          <a:p>
            <a:r>
              <a:rPr lang="ru-RU" sz="2000" dirty="0"/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«Пальчиковые игры» </a:t>
            </a:r>
            <a:r>
              <a:rPr lang="ru-RU" sz="2000" dirty="0"/>
              <a:t>- это </a:t>
            </a:r>
            <a:r>
              <a:rPr lang="ru-RU" sz="2000" dirty="0" smtClean="0"/>
              <a:t>инсценировки </a:t>
            </a:r>
            <a:r>
              <a:rPr lang="ru-RU" sz="2000" dirty="0"/>
              <a:t>каких-либо рифмованных историй, сказок при помощи пальцев. Многие игры требуют участия обеих рук, что дает возможность детям ориентироваться в понятиях «вправо», «влево», «вверх», «вниз</a:t>
            </a:r>
            <a:r>
              <a:rPr lang="ru-RU" sz="2000" dirty="0" smtClean="0"/>
              <a:t>».  Методика </a:t>
            </a:r>
            <a:r>
              <a:rPr lang="ru-RU" sz="2000" dirty="0"/>
              <a:t>и смысл данных игр состоит в том, что нервные окончания рук воздействуют на мозг ребенка и мозговая деятельность активизируется. Эти игры являются хорошими помощниками для того, чтобы подготовить руку ребенка к письму, развить координацию. </a:t>
            </a:r>
            <a:r>
              <a:rPr lang="ru-RU" sz="2000" dirty="0" smtClean="0"/>
              <a:t>Часть </a:t>
            </a:r>
            <a:r>
              <a:rPr lang="ru-RU" sz="2000" dirty="0"/>
              <a:t>упражнений, в которых </a:t>
            </a:r>
            <a:r>
              <a:rPr lang="ru-RU" sz="2000" dirty="0" smtClean="0"/>
              <a:t>используют </a:t>
            </a:r>
            <a:r>
              <a:rPr lang="ru-RU" sz="2000" dirty="0"/>
              <a:t>поверхность стола, выполняются сидя за столом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1" name="Picture 3" descr="C:\Users\Ирина Алексеевна\Documents\Фото\2013.09.12 Фото\DSC03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45710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 Алексеевна\Documents\Фото\Фото (06.09.2009)\IMG_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55516"/>
            <a:ext cx="2249416" cy="168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Пальчиковые игры и упражнения </a:t>
            </a:r>
            <a:r>
              <a:rPr lang="ru-RU" dirty="0" smtClean="0"/>
              <a:t>– уникальное средство для  развития мелкой моторики и речи в их единстве и взаимосвязи. Разучивание текстов с использованием пальчиковой гимнастики стимулирует не только развитие речи, но и внимания, воображения, воспитывает эмоциональную выразительность.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3297698" cy="2954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«Моя семья»</a:t>
            </a:r>
          </a:p>
          <a:p>
            <a:r>
              <a:rPr lang="ru-RU" dirty="0" smtClean="0"/>
              <a:t>Этот пальчик – дедушка,</a:t>
            </a:r>
          </a:p>
          <a:p>
            <a:r>
              <a:rPr lang="ru-RU" dirty="0" smtClean="0"/>
              <a:t>Этот пальчик – бабушка,</a:t>
            </a:r>
          </a:p>
          <a:p>
            <a:r>
              <a:rPr lang="ru-RU" dirty="0" smtClean="0"/>
              <a:t>Этот пальчик – папочка,</a:t>
            </a:r>
          </a:p>
          <a:p>
            <a:r>
              <a:rPr lang="ru-RU" dirty="0" smtClean="0"/>
              <a:t>Этот пальчик – мамочка, </a:t>
            </a:r>
          </a:p>
          <a:p>
            <a:r>
              <a:rPr lang="ru-RU" dirty="0" smtClean="0"/>
              <a:t>Этот пальчик – я,</a:t>
            </a:r>
          </a:p>
          <a:p>
            <a:r>
              <a:rPr lang="ru-RU" dirty="0" smtClean="0"/>
              <a:t>Вот и вся моя семья!</a:t>
            </a:r>
          </a:p>
          <a:p>
            <a:endParaRPr lang="ru-RU" dirty="0"/>
          </a:p>
          <a:p>
            <a:r>
              <a:rPr lang="ru-RU" sz="1400" i="1" dirty="0" smtClean="0"/>
              <a:t>Поочередное сгибание пальцев, </a:t>
            </a:r>
          </a:p>
          <a:p>
            <a:r>
              <a:rPr lang="ru-RU" sz="1400" i="1" dirty="0" smtClean="0"/>
              <a:t>начиная с большого.</a:t>
            </a:r>
          </a:p>
          <a:p>
            <a:r>
              <a:rPr lang="ru-RU" sz="1400" i="1" dirty="0" smtClean="0"/>
              <a:t> По окончании покрутить кулачком</a:t>
            </a:r>
            <a:endParaRPr lang="ru-RU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1310" y="2060848"/>
            <a:ext cx="3528392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«Осенние листья»</a:t>
            </a:r>
          </a:p>
          <a:p>
            <a:r>
              <a:rPr lang="ru-RU" dirty="0" smtClean="0"/>
              <a:t>Раз, два, три, четыре, пять</a:t>
            </a:r>
          </a:p>
          <a:p>
            <a:r>
              <a:rPr lang="ru-RU" sz="1400" i="1" dirty="0" smtClean="0"/>
              <a:t>поочередное сгибание пальцев</a:t>
            </a:r>
            <a:endParaRPr lang="ru-RU" dirty="0" smtClean="0"/>
          </a:p>
          <a:p>
            <a:r>
              <a:rPr lang="ru-RU" dirty="0" smtClean="0"/>
              <a:t>Будем листья собирать,</a:t>
            </a:r>
          </a:p>
          <a:p>
            <a:r>
              <a:rPr lang="ru-RU" sz="1400" i="1" dirty="0" smtClean="0"/>
              <a:t>сжимание и разжимание кулачков</a:t>
            </a:r>
            <a:endParaRPr lang="ru-RU" sz="1400" dirty="0" smtClean="0"/>
          </a:p>
          <a:p>
            <a:r>
              <a:rPr lang="ru-RU" dirty="0" smtClean="0"/>
              <a:t>Листья березы, листья рябины,</a:t>
            </a:r>
          </a:p>
          <a:p>
            <a:r>
              <a:rPr lang="ru-RU" dirty="0" smtClean="0"/>
              <a:t>Листья тополя, листья осины,</a:t>
            </a:r>
          </a:p>
          <a:p>
            <a:r>
              <a:rPr lang="ru-RU" dirty="0" smtClean="0"/>
              <a:t>Листики дуба мы соберем,</a:t>
            </a:r>
          </a:p>
          <a:p>
            <a:r>
              <a:rPr lang="ru-RU" sz="1400" i="1" dirty="0" smtClean="0"/>
              <a:t>загибание пальчиков, начиная с большого</a:t>
            </a:r>
            <a:endParaRPr lang="ru-RU" dirty="0" smtClean="0"/>
          </a:p>
          <a:p>
            <a:r>
              <a:rPr lang="ru-RU" dirty="0" smtClean="0"/>
              <a:t>Маме осенний букет отнесем!</a:t>
            </a:r>
          </a:p>
          <a:p>
            <a:r>
              <a:rPr lang="ru-RU" sz="1400" i="1" dirty="0" smtClean="0"/>
              <a:t>шагать по левой ладони указательным и средним пальцами правой руки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Ирина Алексеевна\Documents\Фото\2013.09.12 Фото\DSC0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65230"/>
            <a:ext cx="1684975" cy="126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Ирина Алексеевна\Documents\Фото\2013.09.12 Фото\DSC03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204864"/>
            <a:ext cx="2102529" cy="157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0721" y="116632"/>
            <a:ext cx="8985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младшем дошкольном возрасте идет активное обучение действиям с </a:t>
            </a:r>
            <a:r>
              <a:rPr lang="ru-RU" sz="2000" dirty="0" smtClean="0"/>
              <a:t>предметами.  </a:t>
            </a:r>
          </a:p>
          <a:p>
            <a:r>
              <a:rPr lang="ru-RU" sz="2000" dirty="0"/>
              <a:t>Работая над развитием мелкой моторики рук у детей с нарушением речи, можно добиться определённых </a:t>
            </a:r>
            <a:r>
              <a:rPr lang="ru-RU" sz="2000" dirty="0" smtClean="0"/>
              <a:t>результатов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smtClean="0"/>
              <a:t>них </a:t>
            </a:r>
            <a:r>
              <a:rPr lang="ru-RU" sz="2000" dirty="0"/>
              <a:t>улучшается координация артикуляционного аппарата, заметно сокращаются сроки постановки звуков, совершенствуется общая координация </a:t>
            </a:r>
            <a:r>
              <a:rPr lang="ru-RU" sz="2000" dirty="0" smtClean="0"/>
              <a:t>движений </a:t>
            </a:r>
            <a:r>
              <a:rPr lang="ru-RU" sz="2000" dirty="0"/>
              <a:t>детей. </a:t>
            </a:r>
          </a:p>
        </p:txBody>
      </p:sp>
      <p:pic>
        <p:nvPicPr>
          <p:cNvPr id="5122" name="Picture 2" descr="C:\Users\Ирина Алексеевна\Documents\Фото\2013.09.12 Фото\DSC03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5" y="2276873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491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1844</TotalTime>
  <Words>1342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Мир на кончиках пальцев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на кончиках пальцев</dc:title>
  <dc:creator>Ирина Алексеевна</dc:creator>
  <cp:lastModifiedBy>Ирина Алексеевна</cp:lastModifiedBy>
  <cp:revision>176</cp:revision>
  <dcterms:created xsi:type="dcterms:W3CDTF">2013-09-11T07:36:45Z</dcterms:created>
  <dcterms:modified xsi:type="dcterms:W3CDTF">2014-01-18T10:06:15Z</dcterms:modified>
</cp:coreProperties>
</file>