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sldIdLst>
    <p:sldId id="259" r:id="rId3"/>
    <p:sldId id="262" r:id="rId4"/>
    <p:sldId id="270" r:id="rId5"/>
    <p:sldId id="263" r:id="rId6"/>
    <p:sldId id="264" r:id="rId7"/>
    <p:sldId id="265" r:id="rId8"/>
    <p:sldId id="267" r:id="rId9"/>
    <p:sldId id="266" r:id="rId10"/>
    <p:sldId id="268" r:id="rId11"/>
    <p:sldId id="271" r:id="rId12"/>
    <p:sldId id="272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92832F5-EA01-48E5-B403-87E193F50680}">
          <p14:sldIdLst>
            <p14:sldId id="259"/>
          </p14:sldIdLst>
        </p14:section>
        <p14:section name="Обзор проекта" id="{087866C3-7028-482C-8D34-6BF5363FBD75}">
          <p14:sldIdLst>
            <p14:sldId id="261"/>
          </p14:sldIdLst>
        </p14:section>
        <p14:section name="Обновление состояния" id="{521DEF98-8796-4632-831A-16252E9A6054}">
          <p14:sldIdLst>
            <p14:sldId id="262"/>
            <p14:sldId id="263"/>
          </p14:sldIdLst>
        </p14:section>
        <p14:section name="Временная шкала" id="{CF24EBA6-C924-424D-AC31-A4B9992A87E0}">
          <p14:sldIdLst>
            <p14:sldId id="264"/>
            <p14:sldId id="266"/>
            <p14:sldId id="271"/>
          </p14:sldIdLst>
        </p14:section>
        <p14:section name="Следующие шаги и действия" id="{C24C98EC-938D-4034-8DB8-5E8DBF16E3CB}">
          <p14:sldIdLst>
            <p14:sldId id="267"/>
            <p14:sldId id="268"/>
          </p14:sldIdLst>
        </p14:section>
        <p14:section name="Приложение" id="{E35CCD6A-2288-476E-BC93-C75323AE1F32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C7119"/>
    <a:srgbClr val="093A4B"/>
    <a:srgbClr val="10617E"/>
  </p:clrMru>
  <p:extLst>
    <p:ext uri="{E76CE94A-603C-4142-B9EB-6D1370010A27}">
      <p14:discardImageEditData xmlns="" xmlns:p14="http://schemas.microsoft.com/office/powerpoint/2010/main" val="1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>
        <p:scale>
          <a:sx n="70" d="100"/>
          <a:sy n="70" d="100"/>
        </p:scale>
        <p:origin x="-798" y="-78"/>
      </p:cViewPr>
      <p:guideLst>
        <p:guide orient="horz" pos="2880"/>
        <p:guide orient="horz" pos="768"/>
        <p:guide pos="2160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724506C0-3FFE-45A5-803D-9F4FC5464A70}" type="datetimeFigureOut">
              <a:rPr/>
              <a:pPr/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F8646707-6BBD-41A9-B4DF-0C76A73A2D2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предоставления обновлений</a:t>
            </a:r>
            <a:r>
              <a:rPr lang="ru-RU" baseline="0" dirty="0" smtClean="0"/>
              <a:t> вех проекта.</a:t>
            </a:r>
            <a:endParaRPr lang="ru-RU" dirty="0" smtClean="0"/>
          </a:p>
          <a:p>
            <a:endParaRPr lang="ru-RU" baseline="0" dirty="0" smtClean="0"/>
          </a:p>
          <a:p>
            <a:pPr lvl="0"/>
            <a:r>
              <a:rPr lang="ru-RU" sz="1000" b="1" dirty="0" smtClean="0"/>
              <a:t>Разделы</a:t>
            </a:r>
            <a:endParaRPr lang="ru-RU" sz="1000" b="0" dirty="0" smtClean="0"/>
          </a:p>
          <a:p>
            <a:pPr lvl="0"/>
            <a:r>
              <a:rPr lang="ru-RU" sz="1000" b="0" dirty="0" smtClean="0"/>
              <a:t>Для добавления разделов щелкните слайд правой кнопкой мыши.</a:t>
            </a:r>
            <a:r>
              <a:rPr lang="ru-RU" sz="10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000" b="0" dirty="0" smtClean="0"/>
          </a:p>
          <a:p>
            <a:pPr lvl="0"/>
            <a:endParaRPr lang="ru-RU" sz="1000" b="1" dirty="0" smtClean="0"/>
          </a:p>
          <a:p>
            <a:pPr lvl="0"/>
            <a:r>
              <a:rPr lang="ru-RU" sz="1000" b="1" dirty="0" smtClean="0"/>
              <a:t>Заметки</a:t>
            </a:r>
          </a:p>
          <a:p>
            <a:pPr lvl="0"/>
            <a:r>
              <a:rPr lang="ru-RU" sz="10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0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0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000" dirty="0" smtClean="0"/>
              <a:t>Обратите особое внимание на графики, диаграммы и надписи.</a:t>
            </a:r>
            <a:r>
              <a:rPr lang="ru-RU" sz="1000" baseline="0" dirty="0" smtClean="0"/>
              <a:t> </a:t>
            </a:r>
            <a:endParaRPr lang="ru-RU" sz="1000" dirty="0" smtClean="0"/>
          </a:p>
          <a:p>
            <a:pPr lvl="0"/>
            <a:r>
              <a:rPr lang="ru-RU" sz="1000" dirty="0" smtClean="0"/>
              <a:t>Учтите, что печать будет выполняться </a:t>
            </a:r>
            <a:r>
              <a:rPr lang="ru-RU" sz="1000" dirty="0" err="1" smtClean="0"/>
              <a:t>в черно-белом режиме или в оттенках серого</a:t>
            </a:r>
            <a:r>
              <a:rPr lang="ru-RU" sz="10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000" dirty="0" err="1" smtClean="0"/>
              <a:t>в черно-белом режиме или в оттенках серого</a:t>
            </a:r>
            <a:r>
              <a:rPr lang="ru-RU" sz="1000" dirty="0" smtClean="0"/>
              <a:t>.</a:t>
            </a:r>
          </a:p>
          <a:p>
            <a:pPr lvl="0">
              <a:buFontTx/>
              <a:buNone/>
            </a:pPr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Диаграммы, таблицы и графики</a:t>
            </a:r>
          </a:p>
          <a:p>
            <a:pPr lvl="0"/>
            <a:r>
              <a:rPr lang="ru-RU" sz="10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0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77605"/>
            <a:ext cx="6858000" cy="81663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857750" y="1727200"/>
            <a:ext cx="676030" cy="120183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43400" y="2540001"/>
            <a:ext cx="930346" cy="1653948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5029200" y="2946400"/>
            <a:ext cx="1371600" cy="24384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508002"/>
            <a:ext cx="5829300" cy="1015999"/>
          </a:xfrm>
        </p:spPr>
        <p:txBody>
          <a:bodyPr anchor="t"/>
          <a:lstStyle>
            <a:lvl1pPr algn="l" latinLnBrk="0">
              <a:defRPr lang="ru-RU"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61" y="1625600"/>
            <a:ext cx="3956289" cy="172720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ru-RU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Щелкните для изменения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1"/>
            <a:ext cx="1543050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1"/>
            <a:ext cx="4514850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0236" y="0"/>
            <a:ext cx="6868236" cy="7443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514350" y="1422399"/>
            <a:ext cx="1484940" cy="2685076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26228" y="2540001"/>
            <a:ext cx="3829050" cy="1524001"/>
          </a:xfrm>
        </p:spPr>
        <p:txBody>
          <a:bodyPr anchor="b" anchorCtr="0">
            <a:normAutofit/>
          </a:bodyPr>
          <a:lstStyle>
            <a:lvl1pPr algn="l" latinLnBrk="0">
              <a:defRPr lang="ru-RU" sz="3600" b="0" cap="none">
                <a:latin typeface="Georgia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0" y="4064001"/>
            <a:ext cx="3829050" cy="2000249"/>
          </a:xfrm>
        </p:spPr>
        <p:txBody>
          <a:bodyPr anchor="t"/>
          <a:lstStyle>
            <a:lvl1pPr marL="0" indent="0" latinLnBrk="0">
              <a:buNone/>
              <a:defRPr lang="ru-RU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219200"/>
            <a:ext cx="6172200" cy="1219200"/>
          </a:xfrm>
        </p:spPr>
        <p:txBody>
          <a:bodyPr anchor="t">
            <a:normAutofit/>
          </a:bodyPr>
          <a:lstStyle>
            <a:lvl1pPr algn="l" latinLnBrk="0">
              <a:defRPr lang="ru-RU" sz="2800"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latinLnBrk="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lang="ru-RU" sz="2000">
                <a:latin typeface="Georgia" pitchFamily="18" charset="0"/>
              </a:defRPr>
            </a:lvl1pPr>
            <a:lvl2pPr marL="571500" indent="-228600" latinLnBrk="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lang="ru-RU" sz="1800">
                <a:latin typeface="Georgia" pitchFamily="18" charset="0"/>
              </a:defRPr>
            </a:lvl2pPr>
            <a:lvl3pPr latinLnBrk="0">
              <a:defRPr lang="ru-RU" sz="2000">
                <a:latin typeface="Georgia" pitchFamily="18" charset="0"/>
              </a:defRPr>
            </a:lvl3pPr>
            <a:lvl4pPr latinLnBrk="0">
              <a:defRPr lang="ru-RU" sz="2000">
                <a:latin typeface="Georgia" pitchFamily="18" charset="0"/>
              </a:defRPr>
            </a:lvl4pPr>
            <a:lvl5pPr latinLnBrk="0">
              <a:defRPr lang="ru-RU" sz="2000">
                <a:latin typeface="Georgia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38401"/>
            <a:ext cx="3028950" cy="5729817"/>
          </a:xfrm>
        </p:spPr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438401"/>
            <a:ext cx="3028950" cy="5729817"/>
          </a:xfrm>
        </p:spPr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219200"/>
            <a:ext cx="6172200" cy="812800"/>
          </a:xfrm>
        </p:spPr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0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0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latinLnBrk="0">
              <a:defRPr lang="ru-RU" sz="2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219200"/>
            <a:ext cx="2256235" cy="101600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219201"/>
            <a:ext cx="3833813" cy="6949017"/>
          </a:xfrm>
        </p:spPr>
        <p:txBody>
          <a:bodyPr>
            <a:normAutofit/>
          </a:bodyPr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336801"/>
            <a:ext cx="2256235" cy="5831417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21920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38401"/>
            <a:ext cx="6172200" cy="572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/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-144"/>
          <a:stretch/>
        </p:blipFill>
        <p:spPr>
          <a:xfrm>
            <a:off x="-9938" y="1"/>
            <a:ext cx="6867939" cy="880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2917" y="857224"/>
            <a:ext cx="6054371" cy="1524011"/>
          </a:xfrm>
        </p:spPr>
        <p:txBody>
          <a:bodyPr>
            <a:normAutofit fontScale="90000"/>
          </a:bodyPr>
          <a:lstStyle/>
          <a:p>
            <a:r>
              <a:rPr sz="5300" smtClean="0">
                <a:solidFill>
                  <a:srgbClr val="00B050"/>
                </a:solidFill>
                <a:latin typeface="Monotype Corsiva" pitchFamily="66" charset="0"/>
              </a:rPr>
              <a:t>Картотека опытов и экспериментов</a:t>
            </a:r>
            <a:r>
              <a:rPr smtClean="0">
                <a:solidFill>
                  <a:srgbClr val="00B050"/>
                </a:solidFill>
              </a:rPr>
              <a:t/>
            </a:r>
            <a:br>
              <a:rPr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29961" y="6953267"/>
            <a:ext cx="3956289" cy="1809763"/>
          </a:xfrm>
        </p:spPr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8596"/>
            <a:ext cx="6172200" cy="5715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8" y="899592"/>
            <a:ext cx="5872182" cy="824440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b="1" dirty="0" err="1" smtClean="0">
                <a:solidFill>
                  <a:srgbClr val="093A4B"/>
                </a:solidFill>
              </a:rPr>
              <a:t>Свойства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воздуха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Ветер</a:t>
            </a:r>
            <a:r>
              <a:rPr b="1" dirty="0" smtClean="0">
                <a:solidFill>
                  <a:srgbClr val="093A4B"/>
                </a:solidFill>
              </a:rPr>
              <a:t> – </a:t>
            </a:r>
            <a:r>
              <a:rPr b="1" dirty="0" err="1" smtClean="0">
                <a:solidFill>
                  <a:srgbClr val="093A4B"/>
                </a:solidFill>
              </a:rPr>
              <a:t>это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движение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воздуха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Для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этого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опыта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используйте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веера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Дети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машут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веером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над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водой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Почему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появились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волны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Веер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движется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как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подгоняет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тоже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начинает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двигаться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Ветер</a:t>
            </a:r>
            <a:r>
              <a:rPr dirty="0" smtClean="0">
                <a:solidFill>
                  <a:srgbClr val="093A4B"/>
                </a:solidFill>
              </a:rPr>
              <a:t> - </a:t>
            </a:r>
            <a:r>
              <a:rPr dirty="0" err="1" smtClean="0">
                <a:solidFill>
                  <a:srgbClr val="093A4B"/>
                </a:solidFill>
              </a:rPr>
              <a:t>это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движение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воздуха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endParaRPr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b="1" dirty="0" smtClean="0">
              <a:solidFill>
                <a:srgbClr val="093A4B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Ветер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Прикрепить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над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батареями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тонкие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полоски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бумаги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легкой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ткани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Открыть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форточку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Какой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над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батареями</a:t>
            </a:r>
            <a:r>
              <a:rPr dirty="0" smtClean="0">
                <a:solidFill>
                  <a:srgbClr val="093A4B"/>
                </a:solidFill>
              </a:rPr>
              <a:t> - </a:t>
            </a:r>
            <a:r>
              <a:rPr dirty="0" err="1" smtClean="0">
                <a:solidFill>
                  <a:srgbClr val="093A4B"/>
                </a:solidFill>
              </a:rPr>
              <a:t>теплый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холодный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Теплый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стремится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вверх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Открываем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форточку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впускаем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холодный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 с </a:t>
            </a:r>
            <a:r>
              <a:rPr dirty="0" err="1" smtClean="0">
                <a:solidFill>
                  <a:srgbClr val="093A4B"/>
                </a:solidFill>
              </a:rPr>
              <a:t>улицы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Холодный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воздух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из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форточки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будет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опускаться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вниз</a:t>
            </a:r>
            <a:r>
              <a:rPr dirty="0" smtClean="0">
                <a:solidFill>
                  <a:srgbClr val="093A4B"/>
                </a:solidFill>
              </a:rPr>
              <a:t>, а </a:t>
            </a:r>
            <a:r>
              <a:rPr dirty="0" err="1" smtClean="0">
                <a:solidFill>
                  <a:srgbClr val="093A4B"/>
                </a:solidFill>
              </a:rPr>
              <a:t>теплый</a:t>
            </a:r>
            <a:r>
              <a:rPr dirty="0" smtClean="0">
                <a:solidFill>
                  <a:srgbClr val="093A4B"/>
                </a:solidFill>
              </a:rPr>
              <a:t> - </a:t>
            </a:r>
            <a:r>
              <a:rPr dirty="0" err="1" smtClean="0">
                <a:solidFill>
                  <a:srgbClr val="093A4B"/>
                </a:solidFill>
              </a:rPr>
              <a:t>от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батареи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подниматься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вверх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Значит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они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встретятся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Что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тогда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появится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Ветер</a:t>
            </a:r>
            <a:r>
              <a:rPr dirty="0" smtClean="0">
                <a:solidFill>
                  <a:srgbClr val="093A4B"/>
                </a:solidFill>
              </a:rPr>
              <a:t>. И </a:t>
            </a:r>
            <a:r>
              <a:rPr dirty="0" err="1" smtClean="0">
                <a:solidFill>
                  <a:srgbClr val="093A4B"/>
                </a:solidFill>
              </a:rPr>
              <a:t>этот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ветер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заставит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двигаться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полоски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бумаги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 descr="http://catherine.spb.ru/images/uploads/vvsh_piatid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816" y="2987824"/>
            <a:ext cx="3810000" cy="2857500"/>
          </a:xfrm>
          <a:prstGeom prst="rect">
            <a:avLst/>
          </a:prstGeom>
          <a:noFill/>
          <a:ln w="57150">
            <a:solidFill>
              <a:srgbClr val="2C7119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323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83568"/>
            <a:ext cx="6172200" cy="81369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93A4B"/>
                </a:solidFill>
              </a:rPr>
              <a:t>   Воздух </a:t>
            </a:r>
            <a:r>
              <a:rPr lang="ru-RU" b="1" dirty="0" smtClean="0">
                <a:solidFill>
                  <a:srgbClr val="093A4B"/>
                </a:solidFill>
              </a:rPr>
              <a:t>имеет вес.</a:t>
            </a:r>
            <a:endParaRPr lang="ru-RU" dirty="0" smtClean="0">
              <a:solidFill>
                <a:srgbClr val="093A4B"/>
              </a:solidFill>
            </a:endParaRPr>
          </a:p>
          <a:p>
            <a:r>
              <a:rPr lang="ru-RU" dirty="0" smtClean="0">
                <a:solidFill>
                  <a:srgbClr val="093A4B"/>
                </a:solidFill>
              </a:rPr>
              <a:t> Положите на чаши весов надутый и не надутый шарики: чаша с каким шариком перевесит?</a:t>
            </a:r>
          </a:p>
          <a:p>
            <a:pPr>
              <a:buNone/>
            </a:pPr>
            <a:r>
              <a:rPr lang="ru-RU" b="1" dirty="0" smtClean="0">
                <a:solidFill>
                  <a:srgbClr val="093A4B"/>
                </a:solidFill>
              </a:rPr>
              <a:t>В воде появляются пузырьки воздуха.</a:t>
            </a:r>
            <a:endParaRPr lang="ru-RU" dirty="0" smtClean="0">
              <a:solidFill>
                <a:srgbClr val="093A4B"/>
              </a:solidFill>
            </a:endParaRPr>
          </a:p>
          <a:p>
            <a:r>
              <a:rPr lang="ru-RU" dirty="0" smtClean="0">
                <a:solidFill>
                  <a:srgbClr val="093A4B"/>
                </a:solidFill>
              </a:rPr>
              <a:t>Рассмотрите </a:t>
            </a:r>
            <a:r>
              <a:rPr lang="ru-RU" dirty="0" smtClean="0">
                <a:solidFill>
                  <a:srgbClr val="093A4B"/>
                </a:solidFill>
              </a:rPr>
              <a:t>губку. Что видите? (Дырочки, отверстия.) Что в этих дырочках? Что случится, если губку погрузить в воду?</a:t>
            </a:r>
          </a:p>
          <a:p>
            <a:r>
              <a:rPr lang="ru-RU" dirty="0" smtClean="0">
                <a:solidFill>
                  <a:srgbClr val="093A4B"/>
                </a:solidFill>
              </a:rPr>
              <a:t>В воде появятся пузырьки - воздух из дырочек будет выходить в воду</a:t>
            </a:r>
            <a:r>
              <a:rPr lang="ru-RU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93A4B"/>
                </a:solidFill>
              </a:rPr>
              <a:t>Воздух имеет объём.</a:t>
            </a:r>
            <a:endParaRPr lang="ru-RU" dirty="0" smtClean="0">
              <a:solidFill>
                <a:srgbClr val="093A4B"/>
              </a:solidFill>
            </a:endParaRPr>
          </a:p>
          <a:p>
            <a:r>
              <a:rPr lang="ru-RU" dirty="0" smtClean="0">
                <a:solidFill>
                  <a:srgbClr val="093A4B"/>
                </a:solidFill>
              </a:rPr>
              <a:t>На столе </a:t>
            </a:r>
            <a:r>
              <a:rPr lang="ru-RU" dirty="0" smtClean="0">
                <a:solidFill>
                  <a:srgbClr val="093A4B"/>
                </a:solidFill>
              </a:rPr>
              <a:t>мисочки с водой и стаканчики. Вам нужно перевернуть стакан вверх дном и медленно опускать его в миску, держать стакан надо очень ровно. Что получилось? Попадает ли вода в стакан? Почему нет? </a:t>
            </a:r>
            <a:endParaRPr lang="ru-RU" dirty="0" smtClean="0">
              <a:solidFill>
                <a:srgbClr val="093A4B"/>
              </a:solidFill>
            </a:endParaRPr>
          </a:p>
          <a:p>
            <a:r>
              <a:rPr lang="ru-RU" dirty="0" smtClean="0">
                <a:solidFill>
                  <a:srgbClr val="093A4B"/>
                </a:solidFill>
              </a:rPr>
              <a:t>В </a:t>
            </a:r>
            <a:r>
              <a:rPr lang="ru-RU" dirty="0" smtClean="0">
                <a:solidFill>
                  <a:srgbClr val="093A4B"/>
                </a:solidFill>
              </a:rPr>
              <a:t>стакане есть воздух и он не пускает туда воду</a:t>
            </a:r>
            <a:r>
              <a:rPr lang="ru-RU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93A4B"/>
                </a:solidFill>
              </a:rPr>
              <a:t>Воздух невидим</a:t>
            </a:r>
            <a:endParaRPr lang="ru-RU" dirty="0" smtClean="0">
              <a:solidFill>
                <a:srgbClr val="093A4B"/>
              </a:solidFill>
            </a:endParaRPr>
          </a:p>
          <a:p>
            <a:r>
              <a:rPr lang="ru-RU" dirty="0" smtClean="0">
                <a:solidFill>
                  <a:srgbClr val="093A4B"/>
                </a:solidFill>
              </a:rPr>
              <a:t>Воздух не имеет определенной формы, распространяется во всех направлениях и не имеет собственного запаха. Возьмите ароматизированные салфетки, корки апельсинов и т. д. и попробуйте последовательно почувствовать запахи, распространяющиеся в помещении.</a:t>
            </a:r>
          </a:p>
          <a:p>
            <a:endParaRPr lang="ru-RU" dirty="0" smtClean="0">
              <a:solidFill>
                <a:srgbClr val="093A4B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500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8" y="857224"/>
            <a:ext cx="6215082" cy="8143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b="1" u="sng" smtClean="0">
                <a:solidFill>
                  <a:srgbClr val="093A4B"/>
                </a:solidFill>
              </a:rPr>
              <a:t>Цель: </a:t>
            </a:r>
            <a:endParaRPr smtClean="0">
              <a:solidFill>
                <a:srgbClr val="093A4B"/>
              </a:solidFill>
            </a:endParaRPr>
          </a:p>
          <a:p>
            <a:r>
              <a:rPr smtClean="0">
                <a:solidFill>
                  <a:srgbClr val="093A4B"/>
                </a:solidFill>
              </a:rPr>
              <a:t>Раскрывать многогранность весенних явлений</a:t>
            </a:r>
          </a:p>
          <a:p>
            <a:pPr>
              <a:buNone/>
            </a:pPr>
            <a:r>
              <a:rPr smtClean="0">
                <a:solidFill>
                  <a:srgbClr val="093A4B"/>
                </a:solidFill>
              </a:rPr>
              <a:t>в природе и жизни  человека.</a:t>
            </a:r>
          </a:p>
          <a:p>
            <a:pPr>
              <a:buNone/>
            </a:pPr>
            <a:endParaRPr b="1" u="sng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u="sng" smtClean="0">
                <a:solidFill>
                  <a:srgbClr val="093A4B"/>
                </a:solidFill>
              </a:rPr>
              <a:t>Задачи:</a:t>
            </a:r>
            <a:endParaRPr smtClean="0">
              <a:solidFill>
                <a:srgbClr val="093A4B"/>
              </a:solidFill>
            </a:endParaRPr>
          </a:p>
          <a:p>
            <a:pPr lvl="0"/>
            <a:r>
              <a:rPr smtClean="0">
                <a:solidFill>
                  <a:srgbClr val="093A4B"/>
                </a:solidFill>
              </a:rPr>
              <a:t>Формировать знания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детей о явлениях природы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весной.</a:t>
            </a:r>
          </a:p>
          <a:p>
            <a:pPr lvl="0"/>
            <a:r>
              <a:rPr smtClean="0">
                <a:solidFill>
                  <a:srgbClr val="093A4B"/>
                </a:solidFill>
              </a:rPr>
              <a:t>Учить наблюдать,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видеть причинно –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следственные связи,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делать выводы.</a:t>
            </a:r>
          </a:p>
          <a:p>
            <a:pPr lvl="0"/>
            <a:r>
              <a:rPr smtClean="0">
                <a:solidFill>
                  <a:srgbClr val="093A4B"/>
                </a:solidFill>
              </a:rPr>
              <a:t>Развивать логическое мышление, речь,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кругозор.</a:t>
            </a:r>
          </a:p>
          <a:p>
            <a:pPr lvl="0"/>
            <a:r>
              <a:rPr smtClean="0">
                <a:solidFill>
                  <a:srgbClr val="093A4B"/>
                </a:solidFill>
              </a:rPr>
              <a:t>Воспитывать любознательность, любовь к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природе и бережное отношение к своему </a:t>
            </a:r>
          </a:p>
          <a:p>
            <a:pPr lvl="0">
              <a:buNone/>
            </a:pPr>
            <a:r>
              <a:rPr smtClean="0">
                <a:solidFill>
                  <a:srgbClr val="093A4B"/>
                </a:solidFill>
              </a:rPr>
              <a:t>здоровью.</a:t>
            </a:r>
          </a:p>
          <a:p>
            <a:endParaRPr lang="ru-RU" dirty="0"/>
          </a:p>
        </p:txBody>
      </p:sp>
      <p:pic>
        <p:nvPicPr>
          <p:cNvPr id="1026" name="Picture 2" descr="D:\Документы\Опыты\исследоват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975" y="2285984"/>
            <a:ext cx="2867025" cy="3952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500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664" y="683568"/>
            <a:ext cx="6110436" cy="82809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b="1" dirty="0" err="1" smtClean="0">
                <a:solidFill>
                  <a:srgbClr val="093A4B"/>
                </a:solidFill>
              </a:rPr>
              <a:t>Свойства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воды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dirty="0" smtClean="0">
                <a:solidFill>
                  <a:srgbClr val="093A4B"/>
                </a:solidFill>
              </a:rPr>
              <a:t> </a:t>
            </a:r>
            <a:r>
              <a:rPr b="1" dirty="0" err="1" smtClean="0">
                <a:solidFill>
                  <a:srgbClr val="093A4B"/>
                </a:solidFill>
              </a:rPr>
              <a:t>Прозрачность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воды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Перед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ребенком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стоят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два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прозрачных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стаканчика</a:t>
            </a:r>
            <a:r>
              <a:rPr dirty="0" smtClean="0">
                <a:solidFill>
                  <a:srgbClr val="093A4B"/>
                </a:solidFill>
              </a:rPr>
              <a:t>: </a:t>
            </a:r>
            <a:r>
              <a:rPr dirty="0" err="1" smtClean="0">
                <a:solidFill>
                  <a:srgbClr val="093A4B"/>
                </a:solidFill>
              </a:rPr>
              <a:t>один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smtClean="0">
                <a:solidFill>
                  <a:srgbClr val="093A4B"/>
                </a:solidFill>
              </a:rPr>
              <a:t>с </a:t>
            </a:r>
            <a:r>
              <a:rPr dirty="0" err="1" smtClean="0">
                <a:solidFill>
                  <a:srgbClr val="093A4B"/>
                </a:solidFill>
              </a:rPr>
              <a:t>водой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другой</a:t>
            </a:r>
            <a:r>
              <a:rPr dirty="0" smtClean="0">
                <a:solidFill>
                  <a:srgbClr val="093A4B"/>
                </a:solidFill>
              </a:rPr>
              <a:t> – с </a:t>
            </a:r>
            <a:r>
              <a:rPr dirty="0" err="1" smtClean="0">
                <a:solidFill>
                  <a:srgbClr val="093A4B"/>
                </a:solidFill>
              </a:rPr>
              <a:t>молоком</a:t>
            </a:r>
            <a:r>
              <a:rPr dirty="0" smtClean="0">
                <a:solidFill>
                  <a:srgbClr val="093A4B"/>
                </a:solidFill>
              </a:rPr>
              <a:t>. В </a:t>
            </a:r>
            <a:r>
              <a:rPr dirty="0" err="1" smtClean="0">
                <a:solidFill>
                  <a:srgbClr val="093A4B"/>
                </a:solidFill>
              </a:rPr>
              <a:t>оба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стаканчика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положить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ложечки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палочки</a:t>
            </a:r>
            <a:r>
              <a:rPr dirty="0" smtClean="0">
                <a:solidFill>
                  <a:srgbClr val="093A4B"/>
                </a:solidFill>
              </a:rPr>
              <a:t>. В </a:t>
            </a:r>
            <a:r>
              <a:rPr dirty="0" err="1" smtClean="0">
                <a:solidFill>
                  <a:srgbClr val="093A4B"/>
                </a:solidFill>
              </a:rPr>
              <a:t>каком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из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стаканчиков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они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видны</a:t>
            </a:r>
            <a:r>
              <a:rPr dirty="0" smtClean="0">
                <a:solidFill>
                  <a:srgbClr val="093A4B"/>
                </a:solidFill>
              </a:rPr>
              <a:t>, а в </a:t>
            </a:r>
            <a:r>
              <a:rPr dirty="0" err="1" smtClean="0">
                <a:solidFill>
                  <a:srgbClr val="093A4B"/>
                </a:solidFill>
              </a:rPr>
              <a:t>каком</a:t>
            </a:r>
            <a:r>
              <a:rPr dirty="0" smtClean="0">
                <a:solidFill>
                  <a:srgbClr val="093A4B"/>
                </a:solidFill>
              </a:rPr>
              <a:t> – </a:t>
            </a:r>
            <a:r>
              <a:rPr dirty="0" err="1" smtClean="0">
                <a:solidFill>
                  <a:srgbClr val="093A4B"/>
                </a:solidFill>
              </a:rPr>
              <a:t>нет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Почему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Перед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нами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молоко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, в </a:t>
            </a:r>
            <a:r>
              <a:rPr dirty="0" err="1" smtClean="0">
                <a:solidFill>
                  <a:srgbClr val="093A4B"/>
                </a:solidFill>
              </a:rPr>
              <a:t>стаканчике</a:t>
            </a:r>
            <a:r>
              <a:rPr dirty="0" smtClean="0">
                <a:solidFill>
                  <a:srgbClr val="093A4B"/>
                </a:solidFill>
              </a:rPr>
              <a:t> с </a:t>
            </a:r>
            <a:r>
              <a:rPr dirty="0" err="1" smtClean="0">
                <a:solidFill>
                  <a:srgbClr val="093A4B"/>
                </a:solidFill>
              </a:rPr>
              <a:t>водой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видим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ложку</a:t>
            </a:r>
            <a:r>
              <a:rPr dirty="0" smtClean="0">
                <a:solidFill>
                  <a:srgbClr val="093A4B"/>
                </a:solidFill>
              </a:rPr>
              <a:t>, а в </a:t>
            </a:r>
            <a:r>
              <a:rPr dirty="0" err="1" smtClean="0">
                <a:solidFill>
                  <a:srgbClr val="093A4B"/>
                </a:solidFill>
              </a:rPr>
              <a:t>стаканчике</a:t>
            </a:r>
            <a:r>
              <a:rPr dirty="0" smtClean="0">
                <a:solidFill>
                  <a:srgbClr val="093A4B"/>
                </a:solidFill>
              </a:rPr>
              <a:t> с </a:t>
            </a:r>
            <a:r>
              <a:rPr dirty="0" err="1" smtClean="0">
                <a:solidFill>
                  <a:srgbClr val="093A4B"/>
                </a:solidFill>
              </a:rPr>
              <a:t>молоком</a:t>
            </a:r>
            <a:r>
              <a:rPr dirty="0" smtClean="0">
                <a:solidFill>
                  <a:srgbClr val="093A4B"/>
                </a:solidFill>
              </a:rPr>
              <a:t> – </a:t>
            </a:r>
            <a:r>
              <a:rPr dirty="0" err="1" smtClean="0">
                <a:solidFill>
                  <a:srgbClr val="093A4B"/>
                </a:solidFill>
              </a:rPr>
              <a:t>нет</a:t>
            </a:r>
            <a:r>
              <a:rPr dirty="0" smtClean="0">
                <a:solidFill>
                  <a:srgbClr val="093A4B"/>
                </a:solidFill>
              </a:rPr>
              <a:t>.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</a:t>
            </a:r>
            <a:r>
              <a:rPr dirty="0" err="1" smtClean="0">
                <a:solidFill>
                  <a:srgbClr val="093A4B"/>
                </a:solidFill>
              </a:rPr>
              <a:t>Вывод</a:t>
            </a:r>
            <a:r>
              <a:rPr dirty="0" smtClean="0">
                <a:solidFill>
                  <a:srgbClr val="093A4B"/>
                </a:solidFill>
              </a:rPr>
              <a:t>: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прозрачная</a:t>
            </a:r>
            <a:r>
              <a:rPr dirty="0" smtClean="0">
                <a:solidFill>
                  <a:srgbClr val="093A4B"/>
                </a:solidFill>
              </a:rPr>
              <a:t>, а </a:t>
            </a:r>
            <a:r>
              <a:rPr dirty="0" err="1" smtClean="0">
                <a:solidFill>
                  <a:srgbClr val="093A4B"/>
                </a:solidFill>
              </a:rPr>
              <a:t>молоко</a:t>
            </a:r>
            <a:r>
              <a:rPr dirty="0" smtClean="0">
                <a:solidFill>
                  <a:srgbClr val="093A4B"/>
                </a:solidFill>
              </a:rPr>
              <a:t> – </a:t>
            </a:r>
            <a:r>
              <a:rPr dirty="0" err="1" smtClean="0">
                <a:solidFill>
                  <a:srgbClr val="093A4B"/>
                </a:solidFill>
              </a:rPr>
              <a:t>нет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Вода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не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имеет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формы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Предложите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детям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рассмотреть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кусочек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льда</a:t>
            </a:r>
            <a:r>
              <a:rPr dirty="0" smtClean="0">
                <a:solidFill>
                  <a:srgbClr val="093A4B"/>
                </a:solidFill>
              </a:rPr>
              <a:t> (</a:t>
            </a:r>
            <a:r>
              <a:rPr dirty="0" err="1" smtClean="0">
                <a:solidFill>
                  <a:srgbClr val="093A4B"/>
                </a:solidFill>
              </a:rPr>
              <a:t>лед</a:t>
            </a:r>
            <a:r>
              <a:rPr dirty="0" smtClean="0">
                <a:solidFill>
                  <a:srgbClr val="093A4B"/>
                </a:solidFill>
              </a:rPr>
              <a:t> - </a:t>
            </a:r>
            <a:r>
              <a:rPr dirty="0" err="1" smtClean="0">
                <a:solidFill>
                  <a:srgbClr val="093A4B"/>
                </a:solidFill>
              </a:rPr>
              <a:t>это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твердая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). </a:t>
            </a:r>
            <a:r>
              <a:rPr dirty="0" err="1" smtClean="0">
                <a:solidFill>
                  <a:srgbClr val="093A4B"/>
                </a:solidFill>
              </a:rPr>
              <a:t>Какой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этот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кусочек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льда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Изменит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он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свою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форму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если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опустим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его</a:t>
            </a:r>
            <a:r>
              <a:rPr dirty="0" smtClean="0">
                <a:solidFill>
                  <a:srgbClr val="093A4B"/>
                </a:solidFill>
              </a:rPr>
              <a:t> в </a:t>
            </a:r>
            <a:r>
              <a:rPr dirty="0" err="1" smtClean="0">
                <a:solidFill>
                  <a:srgbClr val="093A4B"/>
                </a:solidFill>
              </a:rPr>
              <a:t>стакан</a:t>
            </a:r>
            <a:r>
              <a:rPr dirty="0" smtClean="0">
                <a:solidFill>
                  <a:srgbClr val="093A4B"/>
                </a:solidFill>
              </a:rPr>
              <a:t>, в </a:t>
            </a:r>
            <a:r>
              <a:rPr dirty="0" err="1" smtClean="0">
                <a:solidFill>
                  <a:srgbClr val="093A4B"/>
                </a:solidFill>
              </a:rPr>
              <a:t>миску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положим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стол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ладошку</a:t>
            </a:r>
            <a:r>
              <a:rPr dirty="0" smtClean="0">
                <a:solidFill>
                  <a:srgbClr val="093A4B"/>
                </a:solidFill>
              </a:rPr>
              <a:t>? </a:t>
            </a:r>
            <a:r>
              <a:rPr dirty="0" err="1" smtClean="0">
                <a:solidFill>
                  <a:srgbClr val="093A4B"/>
                </a:solidFill>
              </a:rPr>
              <a:t>Нет</a:t>
            </a:r>
            <a:r>
              <a:rPr dirty="0" smtClean="0">
                <a:solidFill>
                  <a:srgbClr val="093A4B"/>
                </a:solidFill>
              </a:rPr>
              <a:t>, в </a:t>
            </a:r>
            <a:r>
              <a:rPr dirty="0" err="1" smtClean="0">
                <a:solidFill>
                  <a:srgbClr val="093A4B"/>
                </a:solidFill>
              </a:rPr>
              <a:t>любом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месте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он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остается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кубиком</a:t>
            </a:r>
            <a:r>
              <a:rPr dirty="0" smtClean="0">
                <a:solidFill>
                  <a:srgbClr val="093A4B"/>
                </a:solidFill>
              </a:rPr>
              <a:t> (</a:t>
            </a:r>
            <a:r>
              <a:rPr dirty="0" err="1" smtClean="0">
                <a:solidFill>
                  <a:srgbClr val="093A4B"/>
                </a:solidFill>
              </a:rPr>
              <a:t>до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тех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пор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пока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растает</a:t>
            </a:r>
            <a:r>
              <a:rPr dirty="0" smtClean="0">
                <a:solidFill>
                  <a:srgbClr val="093A4B"/>
                </a:solidFill>
              </a:rPr>
              <a:t>). </a:t>
            </a:r>
            <a:r>
              <a:rPr lang="ru-RU" dirty="0" smtClean="0">
                <a:solidFill>
                  <a:srgbClr val="093A4B"/>
                </a:solidFill>
              </a:rPr>
              <a:t> </a:t>
            </a:r>
          </a:p>
          <a:p>
            <a:pPr>
              <a:buNone/>
            </a:pPr>
            <a:r>
              <a:rPr dirty="0" smtClean="0">
                <a:solidFill>
                  <a:srgbClr val="093A4B"/>
                </a:solidFill>
              </a:rPr>
              <a:t>        А </a:t>
            </a:r>
            <a:r>
              <a:rPr dirty="0" err="1" smtClean="0">
                <a:solidFill>
                  <a:srgbClr val="093A4B"/>
                </a:solidFill>
              </a:rPr>
              <a:t>жидкая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?</a:t>
            </a: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Цветы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лотоса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Сделать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цветок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из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бумаги</a:t>
            </a:r>
            <a:r>
              <a:rPr dirty="0" smtClean="0">
                <a:solidFill>
                  <a:srgbClr val="093A4B"/>
                </a:solidFill>
              </a:rPr>
              <a:t>,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</a:t>
            </a:r>
            <a:r>
              <a:rPr dirty="0" err="1" smtClean="0">
                <a:solidFill>
                  <a:srgbClr val="093A4B"/>
                </a:solidFill>
              </a:rPr>
              <a:t>лепестки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закрутить</a:t>
            </a:r>
            <a:r>
              <a:rPr dirty="0" smtClean="0">
                <a:solidFill>
                  <a:srgbClr val="093A4B"/>
                </a:solidFill>
              </a:rPr>
              <a:t> к </a:t>
            </a:r>
            <a:r>
              <a:rPr dirty="0" err="1" smtClean="0">
                <a:solidFill>
                  <a:srgbClr val="093A4B"/>
                </a:solidFill>
              </a:rPr>
              <a:t>центру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</a:t>
            </a:r>
            <a:r>
              <a:rPr dirty="0" smtClean="0">
                <a:solidFill>
                  <a:srgbClr val="093A4B"/>
                </a:solidFill>
              </a:rPr>
              <a:t>и </a:t>
            </a:r>
            <a:r>
              <a:rPr dirty="0" err="1" smtClean="0">
                <a:solidFill>
                  <a:srgbClr val="093A4B"/>
                </a:solidFill>
              </a:rPr>
              <a:t>опустить</a:t>
            </a:r>
            <a:r>
              <a:rPr dirty="0" smtClean="0">
                <a:solidFill>
                  <a:srgbClr val="093A4B"/>
                </a:solidFill>
              </a:rPr>
              <a:t> в </a:t>
            </a:r>
            <a:r>
              <a:rPr dirty="0" err="1" smtClean="0">
                <a:solidFill>
                  <a:srgbClr val="093A4B"/>
                </a:solidFill>
              </a:rPr>
              <a:t>воду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Цветы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</a:t>
            </a:r>
            <a:r>
              <a:rPr dirty="0" err="1" smtClean="0">
                <a:solidFill>
                  <a:srgbClr val="093A4B"/>
                </a:solidFill>
              </a:rPr>
              <a:t>начинают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распускаться</a:t>
            </a:r>
            <a:r>
              <a:rPr dirty="0" smtClean="0">
                <a:solidFill>
                  <a:srgbClr val="093A4B"/>
                </a:solidFill>
              </a:rPr>
              <a:t>.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</a:t>
            </a:r>
            <a:r>
              <a:rPr dirty="0" err="1" smtClean="0">
                <a:solidFill>
                  <a:srgbClr val="093A4B"/>
                </a:solidFill>
              </a:rPr>
              <a:t>Бумага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намокает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становится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тяжелее</a:t>
            </a:r>
            <a:r>
              <a:rPr dirty="0" smtClean="0">
                <a:solidFill>
                  <a:srgbClr val="093A4B"/>
                </a:solidFill>
              </a:rPr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056" y="5868144"/>
            <a:ext cx="2713484" cy="227028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571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56" y="1000101"/>
            <a:ext cx="5800744" cy="85011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sz="1700" b="1" dirty="0" smtClean="0">
                <a:solidFill>
                  <a:srgbClr val="093A4B"/>
                </a:solidFill>
              </a:rPr>
              <a:t>ТОНЕТ – ПЛАВАЕТ.</a:t>
            </a:r>
            <a:endParaRPr sz="1700" dirty="0" smtClean="0">
              <a:solidFill>
                <a:srgbClr val="093A4B"/>
              </a:solidFill>
            </a:endParaRP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Цель</a:t>
            </a:r>
            <a:r>
              <a:rPr sz="1700" b="1" dirty="0" smtClean="0">
                <a:solidFill>
                  <a:srgbClr val="093A4B"/>
                </a:solidFill>
              </a:rPr>
              <a:t>: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показать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что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металл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тонет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воде</a:t>
            </a:r>
            <a:r>
              <a:rPr sz="1700" dirty="0" smtClean="0">
                <a:solidFill>
                  <a:srgbClr val="093A4B"/>
                </a:solidFill>
              </a:rPr>
              <a:t>, а </a:t>
            </a:r>
            <a:r>
              <a:rPr sz="1700" dirty="0" err="1" smtClean="0">
                <a:solidFill>
                  <a:srgbClr val="093A4B"/>
                </a:solidFill>
              </a:rPr>
              <a:t>дерево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нет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Ход</a:t>
            </a:r>
            <a:r>
              <a:rPr sz="1700" b="1" dirty="0" smtClean="0">
                <a:solidFill>
                  <a:srgbClr val="093A4B"/>
                </a:solidFill>
              </a:rPr>
              <a:t>.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Спросить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что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произойдет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если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опустить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воду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гвоздь</a:t>
            </a:r>
            <a:r>
              <a:rPr sz="1700" dirty="0" smtClean="0">
                <a:solidFill>
                  <a:srgbClr val="093A4B"/>
                </a:solidFill>
              </a:rPr>
              <a:t> и </a:t>
            </a:r>
            <a:r>
              <a:rPr sz="1700" dirty="0" err="1" smtClean="0">
                <a:solidFill>
                  <a:srgbClr val="093A4B"/>
                </a:solidFill>
              </a:rPr>
              <a:t>деревянную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палочку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</a:p>
          <a:p>
            <a:pPr marL="457200" indent="-457200">
              <a:buNone/>
            </a:pPr>
            <a:r>
              <a:rPr sz="1700" dirty="0" err="1" smtClean="0">
                <a:solidFill>
                  <a:srgbClr val="093A4B"/>
                </a:solidFill>
              </a:rPr>
              <a:t>Проверить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гипотезу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опустив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объекты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воду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Вывод</a:t>
            </a:r>
            <a:r>
              <a:rPr sz="1700" b="1" dirty="0" smtClean="0">
                <a:solidFill>
                  <a:srgbClr val="093A4B"/>
                </a:solidFill>
              </a:rPr>
              <a:t>: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металл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тонет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воде</a:t>
            </a:r>
            <a:r>
              <a:rPr sz="1700" dirty="0" smtClean="0">
                <a:solidFill>
                  <a:srgbClr val="093A4B"/>
                </a:solidFill>
              </a:rPr>
              <a:t>, а </a:t>
            </a:r>
            <a:r>
              <a:rPr sz="1700" dirty="0" err="1" smtClean="0">
                <a:solidFill>
                  <a:srgbClr val="093A4B"/>
                </a:solidFill>
              </a:rPr>
              <a:t>дерево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нет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indent="-457200" algn="ctr">
              <a:buNone/>
            </a:pPr>
            <a:r>
              <a:rPr sz="1700" dirty="0" smtClean="0">
                <a:solidFill>
                  <a:srgbClr val="093A4B"/>
                </a:solidFill>
              </a:rPr>
              <a:t> </a:t>
            </a:r>
            <a:r>
              <a:rPr sz="1700" b="1" dirty="0" smtClean="0">
                <a:solidFill>
                  <a:srgbClr val="093A4B"/>
                </a:solidFill>
              </a:rPr>
              <a:t>ЖИВОТВОРНОЕ СВОЙСТВО ВОДЫ.</a:t>
            </a:r>
            <a:endParaRPr sz="1700" dirty="0" smtClean="0">
              <a:solidFill>
                <a:srgbClr val="093A4B"/>
              </a:solidFill>
            </a:endParaRP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Цель</a:t>
            </a:r>
            <a:r>
              <a:rPr sz="1700" dirty="0" smtClean="0">
                <a:solidFill>
                  <a:srgbClr val="093A4B"/>
                </a:solidFill>
              </a:rPr>
              <a:t>: </a:t>
            </a:r>
            <a:r>
              <a:rPr sz="1700" dirty="0" err="1" smtClean="0">
                <a:solidFill>
                  <a:srgbClr val="093A4B"/>
                </a:solidFill>
              </a:rPr>
              <a:t>Показать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важное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свойство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воды</a:t>
            </a:r>
            <a:r>
              <a:rPr sz="1700" dirty="0" smtClean="0">
                <a:solidFill>
                  <a:srgbClr val="093A4B"/>
                </a:solidFill>
              </a:rPr>
              <a:t> – </a:t>
            </a:r>
            <a:r>
              <a:rPr sz="1700" dirty="0" err="1" smtClean="0">
                <a:solidFill>
                  <a:srgbClr val="093A4B"/>
                </a:solidFill>
              </a:rPr>
              <a:t>давать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жизнь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живому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Ход</a:t>
            </a:r>
            <a:r>
              <a:rPr sz="1700" b="1" dirty="0" smtClean="0">
                <a:solidFill>
                  <a:srgbClr val="093A4B"/>
                </a:solidFill>
              </a:rPr>
              <a:t>:</a:t>
            </a:r>
            <a:endParaRPr sz="1700" dirty="0" smtClean="0">
              <a:solidFill>
                <a:srgbClr val="093A4B"/>
              </a:solidFill>
            </a:endParaRPr>
          </a:p>
          <a:p>
            <a:pPr marL="457200" lvl="0" indent="-457200">
              <a:buNone/>
            </a:pPr>
            <a:r>
              <a:rPr sz="1700" dirty="0" err="1" smtClean="0">
                <a:solidFill>
                  <a:srgbClr val="093A4B"/>
                </a:solidFill>
              </a:rPr>
              <a:t>Наблюдение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срезанными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веточками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дерева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поставленными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воду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они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оживают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дают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корни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lvl="0" indent="-457200">
              <a:buNone/>
            </a:pPr>
            <a:r>
              <a:rPr sz="1700" dirty="0" err="1" smtClean="0">
                <a:solidFill>
                  <a:srgbClr val="093A4B"/>
                </a:solidFill>
              </a:rPr>
              <a:t>Наблюдение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проращиванием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одинаковых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семян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двух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блюдцах</a:t>
            </a:r>
            <a:r>
              <a:rPr sz="1700" dirty="0" smtClean="0">
                <a:solidFill>
                  <a:srgbClr val="093A4B"/>
                </a:solidFill>
              </a:rPr>
              <a:t>: </a:t>
            </a:r>
            <a:r>
              <a:rPr sz="1700" dirty="0" err="1" smtClean="0">
                <a:solidFill>
                  <a:srgbClr val="093A4B"/>
                </a:solidFill>
              </a:rPr>
              <a:t>пустом</a:t>
            </a:r>
            <a:r>
              <a:rPr sz="1700" dirty="0" smtClean="0">
                <a:solidFill>
                  <a:srgbClr val="093A4B"/>
                </a:solidFill>
              </a:rPr>
              <a:t> и с </a:t>
            </a:r>
            <a:r>
              <a:rPr sz="1700" dirty="0" err="1" smtClean="0">
                <a:solidFill>
                  <a:srgbClr val="093A4B"/>
                </a:solidFill>
              </a:rPr>
              <a:t>влажной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ватой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lvl="0" indent="-457200">
              <a:buNone/>
            </a:pPr>
            <a:r>
              <a:rPr sz="1700" dirty="0" err="1" smtClean="0">
                <a:solidFill>
                  <a:srgbClr val="093A4B"/>
                </a:solidFill>
              </a:rPr>
              <a:t>Наблюдение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проращиванием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луковицы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сухой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банке</a:t>
            </a:r>
            <a:r>
              <a:rPr sz="1700" dirty="0" smtClean="0">
                <a:solidFill>
                  <a:srgbClr val="093A4B"/>
                </a:solidFill>
              </a:rPr>
              <a:t> и </a:t>
            </a:r>
            <a:r>
              <a:rPr sz="1700" dirty="0" err="1" smtClean="0">
                <a:solidFill>
                  <a:srgbClr val="093A4B"/>
                </a:solidFill>
              </a:rPr>
              <a:t>банке</a:t>
            </a:r>
            <a:r>
              <a:rPr sz="1700" dirty="0" smtClean="0">
                <a:solidFill>
                  <a:srgbClr val="093A4B"/>
                </a:solidFill>
              </a:rPr>
              <a:t> с </a:t>
            </a:r>
            <a:r>
              <a:rPr sz="1700" dirty="0" err="1" smtClean="0">
                <a:solidFill>
                  <a:srgbClr val="093A4B"/>
                </a:solidFill>
              </a:rPr>
              <a:t>водой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marL="457200" indent="-457200"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Вывод</a:t>
            </a:r>
            <a:r>
              <a:rPr sz="1700" b="1" dirty="0" smtClean="0">
                <a:solidFill>
                  <a:srgbClr val="093A4B"/>
                </a:solidFill>
              </a:rPr>
              <a:t>: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дает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жизнь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живому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  <a:r>
              <a:rPr sz="1700" b="1" dirty="0" smtClean="0"/>
              <a:t> </a:t>
            </a:r>
            <a:endParaRPr lang="ru-RU" sz="17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76221"/>
            <a:ext cx="6172200" cy="952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80" y="1047726"/>
            <a:ext cx="6072230" cy="809627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b="1" smtClean="0">
                <a:solidFill>
                  <a:srgbClr val="093A4B"/>
                </a:solidFill>
              </a:rPr>
              <a:t>КРУГОВОРОТ ВОДЫ В ПРИРОДЕ</a:t>
            </a:r>
            <a:endParaRPr smtClean="0">
              <a:solidFill>
                <a:srgbClr val="093A4B"/>
              </a:solidFill>
            </a:endParaRPr>
          </a:p>
          <a:p>
            <a:r>
              <a:rPr smtClean="0">
                <a:solidFill>
                  <a:srgbClr val="093A4B"/>
                </a:solidFill>
              </a:rPr>
              <a:t>Вам потребуются: большой пластмассовый сосуд, банка поменьше и полиэтиленовая пленка. Налейте в сосуд немного воды и поставьте его на солнце, накрыв пленкой. Солнце нагреет воду, она начнет испаряться и, поднимаясь, конденсироваться на прохладной пленке, а затем капать в банку.</a:t>
            </a:r>
          </a:p>
          <a:p>
            <a:pPr algn="ctr">
              <a:buNone/>
            </a:pPr>
            <a:r>
              <a:rPr b="1" smtClean="0">
                <a:solidFill>
                  <a:srgbClr val="093A4B"/>
                </a:solidFill>
              </a:rPr>
              <a:t>ЭФФЕКТ РАДУГИ</a:t>
            </a:r>
            <a:endParaRPr smtClean="0">
              <a:solidFill>
                <a:srgbClr val="093A4B"/>
              </a:solidFill>
            </a:endParaRPr>
          </a:p>
          <a:p>
            <a:r>
              <a:rPr smtClean="0">
                <a:solidFill>
                  <a:srgbClr val="093A4B"/>
                </a:solidFill>
              </a:rPr>
              <a:t>Вы можете сами  расщепить видимый солнечный свет на отдельные цвета, воспроизведя эффект  радуги. Для этого в очень ясный, солнечный день вам понадобятся миска с водой, лист белого картона и маленькое зеркальце. </a:t>
            </a:r>
          </a:p>
          <a:p>
            <a:r>
              <a:rPr smtClean="0">
                <a:solidFill>
                  <a:srgbClr val="093A4B"/>
                </a:solidFill>
              </a:rPr>
              <a:t>Поставьте миску с водой на самое солнечное место.  Опустите зеркальце в воду и прислоните его к краю миски</a:t>
            </a:r>
          </a:p>
          <a:p>
            <a:r>
              <a:rPr smtClean="0">
                <a:solidFill>
                  <a:srgbClr val="093A4B"/>
                </a:solidFill>
              </a:rPr>
              <a:t>Поверните зеркальце под таким углом, чтобы на него падал яркий солнечный свет. Затем перемещайте картон перед миской так, чтобы на нем появилась отраженная «радуга».</a:t>
            </a:r>
          </a:p>
          <a:p>
            <a:pPr>
              <a:buNone/>
            </a:pPr>
            <a:endParaRPr smtClean="0">
              <a:solidFill>
                <a:srgbClr val="093A4B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5720"/>
            <a:ext cx="61722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664" y="683568"/>
            <a:ext cx="6192687" cy="84604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b="1" dirty="0" smtClean="0">
                <a:solidFill>
                  <a:srgbClr val="093A4B"/>
                </a:solidFill>
              </a:rPr>
              <a:t>ТЕКУЧЕСТЬ ВОДЫ.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Цель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Показать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что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имеет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формы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разливается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течет</a:t>
            </a:r>
            <a:r>
              <a:rPr dirty="0" smtClean="0">
                <a:solidFill>
                  <a:srgbClr val="093A4B"/>
                </a:solidFill>
              </a:rPr>
              <a:t>.  </a:t>
            </a:r>
            <a:r>
              <a:rPr b="1" dirty="0" err="1" smtClean="0">
                <a:solidFill>
                  <a:srgbClr val="093A4B"/>
                </a:solidFill>
              </a:rPr>
              <a:t>Ход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взять</a:t>
            </a:r>
            <a:r>
              <a:rPr dirty="0" smtClean="0">
                <a:solidFill>
                  <a:srgbClr val="093A4B"/>
                </a:solidFill>
              </a:rPr>
              <a:t> 2 </a:t>
            </a:r>
            <a:r>
              <a:rPr dirty="0" err="1" smtClean="0">
                <a:solidFill>
                  <a:srgbClr val="093A4B"/>
                </a:solidFill>
              </a:rPr>
              <a:t>стакана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наполненные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водой</a:t>
            </a:r>
            <a:r>
              <a:rPr dirty="0" smtClean="0">
                <a:solidFill>
                  <a:srgbClr val="093A4B"/>
                </a:solidFill>
              </a:rPr>
              <a:t>, а </a:t>
            </a:r>
            <a:r>
              <a:rPr dirty="0" err="1" smtClean="0">
                <a:solidFill>
                  <a:srgbClr val="093A4B"/>
                </a:solidFill>
              </a:rPr>
              <a:t>также</a:t>
            </a:r>
            <a:r>
              <a:rPr dirty="0" smtClean="0">
                <a:solidFill>
                  <a:srgbClr val="093A4B"/>
                </a:solidFill>
              </a:rPr>
              <a:t> 2-3 </a:t>
            </a:r>
            <a:r>
              <a:rPr dirty="0" err="1" smtClean="0">
                <a:solidFill>
                  <a:srgbClr val="093A4B"/>
                </a:solidFill>
              </a:rPr>
              <a:t>предмета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выполненные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из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твердого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материала</a:t>
            </a:r>
            <a:r>
              <a:rPr dirty="0" smtClean="0">
                <a:solidFill>
                  <a:srgbClr val="093A4B"/>
                </a:solidFill>
              </a:rPr>
              <a:t> (</a:t>
            </a:r>
            <a:r>
              <a:rPr dirty="0" err="1" smtClean="0">
                <a:solidFill>
                  <a:srgbClr val="093A4B"/>
                </a:solidFill>
              </a:rPr>
              <a:t>кубик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линейка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деревянная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ложка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др</a:t>
            </a:r>
            <a:r>
              <a:rPr dirty="0" smtClean="0">
                <a:solidFill>
                  <a:srgbClr val="093A4B"/>
                </a:solidFill>
              </a:rPr>
              <a:t>.) </a:t>
            </a:r>
            <a:r>
              <a:rPr dirty="0" err="1" smtClean="0">
                <a:solidFill>
                  <a:srgbClr val="093A4B"/>
                </a:solidFill>
              </a:rPr>
              <a:t>определить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этих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предметов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Задать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вопрос</a:t>
            </a:r>
            <a:r>
              <a:rPr dirty="0" smtClean="0">
                <a:solidFill>
                  <a:srgbClr val="093A4B"/>
                </a:solidFill>
              </a:rPr>
              <a:t>: «</a:t>
            </a:r>
            <a:r>
              <a:rPr dirty="0" err="1" smtClean="0">
                <a:solidFill>
                  <a:srgbClr val="093A4B"/>
                </a:solidFill>
              </a:rPr>
              <a:t>Есть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форма</a:t>
            </a:r>
            <a:r>
              <a:rPr dirty="0" smtClean="0">
                <a:solidFill>
                  <a:srgbClr val="093A4B"/>
                </a:solidFill>
              </a:rPr>
              <a:t> у </a:t>
            </a:r>
            <a:r>
              <a:rPr dirty="0" err="1" smtClean="0">
                <a:solidFill>
                  <a:srgbClr val="093A4B"/>
                </a:solidFill>
              </a:rPr>
              <a:t>воды</a:t>
            </a:r>
            <a:r>
              <a:rPr dirty="0" smtClean="0">
                <a:solidFill>
                  <a:srgbClr val="093A4B"/>
                </a:solidFill>
              </a:rPr>
              <a:t>?». </a:t>
            </a:r>
            <a:r>
              <a:rPr dirty="0" err="1" smtClean="0">
                <a:solidFill>
                  <a:srgbClr val="093A4B"/>
                </a:solidFill>
              </a:rPr>
              <a:t>Предложить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детям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найти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ответ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самостоятельно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переливая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из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одних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сосудов</a:t>
            </a:r>
            <a:r>
              <a:rPr dirty="0" smtClean="0">
                <a:solidFill>
                  <a:srgbClr val="093A4B"/>
                </a:solidFill>
              </a:rPr>
              <a:t> в 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другие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smtClean="0">
                <a:solidFill>
                  <a:srgbClr val="093A4B"/>
                </a:solidFill>
              </a:rPr>
              <a:t>(</a:t>
            </a:r>
            <a:r>
              <a:rPr dirty="0" err="1" smtClean="0">
                <a:solidFill>
                  <a:srgbClr val="093A4B"/>
                </a:solidFill>
              </a:rPr>
              <a:t>чашка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блюдце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пузырек</a:t>
            </a:r>
            <a:r>
              <a:rPr dirty="0" smtClean="0">
                <a:solidFill>
                  <a:srgbClr val="093A4B"/>
                </a:solidFill>
              </a:rPr>
              <a:t> и</a:t>
            </a: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т.д</a:t>
            </a:r>
            <a:r>
              <a:rPr dirty="0" smtClean="0">
                <a:solidFill>
                  <a:srgbClr val="093A4B"/>
                </a:solidFill>
              </a:rPr>
              <a:t>.).    </a:t>
            </a:r>
            <a:r>
              <a:rPr dirty="0" err="1" smtClean="0">
                <a:solidFill>
                  <a:srgbClr val="093A4B"/>
                </a:solidFill>
              </a:rPr>
              <a:t>Вспомнить</a:t>
            </a:r>
            <a:r>
              <a:rPr dirty="0" smtClean="0">
                <a:solidFill>
                  <a:srgbClr val="093A4B"/>
                </a:solidFill>
              </a:rPr>
              <a:t>,</a:t>
            </a: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где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как</a:t>
            </a:r>
            <a:r>
              <a:rPr dirty="0" smtClean="0">
                <a:solidFill>
                  <a:srgbClr val="093A4B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err="1" smtClean="0">
                <a:solidFill>
                  <a:srgbClr val="093A4B"/>
                </a:solidFill>
              </a:rPr>
              <a:t>разливаются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лужи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 </a:t>
            </a:r>
            <a:r>
              <a:rPr b="1" dirty="0" err="1" smtClean="0">
                <a:solidFill>
                  <a:srgbClr val="093A4B"/>
                </a:solidFill>
              </a:rPr>
              <a:t>Вывод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Вода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не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имеет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err="1" smtClean="0">
                <a:solidFill>
                  <a:srgbClr val="093A4B"/>
                </a:solidFill>
              </a:rPr>
              <a:t>формы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принимает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err="1" smtClean="0">
                <a:solidFill>
                  <a:srgbClr val="093A4B"/>
                </a:solidFill>
              </a:rPr>
              <a:t>того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сосуда</a:t>
            </a:r>
            <a:r>
              <a:rPr dirty="0" smtClean="0">
                <a:solidFill>
                  <a:srgbClr val="093A4B"/>
                </a:solidFill>
              </a:rPr>
              <a:t>, в </a:t>
            </a:r>
            <a:r>
              <a:rPr dirty="0" err="1" smtClean="0">
                <a:solidFill>
                  <a:srgbClr val="093A4B"/>
                </a:solidFill>
              </a:rPr>
              <a:t>который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err="1" smtClean="0">
                <a:solidFill>
                  <a:srgbClr val="093A4B"/>
                </a:solidFill>
              </a:rPr>
              <a:t>налита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то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есть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может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93A4B"/>
                </a:solidFill>
              </a:rPr>
              <a:t> </a:t>
            </a:r>
            <a:r>
              <a:rPr lang="ru-RU" dirty="0" smtClean="0">
                <a:solidFill>
                  <a:srgbClr val="093A4B"/>
                </a:solidFill>
              </a:rPr>
              <a:t>                                                              </a:t>
            </a:r>
            <a:r>
              <a:rPr dirty="0" err="1" smtClean="0">
                <a:solidFill>
                  <a:srgbClr val="093A4B"/>
                </a:solidFill>
              </a:rPr>
              <a:t>легко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менять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форму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dirty="0" smtClean="0">
                <a:solidFill>
                  <a:srgbClr val="093A4B"/>
                </a:solidFill>
              </a:rPr>
              <a:t> 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endParaRPr dirty="0" smtClean="0">
              <a:solidFill>
                <a:srgbClr val="093A4B"/>
              </a:solidFill>
            </a:endParaRPr>
          </a:p>
          <a:p>
            <a:pPr algn="ctr">
              <a:buNone/>
            </a:pPr>
            <a:r>
              <a:rPr b="1" dirty="0" smtClean="0">
                <a:solidFill>
                  <a:srgbClr val="093A4B"/>
                </a:solidFill>
              </a:rPr>
              <a:t>ТАЯНИЕ ЛЬДА В ВОДЕ.</a:t>
            </a:r>
            <a:endParaRPr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Цель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Показать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взаимосвязь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количества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качества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размера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Ход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Поместить</a:t>
            </a:r>
            <a:r>
              <a:rPr dirty="0" smtClean="0">
                <a:solidFill>
                  <a:srgbClr val="093A4B"/>
                </a:solidFill>
              </a:rPr>
              <a:t> в </a:t>
            </a:r>
            <a:r>
              <a:rPr dirty="0" err="1" smtClean="0">
                <a:solidFill>
                  <a:srgbClr val="093A4B"/>
                </a:solidFill>
              </a:rPr>
              <a:t>воду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большую</a:t>
            </a:r>
            <a:r>
              <a:rPr dirty="0" smtClean="0">
                <a:solidFill>
                  <a:srgbClr val="093A4B"/>
                </a:solidFill>
              </a:rPr>
              <a:t> и </a:t>
            </a:r>
            <a:r>
              <a:rPr dirty="0" err="1" smtClean="0">
                <a:solidFill>
                  <a:srgbClr val="093A4B"/>
                </a:solidFill>
              </a:rPr>
              <a:t>маленькую</a:t>
            </a:r>
            <a:r>
              <a:rPr dirty="0" smtClean="0">
                <a:solidFill>
                  <a:srgbClr val="093A4B"/>
                </a:solidFill>
              </a:rPr>
              <a:t> «</a:t>
            </a:r>
            <a:r>
              <a:rPr dirty="0" err="1" smtClean="0">
                <a:solidFill>
                  <a:srgbClr val="093A4B"/>
                </a:solidFill>
              </a:rPr>
              <a:t>льдину</a:t>
            </a:r>
            <a:r>
              <a:rPr dirty="0" smtClean="0">
                <a:solidFill>
                  <a:srgbClr val="093A4B"/>
                </a:solidFill>
              </a:rPr>
              <a:t>», </a:t>
            </a:r>
            <a:r>
              <a:rPr dirty="0" err="1" smtClean="0">
                <a:solidFill>
                  <a:srgbClr val="093A4B"/>
                </a:solidFill>
              </a:rPr>
              <a:t>спросить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какая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быстрее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растает</a:t>
            </a:r>
            <a:r>
              <a:rPr dirty="0" smtClean="0">
                <a:solidFill>
                  <a:srgbClr val="093A4B"/>
                </a:solidFill>
              </a:rPr>
              <a:t>. </a:t>
            </a:r>
            <a:r>
              <a:rPr dirty="0" err="1" smtClean="0">
                <a:solidFill>
                  <a:srgbClr val="093A4B"/>
                </a:solidFill>
              </a:rPr>
              <a:t>Выслушать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гипотезы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детей</a:t>
            </a:r>
            <a:r>
              <a:rPr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b="1" dirty="0" err="1" smtClean="0">
                <a:solidFill>
                  <a:srgbClr val="093A4B"/>
                </a:solidFill>
              </a:rPr>
              <a:t>Вывод</a:t>
            </a:r>
            <a:r>
              <a:rPr b="1" dirty="0" smtClean="0">
                <a:solidFill>
                  <a:srgbClr val="093A4B"/>
                </a:solidFill>
              </a:rPr>
              <a:t>: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Чем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больше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льдина</a:t>
            </a:r>
            <a:r>
              <a:rPr dirty="0" smtClean="0">
                <a:solidFill>
                  <a:srgbClr val="093A4B"/>
                </a:solidFill>
              </a:rPr>
              <a:t>, </a:t>
            </a:r>
            <a:r>
              <a:rPr dirty="0" err="1" smtClean="0">
                <a:solidFill>
                  <a:srgbClr val="093A4B"/>
                </a:solidFill>
              </a:rPr>
              <a:t>тем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медленнее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она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dirty="0" err="1" smtClean="0">
                <a:solidFill>
                  <a:srgbClr val="093A4B"/>
                </a:solidFill>
              </a:rPr>
              <a:t>тает</a:t>
            </a:r>
            <a:r>
              <a:rPr dirty="0" smtClean="0">
                <a:solidFill>
                  <a:srgbClr val="093A4B"/>
                </a:solidFill>
              </a:rPr>
              <a:t>, и </a:t>
            </a:r>
            <a:r>
              <a:rPr dirty="0" err="1" smtClean="0">
                <a:solidFill>
                  <a:srgbClr val="093A4B"/>
                </a:solidFill>
              </a:rPr>
              <a:t>наоборот</a:t>
            </a:r>
            <a:r>
              <a:rPr dirty="0" smtClean="0">
                <a:solidFill>
                  <a:srgbClr val="093A4B"/>
                </a:solidFill>
              </a:rPr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895" r="4546"/>
          <a:stretch>
            <a:fillRect/>
          </a:stretch>
        </p:blipFill>
        <p:spPr bwMode="auto">
          <a:xfrm>
            <a:off x="764704" y="3347864"/>
            <a:ext cx="2664296" cy="296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4762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664" y="755576"/>
            <a:ext cx="6096170" cy="838842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sz="1800" b="1" dirty="0" smtClean="0">
                <a:solidFill>
                  <a:srgbClr val="093A4B"/>
                </a:solidFill>
              </a:rPr>
              <a:t>СПОСОБНОСТЬ ВОДЫ </a:t>
            </a:r>
            <a:r>
              <a:rPr sz="1800" b="1" dirty="0" smtClean="0">
                <a:solidFill>
                  <a:srgbClr val="093A4B"/>
                </a:solidFill>
              </a:rPr>
              <a:t>ОТРАЖАТЬ ОКРУЖАЮЩИЕ </a:t>
            </a:r>
            <a:r>
              <a:rPr sz="1800" b="1" dirty="0" smtClean="0">
                <a:solidFill>
                  <a:srgbClr val="093A4B"/>
                </a:solidFill>
              </a:rPr>
              <a:t>ПРЕДМЕТЫ.</a:t>
            </a:r>
            <a:endParaRPr sz="1800" dirty="0" smtClean="0">
              <a:solidFill>
                <a:srgbClr val="093A4B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sz="1800" b="1" dirty="0" err="1" smtClean="0">
                <a:solidFill>
                  <a:srgbClr val="093A4B"/>
                </a:solidFill>
              </a:rPr>
              <a:t>Цель</a:t>
            </a:r>
            <a:r>
              <a:rPr sz="1800" b="1" dirty="0" smtClean="0">
                <a:solidFill>
                  <a:srgbClr val="093A4B"/>
                </a:solidFill>
              </a:rPr>
              <a:t>:</a:t>
            </a:r>
            <a:r>
              <a:rPr sz="18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показать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что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отражает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окружающие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>
              <a:lnSpc>
                <a:spcPct val="100000"/>
              </a:lnSpc>
              <a:buNone/>
            </a:pPr>
            <a:r>
              <a:rPr sz="1800" b="1" dirty="0" err="1" smtClean="0">
                <a:solidFill>
                  <a:srgbClr val="093A4B"/>
                </a:solidFill>
              </a:rPr>
              <a:t>Ход</a:t>
            </a:r>
            <a:r>
              <a:rPr sz="1800" b="1" dirty="0" smtClean="0">
                <a:solidFill>
                  <a:srgbClr val="093A4B"/>
                </a:solidFill>
              </a:rPr>
              <a:t>:</a:t>
            </a:r>
            <a:r>
              <a:rPr sz="18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Внести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группу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таз</a:t>
            </a:r>
            <a:r>
              <a:rPr sz="1700" dirty="0" smtClean="0">
                <a:solidFill>
                  <a:srgbClr val="093A4B"/>
                </a:solidFill>
              </a:rPr>
              <a:t> с </a:t>
            </a:r>
            <a:r>
              <a:rPr sz="1700" dirty="0" err="1" smtClean="0">
                <a:solidFill>
                  <a:srgbClr val="093A4B"/>
                </a:solidFill>
              </a:rPr>
              <a:t>водой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Предложить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детям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рассмотреть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что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отражается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воде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Попросить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найти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свое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отражение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вспомнить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где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еще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они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могут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его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увидеть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>
              <a:lnSpc>
                <a:spcPct val="100000"/>
              </a:lnSpc>
              <a:buNone/>
            </a:pPr>
            <a:r>
              <a:rPr sz="1800" b="1" dirty="0" err="1" smtClean="0">
                <a:solidFill>
                  <a:srgbClr val="093A4B"/>
                </a:solidFill>
              </a:rPr>
              <a:t>Вывод</a:t>
            </a:r>
            <a:r>
              <a:rPr sz="1800" b="1" dirty="0" smtClean="0">
                <a:solidFill>
                  <a:srgbClr val="093A4B"/>
                </a:solidFill>
              </a:rPr>
              <a:t>:</a:t>
            </a:r>
            <a:r>
              <a:rPr sz="1800" dirty="0" smtClean="0">
                <a:solidFill>
                  <a:srgbClr val="093A4B"/>
                </a:solidFill>
              </a:rPr>
              <a:t> </a:t>
            </a:r>
            <a:r>
              <a:rPr sz="1700" dirty="0" smtClean="0">
                <a:solidFill>
                  <a:srgbClr val="093A4B"/>
                </a:solidFill>
              </a:rPr>
              <a:t>В </a:t>
            </a:r>
            <a:r>
              <a:rPr sz="1700" dirty="0" err="1" smtClean="0">
                <a:solidFill>
                  <a:srgbClr val="093A4B"/>
                </a:solidFill>
              </a:rPr>
              <a:t>воде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отражаются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окружающие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ее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можно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использовать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качестве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зеркала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 algn="ctr">
              <a:lnSpc>
                <a:spcPct val="100000"/>
              </a:lnSpc>
              <a:buNone/>
            </a:pPr>
            <a:r>
              <a:rPr sz="1800" dirty="0" smtClean="0">
                <a:solidFill>
                  <a:srgbClr val="093A4B"/>
                </a:solidFill>
              </a:rPr>
              <a:t> </a:t>
            </a:r>
            <a:r>
              <a:rPr sz="1800" b="1" dirty="0" smtClean="0">
                <a:solidFill>
                  <a:srgbClr val="093A4B"/>
                </a:solidFill>
              </a:rPr>
              <a:t>ПРОЗРАЧНОСТЬ ВОДЫ.</a:t>
            </a:r>
            <a:endParaRPr sz="1800" dirty="0" smtClean="0">
              <a:solidFill>
                <a:srgbClr val="093A4B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sz="1800" b="1" dirty="0" err="1" smtClean="0">
                <a:solidFill>
                  <a:srgbClr val="093A4B"/>
                </a:solidFill>
              </a:rPr>
              <a:t>Цель</a:t>
            </a:r>
            <a:r>
              <a:rPr sz="1800" b="1" dirty="0" smtClean="0">
                <a:solidFill>
                  <a:srgbClr val="093A4B"/>
                </a:solidFill>
              </a:rPr>
              <a:t>:</a:t>
            </a:r>
            <a:r>
              <a:rPr sz="18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Подвести</a:t>
            </a:r>
            <a:r>
              <a:rPr sz="1700" dirty="0" smtClean="0">
                <a:solidFill>
                  <a:srgbClr val="093A4B"/>
                </a:solidFill>
              </a:rPr>
              <a:t> к </a:t>
            </a:r>
            <a:r>
              <a:rPr sz="1700" dirty="0" err="1" smtClean="0">
                <a:solidFill>
                  <a:srgbClr val="093A4B"/>
                </a:solidFill>
              </a:rPr>
              <a:t>обобщению</a:t>
            </a:r>
            <a:r>
              <a:rPr sz="1700" dirty="0" smtClean="0">
                <a:solidFill>
                  <a:srgbClr val="093A4B"/>
                </a:solidFill>
              </a:rPr>
              <a:t> «</a:t>
            </a:r>
            <a:r>
              <a:rPr sz="1700" dirty="0" err="1" smtClean="0">
                <a:solidFill>
                  <a:srgbClr val="093A4B"/>
                </a:solidFill>
              </a:rPr>
              <a:t>чистая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– </a:t>
            </a:r>
            <a:r>
              <a:rPr sz="1700" dirty="0" err="1" smtClean="0">
                <a:solidFill>
                  <a:srgbClr val="093A4B"/>
                </a:solidFill>
              </a:rPr>
              <a:t>прозрачная</a:t>
            </a:r>
            <a:r>
              <a:rPr sz="1700" dirty="0" smtClean="0">
                <a:solidFill>
                  <a:srgbClr val="093A4B"/>
                </a:solidFill>
              </a:rPr>
              <a:t>», «</a:t>
            </a:r>
            <a:r>
              <a:rPr sz="1700" dirty="0" err="1" smtClean="0">
                <a:solidFill>
                  <a:srgbClr val="093A4B"/>
                </a:solidFill>
              </a:rPr>
              <a:t>грязная</a:t>
            </a:r>
            <a:r>
              <a:rPr sz="1700" dirty="0" smtClean="0">
                <a:solidFill>
                  <a:srgbClr val="093A4B"/>
                </a:solidFill>
              </a:rPr>
              <a:t> – </a:t>
            </a:r>
            <a:r>
              <a:rPr sz="1700" dirty="0" err="1" smtClean="0">
                <a:solidFill>
                  <a:srgbClr val="093A4B"/>
                </a:solidFill>
              </a:rPr>
              <a:t>непрозрачная</a:t>
            </a:r>
            <a:r>
              <a:rPr sz="1700" dirty="0" smtClean="0">
                <a:solidFill>
                  <a:srgbClr val="093A4B"/>
                </a:solidFill>
              </a:rPr>
              <a:t>»</a:t>
            </a:r>
          </a:p>
          <a:p>
            <a:pPr>
              <a:lnSpc>
                <a:spcPct val="100000"/>
              </a:lnSpc>
              <a:buNone/>
            </a:pPr>
            <a:r>
              <a:rPr sz="1800" b="1" dirty="0" err="1" smtClean="0">
                <a:solidFill>
                  <a:srgbClr val="093A4B"/>
                </a:solidFill>
              </a:rPr>
              <a:t>Ход</a:t>
            </a:r>
            <a:r>
              <a:rPr sz="1800" b="1" dirty="0" smtClean="0">
                <a:solidFill>
                  <a:srgbClr val="093A4B"/>
                </a:solidFill>
              </a:rPr>
              <a:t>:</a:t>
            </a:r>
            <a:r>
              <a:rPr sz="18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Приготовить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две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баночки</a:t>
            </a:r>
            <a:r>
              <a:rPr sz="1700" dirty="0" smtClean="0">
                <a:solidFill>
                  <a:srgbClr val="093A4B"/>
                </a:solidFill>
              </a:rPr>
              <a:t> с </a:t>
            </a:r>
            <a:r>
              <a:rPr sz="1700" dirty="0" err="1" smtClean="0">
                <a:solidFill>
                  <a:srgbClr val="093A4B"/>
                </a:solidFill>
              </a:rPr>
              <a:t>водой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набор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мелких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тонущих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предметов</a:t>
            </a:r>
            <a:r>
              <a:rPr sz="1700" dirty="0" smtClean="0">
                <a:solidFill>
                  <a:srgbClr val="093A4B"/>
                </a:solidFill>
              </a:rPr>
              <a:t> (</a:t>
            </a:r>
            <a:r>
              <a:rPr sz="1700" dirty="0" err="1" smtClean="0">
                <a:solidFill>
                  <a:srgbClr val="093A4B"/>
                </a:solidFill>
              </a:rPr>
              <a:t>пуговицы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камешки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металлические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). </a:t>
            </a:r>
            <a:r>
              <a:rPr sz="1700" dirty="0" err="1" smtClean="0">
                <a:solidFill>
                  <a:srgbClr val="093A4B"/>
                </a:solidFill>
              </a:rPr>
              <a:t>Выяснить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как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усвоено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понятие</a:t>
            </a:r>
            <a:r>
              <a:rPr sz="1700" dirty="0" smtClean="0">
                <a:solidFill>
                  <a:srgbClr val="093A4B"/>
                </a:solidFill>
              </a:rPr>
              <a:t> «</a:t>
            </a:r>
            <a:r>
              <a:rPr sz="1700" dirty="0" err="1" smtClean="0">
                <a:solidFill>
                  <a:srgbClr val="093A4B"/>
                </a:solidFill>
              </a:rPr>
              <a:t>прозрачный</a:t>
            </a:r>
            <a:r>
              <a:rPr sz="1700" dirty="0" smtClean="0">
                <a:solidFill>
                  <a:srgbClr val="093A4B"/>
                </a:solidFill>
              </a:rPr>
              <a:t>»: </a:t>
            </a:r>
            <a:r>
              <a:rPr sz="1700" dirty="0" err="1" smtClean="0">
                <a:solidFill>
                  <a:srgbClr val="093A4B"/>
                </a:solidFill>
              </a:rPr>
              <a:t>предложить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найти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прозрачные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группе</a:t>
            </a:r>
            <a:r>
              <a:rPr sz="1700" dirty="0" smtClean="0">
                <a:solidFill>
                  <a:srgbClr val="093A4B"/>
                </a:solidFill>
              </a:rPr>
              <a:t> ( </a:t>
            </a:r>
            <a:r>
              <a:rPr sz="1700" dirty="0" err="1" smtClean="0">
                <a:solidFill>
                  <a:srgbClr val="093A4B"/>
                </a:solidFill>
              </a:rPr>
              <a:t>стекло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окне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стакан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аквариум</a:t>
            </a:r>
            <a:r>
              <a:rPr sz="1700" dirty="0" smtClean="0">
                <a:solidFill>
                  <a:srgbClr val="093A4B"/>
                </a:solidFill>
              </a:rPr>
              <a:t>). </a:t>
            </a:r>
            <a:r>
              <a:rPr sz="1700" dirty="0" err="1" smtClean="0">
                <a:solidFill>
                  <a:srgbClr val="093A4B"/>
                </a:solidFill>
              </a:rPr>
              <a:t>Дать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задание</a:t>
            </a:r>
            <a:r>
              <a:rPr sz="1700" dirty="0" smtClean="0">
                <a:solidFill>
                  <a:srgbClr val="093A4B"/>
                </a:solidFill>
              </a:rPr>
              <a:t>: </a:t>
            </a:r>
            <a:r>
              <a:rPr sz="1700" dirty="0" err="1" smtClean="0">
                <a:solidFill>
                  <a:srgbClr val="093A4B"/>
                </a:solidFill>
              </a:rPr>
              <a:t>доказать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что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банке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прозрачная</a:t>
            </a:r>
            <a:r>
              <a:rPr sz="1700" dirty="0" smtClean="0">
                <a:solidFill>
                  <a:srgbClr val="093A4B"/>
                </a:solidFill>
              </a:rPr>
              <a:t> (</a:t>
            </a:r>
            <a:r>
              <a:rPr sz="1700" dirty="0" err="1" smtClean="0">
                <a:solidFill>
                  <a:srgbClr val="093A4B"/>
                </a:solidFill>
              </a:rPr>
              <a:t>опустить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банку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мелкие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, и </a:t>
            </a:r>
            <a:r>
              <a:rPr sz="1700" dirty="0" err="1" smtClean="0">
                <a:solidFill>
                  <a:srgbClr val="093A4B"/>
                </a:solidFill>
              </a:rPr>
              <a:t>они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будут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видны</a:t>
            </a:r>
            <a:r>
              <a:rPr sz="1700" dirty="0" smtClean="0">
                <a:solidFill>
                  <a:srgbClr val="093A4B"/>
                </a:solidFill>
              </a:rPr>
              <a:t>). </a:t>
            </a:r>
            <a:r>
              <a:rPr sz="1700" dirty="0" err="1" smtClean="0">
                <a:solidFill>
                  <a:srgbClr val="093A4B"/>
                </a:solidFill>
              </a:rPr>
              <a:t>Задать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вопрос</a:t>
            </a:r>
            <a:r>
              <a:rPr sz="1700" dirty="0" smtClean="0">
                <a:solidFill>
                  <a:srgbClr val="093A4B"/>
                </a:solidFill>
              </a:rPr>
              <a:t>: «</a:t>
            </a:r>
            <a:r>
              <a:rPr sz="1700" dirty="0" err="1" smtClean="0">
                <a:solidFill>
                  <a:srgbClr val="093A4B"/>
                </a:solidFill>
              </a:rPr>
              <a:t>Будет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ли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аквариуме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такой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же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прозрачной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если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опустить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нее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кусочек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земли</a:t>
            </a:r>
            <a:r>
              <a:rPr sz="1700" dirty="0" smtClean="0">
                <a:solidFill>
                  <a:srgbClr val="093A4B"/>
                </a:solidFill>
              </a:rPr>
              <a:t>?» </a:t>
            </a:r>
            <a:r>
              <a:rPr sz="1700" dirty="0" err="1" smtClean="0">
                <a:solidFill>
                  <a:srgbClr val="093A4B"/>
                </a:solidFill>
              </a:rPr>
              <a:t>Выслушать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ответы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затем</a:t>
            </a:r>
            <a:r>
              <a:rPr sz="1700" dirty="0" smtClean="0">
                <a:solidFill>
                  <a:srgbClr val="093A4B"/>
                </a:solidFill>
              </a:rPr>
              <a:t> – </a:t>
            </a:r>
            <a:r>
              <a:rPr sz="1700" dirty="0" err="1" smtClean="0">
                <a:solidFill>
                  <a:srgbClr val="093A4B"/>
                </a:solidFill>
              </a:rPr>
              <a:t>продемонстрировать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опыт</a:t>
            </a:r>
            <a:r>
              <a:rPr sz="1700" dirty="0" smtClean="0">
                <a:solidFill>
                  <a:srgbClr val="093A4B"/>
                </a:solidFill>
              </a:rPr>
              <a:t>: в </a:t>
            </a:r>
            <a:r>
              <a:rPr sz="1700" dirty="0" err="1" smtClean="0">
                <a:solidFill>
                  <a:srgbClr val="093A4B"/>
                </a:solidFill>
              </a:rPr>
              <a:t>баночку</a:t>
            </a:r>
            <a:r>
              <a:rPr sz="1700" dirty="0" smtClean="0">
                <a:solidFill>
                  <a:srgbClr val="093A4B"/>
                </a:solidFill>
              </a:rPr>
              <a:t> с </a:t>
            </a:r>
            <a:r>
              <a:rPr sz="1700" dirty="0" err="1" smtClean="0">
                <a:solidFill>
                  <a:srgbClr val="093A4B"/>
                </a:solidFill>
              </a:rPr>
              <a:t>водой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опустить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кусочек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земли</a:t>
            </a:r>
            <a:r>
              <a:rPr sz="1700" dirty="0" smtClean="0">
                <a:solidFill>
                  <a:srgbClr val="093A4B"/>
                </a:solidFill>
              </a:rPr>
              <a:t> и </a:t>
            </a:r>
            <a:r>
              <a:rPr sz="1700" dirty="0" err="1" smtClean="0">
                <a:solidFill>
                  <a:srgbClr val="093A4B"/>
                </a:solidFill>
              </a:rPr>
              <a:t>размешать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стала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грязной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мутной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Опущенные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такую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воду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видны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Обсудить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Всегда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ли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аквариуме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прозрачная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почему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она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становится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мутной</a:t>
            </a:r>
            <a:r>
              <a:rPr sz="1700" dirty="0" smtClean="0">
                <a:solidFill>
                  <a:srgbClr val="093A4B"/>
                </a:solidFill>
              </a:rPr>
              <a:t>. </a:t>
            </a:r>
            <a:r>
              <a:rPr sz="1700" dirty="0" err="1" smtClean="0">
                <a:solidFill>
                  <a:srgbClr val="093A4B"/>
                </a:solidFill>
              </a:rPr>
              <a:t>Прозрачная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ли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в </a:t>
            </a:r>
            <a:r>
              <a:rPr sz="1700" dirty="0" err="1" smtClean="0">
                <a:solidFill>
                  <a:srgbClr val="093A4B"/>
                </a:solidFill>
              </a:rPr>
              <a:t>реке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озере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море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луже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</a:p>
          <a:p>
            <a:pPr>
              <a:lnSpc>
                <a:spcPct val="100000"/>
              </a:lnSpc>
              <a:buNone/>
            </a:pPr>
            <a:r>
              <a:rPr sz="1700" b="1" dirty="0" err="1" smtClean="0">
                <a:solidFill>
                  <a:srgbClr val="093A4B"/>
                </a:solidFill>
              </a:rPr>
              <a:t>Вывод</a:t>
            </a:r>
            <a:r>
              <a:rPr sz="1700" b="1" dirty="0" smtClean="0">
                <a:solidFill>
                  <a:srgbClr val="093A4B"/>
                </a:solidFill>
              </a:rPr>
              <a:t>: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Чистая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прозрачная</a:t>
            </a:r>
            <a:r>
              <a:rPr sz="1700" dirty="0" smtClean="0">
                <a:solidFill>
                  <a:srgbClr val="093A4B"/>
                </a:solidFill>
              </a:rPr>
              <a:t>, </a:t>
            </a:r>
            <a:r>
              <a:rPr sz="1700" dirty="0" err="1" smtClean="0">
                <a:solidFill>
                  <a:srgbClr val="093A4B"/>
                </a:solidFill>
              </a:rPr>
              <a:t>через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нее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видны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предметы</a:t>
            </a:r>
            <a:r>
              <a:rPr sz="1700" dirty="0" smtClean="0">
                <a:solidFill>
                  <a:srgbClr val="093A4B"/>
                </a:solidFill>
              </a:rPr>
              <a:t>; </a:t>
            </a:r>
            <a:r>
              <a:rPr sz="1700" dirty="0" err="1" smtClean="0">
                <a:solidFill>
                  <a:srgbClr val="093A4B"/>
                </a:solidFill>
              </a:rPr>
              <a:t>мутная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вода</a:t>
            </a:r>
            <a:r>
              <a:rPr sz="1700" dirty="0" smtClean="0">
                <a:solidFill>
                  <a:srgbClr val="093A4B"/>
                </a:solidFill>
              </a:rPr>
              <a:t> </a:t>
            </a:r>
            <a:r>
              <a:rPr sz="1700" dirty="0" err="1" smtClean="0">
                <a:solidFill>
                  <a:srgbClr val="093A4B"/>
                </a:solidFill>
              </a:rPr>
              <a:t>непрозрачная</a:t>
            </a:r>
            <a:r>
              <a:rPr sz="1700" dirty="0" smtClean="0">
                <a:solidFill>
                  <a:srgbClr val="093A4B"/>
                </a:solidFill>
              </a:rPr>
              <a:t>.</a:t>
            </a:r>
            <a:endParaRPr lang="ru-RU" sz="17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026" y="0"/>
            <a:ext cx="6172200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42" y="1142976"/>
            <a:ext cx="6015058" cy="800102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sz="2900" b="1" dirty="0" smtClean="0">
                <a:solidFill>
                  <a:srgbClr val="093A4B"/>
                </a:solidFill>
              </a:rPr>
              <a:t>СОЛНЕЧНАЯ ЛАБОРАТОРИЯ.</a:t>
            </a:r>
            <a:endParaRPr sz="2900"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Цель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Показать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предметы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какого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цвета</a:t>
            </a:r>
            <a:r>
              <a:rPr sz="2900" dirty="0" smtClean="0">
                <a:solidFill>
                  <a:srgbClr val="093A4B"/>
                </a:solidFill>
              </a:rPr>
              <a:t> (</a:t>
            </a:r>
            <a:r>
              <a:rPr sz="2900" dirty="0" err="1" smtClean="0">
                <a:solidFill>
                  <a:srgbClr val="093A4B"/>
                </a:solidFill>
              </a:rPr>
              <a:t>темного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или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светлого</a:t>
            </a:r>
            <a:r>
              <a:rPr sz="2900" dirty="0" smtClean="0">
                <a:solidFill>
                  <a:srgbClr val="093A4B"/>
                </a:solidFill>
              </a:rPr>
              <a:t>) </a:t>
            </a:r>
            <a:r>
              <a:rPr sz="2900" dirty="0" err="1" smtClean="0">
                <a:solidFill>
                  <a:srgbClr val="093A4B"/>
                </a:solidFill>
              </a:rPr>
              <a:t>быстрее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нагреваются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солнце</a:t>
            </a:r>
            <a:r>
              <a:rPr sz="2900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Ход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Разложить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окне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солнышке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листы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бумаги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разных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цветов</a:t>
            </a:r>
            <a:r>
              <a:rPr sz="2900" dirty="0" smtClean="0">
                <a:solidFill>
                  <a:srgbClr val="093A4B"/>
                </a:solidFill>
              </a:rPr>
              <a:t> (</a:t>
            </a:r>
            <a:r>
              <a:rPr sz="2900" dirty="0" err="1" smtClean="0">
                <a:solidFill>
                  <a:srgbClr val="093A4B"/>
                </a:solidFill>
              </a:rPr>
              <a:t>среди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которых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должны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быть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листы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белого</a:t>
            </a:r>
            <a:r>
              <a:rPr sz="2900" dirty="0" smtClean="0">
                <a:solidFill>
                  <a:srgbClr val="093A4B"/>
                </a:solidFill>
              </a:rPr>
              <a:t> и </a:t>
            </a:r>
            <a:r>
              <a:rPr sz="2900" dirty="0" err="1" smtClean="0">
                <a:solidFill>
                  <a:srgbClr val="093A4B"/>
                </a:solidFill>
              </a:rPr>
              <a:t>черного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цвета</a:t>
            </a:r>
            <a:r>
              <a:rPr sz="2900" dirty="0" smtClean="0">
                <a:solidFill>
                  <a:srgbClr val="093A4B"/>
                </a:solidFill>
              </a:rPr>
              <a:t>). </a:t>
            </a:r>
            <a:r>
              <a:rPr sz="2900" dirty="0" err="1" smtClean="0">
                <a:solidFill>
                  <a:srgbClr val="093A4B"/>
                </a:solidFill>
              </a:rPr>
              <a:t>Пусть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они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греются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солнышке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Попросите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детей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потрогать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эти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листы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Какой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лист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будет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самым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горячим</a:t>
            </a:r>
            <a:r>
              <a:rPr sz="2900" dirty="0" smtClean="0">
                <a:solidFill>
                  <a:srgbClr val="093A4B"/>
                </a:solidFill>
              </a:rPr>
              <a:t>? </a:t>
            </a:r>
            <a:r>
              <a:rPr sz="2900" dirty="0" err="1" smtClean="0">
                <a:solidFill>
                  <a:srgbClr val="093A4B"/>
                </a:solidFill>
              </a:rPr>
              <a:t>Какой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самым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холодным</a:t>
            </a:r>
            <a:r>
              <a:rPr sz="2900" dirty="0" smtClean="0">
                <a:solidFill>
                  <a:srgbClr val="093A4B"/>
                </a:solidFill>
              </a:rPr>
              <a:t>?</a:t>
            </a: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Вывод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Темные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листы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бумаги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нагрелись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больше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Предметы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темного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улавливают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тепло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от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солнца</a:t>
            </a:r>
            <a:r>
              <a:rPr sz="2900" dirty="0" smtClean="0">
                <a:solidFill>
                  <a:srgbClr val="093A4B"/>
                </a:solidFill>
              </a:rPr>
              <a:t>, а </a:t>
            </a:r>
            <a:r>
              <a:rPr sz="2900" dirty="0" err="1" smtClean="0">
                <a:solidFill>
                  <a:srgbClr val="093A4B"/>
                </a:solidFill>
              </a:rPr>
              <a:t>предметы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светлого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отражают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его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Вот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почему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грязный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снег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тает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быстрее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чистого</a:t>
            </a:r>
            <a:r>
              <a:rPr sz="2900" dirty="0" smtClean="0">
                <a:solidFill>
                  <a:srgbClr val="093A4B"/>
                </a:solidFill>
              </a:rPr>
              <a:t>! </a:t>
            </a:r>
          </a:p>
          <a:p>
            <a:pPr algn="ctr">
              <a:buNone/>
            </a:pPr>
            <a:r>
              <a:rPr sz="2900" b="1" dirty="0" smtClean="0">
                <a:solidFill>
                  <a:srgbClr val="093A4B"/>
                </a:solidFill>
              </a:rPr>
              <a:t>РАЗНОЦВЕТНЫЕ РАСТЕНИЯ.</a:t>
            </a:r>
            <a:endParaRPr sz="2900"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Цель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Показать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сокодвижение</a:t>
            </a:r>
            <a:r>
              <a:rPr sz="2900" dirty="0" smtClean="0">
                <a:solidFill>
                  <a:srgbClr val="093A4B"/>
                </a:solidFill>
              </a:rPr>
              <a:t> в </a:t>
            </a:r>
            <a:r>
              <a:rPr sz="2900" dirty="0" err="1" smtClean="0">
                <a:solidFill>
                  <a:srgbClr val="093A4B"/>
                </a:solidFill>
              </a:rPr>
              <a:t>стебле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растения</a:t>
            </a:r>
            <a:r>
              <a:rPr sz="2900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Материал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2 </a:t>
            </a:r>
            <a:r>
              <a:rPr sz="2900" dirty="0" err="1" smtClean="0">
                <a:solidFill>
                  <a:srgbClr val="093A4B"/>
                </a:solidFill>
              </a:rPr>
              <a:t>баночки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из-под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йогурта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вода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чернила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или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пащевой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краситель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растение</a:t>
            </a:r>
            <a:r>
              <a:rPr sz="2900" dirty="0" smtClean="0">
                <a:solidFill>
                  <a:srgbClr val="093A4B"/>
                </a:solidFill>
              </a:rPr>
              <a:t> (</a:t>
            </a:r>
            <a:r>
              <a:rPr sz="2900" dirty="0" err="1" smtClean="0">
                <a:solidFill>
                  <a:srgbClr val="093A4B"/>
                </a:solidFill>
              </a:rPr>
              <a:t>гвоздика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нарцисс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веточки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сельдерея</a:t>
            </a:r>
            <a:r>
              <a:rPr sz="2900" dirty="0" smtClean="0">
                <a:solidFill>
                  <a:srgbClr val="093A4B"/>
                </a:solidFill>
              </a:rPr>
              <a:t>, </a:t>
            </a:r>
            <a:r>
              <a:rPr sz="2900" dirty="0" err="1" smtClean="0">
                <a:solidFill>
                  <a:srgbClr val="093A4B"/>
                </a:solidFill>
              </a:rPr>
              <a:t>петрушки</a:t>
            </a:r>
            <a:r>
              <a:rPr sz="2900" dirty="0" smtClean="0">
                <a:solidFill>
                  <a:srgbClr val="093A4B"/>
                </a:solidFill>
              </a:rPr>
              <a:t>).</a:t>
            </a: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Ход</a:t>
            </a:r>
            <a:r>
              <a:rPr sz="2900" b="1" dirty="0" smtClean="0">
                <a:solidFill>
                  <a:srgbClr val="093A4B"/>
                </a:solidFill>
              </a:rPr>
              <a:t>: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Налить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чернила</a:t>
            </a:r>
            <a:r>
              <a:rPr sz="2900" dirty="0" smtClean="0">
                <a:solidFill>
                  <a:srgbClr val="093A4B"/>
                </a:solidFill>
              </a:rPr>
              <a:t> в </a:t>
            </a:r>
            <a:r>
              <a:rPr sz="2900" dirty="0" err="1" smtClean="0">
                <a:solidFill>
                  <a:srgbClr val="093A4B"/>
                </a:solidFill>
              </a:rPr>
              <a:t>баночку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Окунуть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стебли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растения</a:t>
            </a:r>
            <a:r>
              <a:rPr sz="2900" dirty="0" smtClean="0">
                <a:solidFill>
                  <a:srgbClr val="093A4B"/>
                </a:solidFill>
              </a:rPr>
              <a:t> в </a:t>
            </a:r>
            <a:r>
              <a:rPr sz="2900" dirty="0" err="1" smtClean="0">
                <a:solidFill>
                  <a:srgbClr val="093A4B"/>
                </a:solidFill>
              </a:rPr>
              <a:t>баночку</a:t>
            </a:r>
            <a:r>
              <a:rPr sz="2900" dirty="0" smtClean="0">
                <a:solidFill>
                  <a:srgbClr val="093A4B"/>
                </a:solidFill>
              </a:rPr>
              <a:t> и </a:t>
            </a:r>
            <a:r>
              <a:rPr sz="2900" dirty="0" err="1" smtClean="0">
                <a:solidFill>
                  <a:srgbClr val="093A4B"/>
                </a:solidFill>
              </a:rPr>
              <a:t>подождать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Через</a:t>
            </a:r>
            <a:r>
              <a:rPr sz="2900" dirty="0" smtClean="0">
                <a:solidFill>
                  <a:srgbClr val="093A4B"/>
                </a:solidFill>
              </a:rPr>
              <a:t> 12 </a:t>
            </a:r>
            <a:r>
              <a:rPr sz="2900" dirty="0" err="1" smtClean="0">
                <a:solidFill>
                  <a:srgbClr val="093A4B"/>
                </a:solidFill>
              </a:rPr>
              <a:t>часов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результат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будет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виден</a:t>
            </a:r>
            <a:r>
              <a:rPr sz="2900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sz="2900" b="1" dirty="0" err="1" smtClean="0">
                <a:solidFill>
                  <a:srgbClr val="093A4B"/>
                </a:solidFill>
              </a:rPr>
              <a:t>Вывод</a:t>
            </a:r>
            <a:r>
              <a:rPr sz="2900" b="1" dirty="0" smtClean="0">
                <a:solidFill>
                  <a:srgbClr val="093A4B"/>
                </a:solidFill>
              </a:rPr>
              <a:t>: </a:t>
            </a:r>
            <a:r>
              <a:rPr sz="2900" dirty="0" err="1" smtClean="0">
                <a:solidFill>
                  <a:srgbClr val="093A4B"/>
                </a:solidFill>
              </a:rPr>
              <a:t>Окрашенная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вода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поднимается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стеблю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благодаря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тонким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канальцам</a:t>
            </a:r>
            <a:r>
              <a:rPr sz="2900" dirty="0" smtClean="0">
                <a:solidFill>
                  <a:srgbClr val="093A4B"/>
                </a:solidFill>
              </a:rPr>
              <a:t>. </a:t>
            </a:r>
            <a:r>
              <a:rPr sz="2900" dirty="0" err="1" smtClean="0">
                <a:solidFill>
                  <a:srgbClr val="093A4B"/>
                </a:solidFill>
              </a:rPr>
              <a:t>Вот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почему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стебли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растений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становятся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синего</a:t>
            </a:r>
            <a:r>
              <a:rPr sz="2900" dirty="0" smtClean="0">
                <a:solidFill>
                  <a:srgbClr val="093A4B"/>
                </a:solidFill>
              </a:rPr>
              <a:t> </a:t>
            </a:r>
            <a:r>
              <a:rPr sz="2900" dirty="0" err="1" smtClean="0">
                <a:solidFill>
                  <a:srgbClr val="093A4B"/>
                </a:solidFill>
              </a:rPr>
              <a:t>цвета</a:t>
            </a:r>
            <a:r>
              <a:rPr sz="2900" dirty="0" smtClean="0">
                <a:solidFill>
                  <a:srgbClr val="093A4B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14346"/>
            <a:ext cx="617220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656" y="755576"/>
            <a:ext cx="6336704" cy="83884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b="1" dirty="0" err="1" smtClean="0">
                <a:solidFill>
                  <a:srgbClr val="093A4B"/>
                </a:solidFill>
              </a:rPr>
              <a:t>Свойства</a:t>
            </a:r>
            <a:r>
              <a:rPr b="1" dirty="0" smtClean="0">
                <a:solidFill>
                  <a:srgbClr val="093A4B"/>
                </a:solidFill>
              </a:rPr>
              <a:t> </a:t>
            </a:r>
            <a:r>
              <a:rPr b="1" dirty="0" err="1" smtClean="0">
                <a:solidFill>
                  <a:srgbClr val="093A4B"/>
                </a:solidFill>
              </a:rPr>
              <a:t>магнита</a:t>
            </a:r>
            <a:endParaRPr dirty="0" smtClean="0">
              <a:solidFill>
                <a:srgbClr val="093A4B"/>
              </a:solidFill>
            </a:endParaRPr>
          </a:p>
          <a:p>
            <a:r>
              <a:rPr dirty="0" err="1" smtClean="0">
                <a:solidFill>
                  <a:srgbClr val="093A4B"/>
                </a:solidFill>
              </a:rPr>
              <a:t>Магнит</a:t>
            </a:r>
            <a:r>
              <a:rPr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притягивает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железные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предметы</a:t>
            </a:r>
            <a:r>
              <a:rPr sz="1600" dirty="0" smtClean="0">
                <a:solidFill>
                  <a:srgbClr val="093A4B"/>
                </a:solidFill>
              </a:rPr>
              <a:t>. </a:t>
            </a:r>
            <a:r>
              <a:rPr sz="1600" dirty="0" err="1" smtClean="0">
                <a:solidFill>
                  <a:srgbClr val="093A4B"/>
                </a:solidFill>
              </a:rPr>
              <a:t>Это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происходит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потому</a:t>
            </a:r>
            <a:r>
              <a:rPr sz="1600" dirty="0" smtClean="0">
                <a:solidFill>
                  <a:srgbClr val="093A4B"/>
                </a:solidFill>
              </a:rPr>
              <a:t>, </a:t>
            </a:r>
            <a:r>
              <a:rPr sz="1600" dirty="0" err="1" smtClean="0">
                <a:solidFill>
                  <a:srgbClr val="093A4B"/>
                </a:solidFill>
              </a:rPr>
              <a:t>что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– </a:t>
            </a:r>
            <a:r>
              <a:rPr sz="1600" dirty="0" err="1" smtClean="0">
                <a:solidFill>
                  <a:srgbClr val="093A4B"/>
                </a:solidFill>
              </a:rPr>
              <a:t>это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куски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стали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или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железа</a:t>
            </a:r>
            <a:r>
              <a:rPr sz="1600" dirty="0" smtClean="0">
                <a:solidFill>
                  <a:srgbClr val="093A4B"/>
                </a:solidFill>
              </a:rPr>
              <a:t>, </a:t>
            </a:r>
            <a:r>
              <a:rPr sz="1600" dirty="0" err="1" smtClean="0">
                <a:solidFill>
                  <a:srgbClr val="093A4B"/>
                </a:solidFill>
              </a:rPr>
              <a:t>обладающие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способностью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притягивать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предметы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из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железа</a:t>
            </a:r>
            <a:r>
              <a:rPr sz="1600" dirty="0" smtClean="0">
                <a:solidFill>
                  <a:srgbClr val="093A4B"/>
                </a:solidFill>
              </a:rPr>
              <a:t>. </a:t>
            </a:r>
          </a:p>
          <a:p>
            <a:pPr algn="ctr">
              <a:buNone/>
            </a:pPr>
            <a:r>
              <a:rPr sz="1600" b="1" dirty="0" err="1" smtClean="0">
                <a:solidFill>
                  <a:srgbClr val="093A4B"/>
                </a:solidFill>
              </a:rPr>
              <a:t>Как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достать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скрепку</a:t>
            </a:r>
            <a:r>
              <a:rPr sz="1600" b="1" dirty="0" smtClean="0">
                <a:solidFill>
                  <a:srgbClr val="093A4B"/>
                </a:solidFill>
              </a:rPr>
              <a:t>, </a:t>
            </a:r>
            <a:r>
              <a:rPr sz="1600" b="1" dirty="0" err="1" smtClean="0">
                <a:solidFill>
                  <a:srgbClr val="093A4B"/>
                </a:solidFill>
              </a:rPr>
              <a:t>не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замочив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рук</a:t>
            </a:r>
            <a:r>
              <a:rPr sz="1600" b="1" dirty="0" smtClean="0">
                <a:solidFill>
                  <a:srgbClr val="093A4B"/>
                </a:solidFill>
              </a:rPr>
              <a:t>?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</a:p>
          <a:p>
            <a:r>
              <a:rPr sz="1600" dirty="0" err="1" smtClean="0">
                <a:solidFill>
                  <a:srgbClr val="093A4B"/>
                </a:solidFill>
              </a:rPr>
              <a:t>Поднести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к </a:t>
            </a:r>
            <a:r>
              <a:rPr sz="1600" dirty="0" err="1" smtClean="0">
                <a:solidFill>
                  <a:srgbClr val="093A4B"/>
                </a:solidFill>
              </a:rPr>
              <a:t>банке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r>
              <a:rPr sz="1600" dirty="0" err="1" smtClean="0">
                <a:solidFill>
                  <a:srgbClr val="093A4B"/>
                </a:solidFill>
              </a:rPr>
              <a:t>Магнитная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сила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действует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сквозь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воду</a:t>
            </a:r>
            <a:r>
              <a:rPr sz="1600" dirty="0" smtClean="0">
                <a:solidFill>
                  <a:srgbClr val="093A4B"/>
                </a:solidFill>
              </a:rPr>
              <a:t> и </a:t>
            </a:r>
            <a:r>
              <a:rPr sz="1600" dirty="0" err="1" smtClean="0">
                <a:solidFill>
                  <a:srgbClr val="093A4B"/>
                </a:solidFill>
              </a:rPr>
              <a:t>стекло</a:t>
            </a:r>
            <a:r>
              <a:rPr sz="1600" dirty="0" smtClean="0">
                <a:solidFill>
                  <a:srgbClr val="093A4B"/>
                </a:solidFill>
              </a:rPr>
              <a:t>. </a:t>
            </a:r>
            <a:r>
              <a:rPr sz="1600" dirty="0" err="1" smtClean="0">
                <a:solidFill>
                  <a:srgbClr val="093A4B"/>
                </a:solidFill>
              </a:rPr>
              <a:t>Поэтому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мы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легко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достали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скрепку</a:t>
            </a:r>
            <a:r>
              <a:rPr sz="1600" dirty="0" smtClean="0">
                <a:solidFill>
                  <a:srgbClr val="093A4B"/>
                </a:solidFill>
              </a:rPr>
              <a:t>, </a:t>
            </a:r>
            <a:r>
              <a:rPr sz="1600" dirty="0" err="1" smtClean="0">
                <a:solidFill>
                  <a:srgbClr val="093A4B"/>
                </a:solidFill>
              </a:rPr>
              <a:t>не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замочив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рук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r>
              <a:rPr sz="1600" b="1" dirty="0" smtClean="0">
                <a:solidFill>
                  <a:srgbClr val="093A4B"/>
                </a:solidFill>
              </a:rPr>
              <a:t> </a:t>
            </a:r>
            <a:endParaRPr sz="1600" b="1"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sz="1600" b="1" dirty="0" err="1" smtClean="0">
                <a:solidFill>
                  <a:srgbClr val="093A4B"/>
                </a:solidFill>
              </a:rPr>
              <a:t>Как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можно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быстро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разобрать</a:t>
            </a:r>
            <a:r>
              <a:rPr sz="1600" b="1" dirty="0" smtClean="0">
                <a:solidFill>
                  <a:srgbClr val="093A4B"/>
                </a:solidFill>
              </a:rPr>
              <a:t> и </a:t>
            </a:r>
            <a:r>
              <a:rPr sz="1600" b="1" dirty="0" err="1" smtClean="0">
                <a:solidFill>
                  <a:srgbClr val="093A4B"/>
                </a:solidFill>
              </a:rPr>
              <a:t>отделить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металлические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предметы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от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пластмассовых</a:t>
            </a:r>
            <a:r>
              <a:rPr sz="1600" b="1" dirty="0" smtClean="0">
                <a:solidFill>
                  <a:srgbClr val="093A4B"/>
                </a:solidFill>
              </a:rPr>
              <a:t> в </a:t>
            </a:r>
            <a:r>
              <a:rPr sz="1600" b="1" dirty="0" err="1" smtClean="0">
                <a:solidFill>
                  <a:srgbClr val="093A4B"/>
                </a:solidFill>
              </a:rPr>
              <a:t>емкости</a:t>
            </a:r>
            <a:r>
              <a:rPr sz="1600" b="1" dirty="0" smtClean="0">
                <a:solidFill>
                  <a:srgbClr val="093A4B"/>
                </a:solidFill>
              </a:rPr>
              <a:t> с </a:t>
            </a:r>
            <a:r>
              <a:rPr sz="1600" b="1" dirty="0" err="1" smtClean="0">
                <a:solidFill>
                  <a:srgbClr val="093A4B"/>
                </a:solidFill>
              </a:rPr>
              <a:t>песком</a:t>
            </a:r>
            <a:r>
              <a:rPr sz="1600" b="1" dirty="0" smtClean="0">
                <a:solidFill>
                  <a:srgbClr val="093A4B"/>
                </a:solidFill>
              </a:rPr>
              <a:t>?</a:t>
            </a:r>
          </a:p>
          <a:p>
            <a:pPr algn="ctr">
              <a:buNone/>
            </a:pPr>
            <a:r>
              <a:rPr sz="1600" b="1" dirty="0" err="1" smtClean="0">
                <a:solidFill>
                  <a:srgbClr val="093A4B"/>
                </a:solidFill>
              </a:rPr>
              <a:t>Магнит</a:t>
            </a:r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b="1" dirty="0" err="1" smtClean="0">
                <a:solidFill>
                  <a:srgbClr val="093A4B"/>
                </a:solidFill>
              </a:rPr>
              <a:t>рисует</a:t>
            </a:r>
            <a:endParaRPr sz="1600" dirty="0" smtClean="0">
              <a:solidFill>
                <a:srgbClr val="093A4B"/>
              </a:solidFill>
            </a:endParaRPr>
          </a:p>
          <a:p>
            <a:r>
              <a:rPr sz="1600" dirty="0" err="1" smtClean="0">
                <a:solidFill>
                  <a:srgbClr val="093A4B"/>
                </a:solidFill>
              </a:rPr>
              <a:t>Насыпаем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на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бумагу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железные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опилки</a:t>
            </a:r>
            <a:r>
              <a:rPr sz="1600" dirty="0" smtClean="0">
                <a:solidFill>
                  <a:srgbClr val="093A4B"/>
                </a:solidFill>
              </a:rPr>
              <a:t> и </a:t>
            </a:r>
            <a:r>
              <a:rPr sz="1600" dirty="0" err="1" smtClean="0">
                <a:solidFill>
                  <a:srgbClr val="093A4B"/>
                </a:solidFill>
              </a:rPr>
              <a:t>положим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на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r>
              <a:rPr sz="1600" dirty="0" err="1" smtClean="0">
                <a:solidFill>
                  <a:srgbClr val="093A4B"/>
                </a:solidFill>
              </a:rPr>
              <a:t>Железные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опилки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повторили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форму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магнита</a:t>
            </a:r>
            <a:r>
              <a:rPr sz="1600" dirty="0" smtClean="0">
                <a:solidFill>
                  <a:srgbClr val="093A4B"/>
                </a:solidFill>
              </a:rPr>
              <a:t>. </a:t>
            </a:r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действует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сквозь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бумагу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>
              <a:buNone/>
            </a:pPr>
            <a:endParaRPr lang="ru-RU" sz="1600" dirty="0" smtClean="0">
              <a:solidFill>
                <a:srgbClr val="093A4B"/>
              </a:solidFill>
            </a:endParaRPr>
          </a:p>
          <a:p>
            <a:pPr>
              <a:buNone/>
            </a:pPr>
            <a:endParaRPr sz="1600" dirty="0" smtClean="0">
              <a:solidFill>
                <a:srgbClr val="093A4B"/>
              </a:solidFill>
            </a:endParaRPr>
          </a:p>
          <a:p>
            <a:pPr>
              <a:buNone/>
            </a:pPr>
            <a:r>
              <a:rPr sz="1600" b="1" dirty="0" smtClean="0">
                <a:solidFill>
                  <a:srgbClr val="093A4B"/>
                </a:solidFill>
              </a:rPr>
              <a:t>ИТОГ:  </a:t>
            </a:r>
          </a:p>
          <a:p>
            <a:r>
              <a:rPr sz="1600" b="1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притягивает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железо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 lvl="0"/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действует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сквозь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бумагу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 lvl="0"/>
            <a:r>
              <a:rPr sz="1600" dirty="0" err="1" smtClean="0">
                <a:solidFill>
                  <a:srgbClr val="093A4B"/>
                </a:solidFill>
              </a:rPr>
              <a:t>Магнит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действует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сквозь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стекло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 lvl="0"/>
            <a:r>
              <a:rPr sz="1600" dirty="0" err="1" smtClean="0">
                <a:solidFill>
                  <a:srgbClr val="093A4B"/>
                </a:solidFill>
              </a:rPr>
              <a:t>Железные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опилки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повторяют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форму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endParaRPr sz="1600" dirty="0" smtClean="0">
              <a:solidFill>
                <a:srgbClr val="093A4B"/>
              </a:solidFill>
            </a:endParaRPr>
          </a:p>
          <a:p>
            <a:pPr lvl="0">
              <a:buNone/>
            </a:pPr>
            <a:r>
              <a:rPr sz="1600" dirty="0" err="1" smtClean="0">
                <a:solidFill>
                  <a:srgbClr val="093A4B"/>
                </a:solidFill>
              </a:rPr>
              <a:t>магнита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</a:p>
          <a:p>
            <a:pPr lvl="0"/>
            <a:r>
              <a:rPr sz="1600" dirty="0" smtClean="0">
                <a:solidFill>
                  <a:srgbClr val="093A4B"/>
                </a:solidFill>
              </a:rPr>
              <a:t>С </a:t>
            </a:r>
            <a:r>
              <a:rPr sz="1600" dirty="0" err="1" smtClean="0">
                <a:solidFill>
                  <a:srgbClr val="093A4B"/>
                </a:solidFill>
              </a:rPr>
              <a:t>помощью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магнита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можно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быстро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отделить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железо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от</a:t>
            </a:r>
            <a:r>
              <a:rPr sz="1600" dirty="0" smtClean="0">
                <a:solidFill>
                  <a:srgbClr val="093A4B"/>
                </a:solidFill>
              </a:rPr>
              <a:t> </a:t>
            </a:r>
            <a:r>
              <a:rPr sz="1600" dirty="0" err="1" smtClean="0">
                <a:solidFill>
                  <a:srgbClr val="093A4B"/>
                </a:solidFill>
              </a:rPr>
              <a:t>пластмассы</a:t>
            </a:r>
            <a:r>
              <a:rPr sz="1600" dirty="0" smtClean="0">
                <a:solidFill>
                  <a:srgbClr val="093A4B"/>
                </a:solidFill>
              </a:rPr>
              <a:t>.</a:t>
            </a:r>
            <a:endParaRPr lang="ru-RU" dirty="0">
              <a:solidFill>
                <a:srgbClr val="093A4B"/>
              </a:solidFill>
            </a:endParaRPr>
          </a:p>
        </p:txBody>
      </p:sp>
      <p:pic>
        <p:nvPicPr>
          <p:cNvPr id="5122" name="Picture 2" descr="http://rebyenok.ru/images/1rese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3096" y="5508104"/>
            <a:ext cx="2016224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TS1016745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21E221-3963-46C0-9628-AC8108FB4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TS101674556</Template>
  <TotalTime>0</TotalTime>
  <Words>859</Words>
  <Application>Microsoft Office PowerPoint</Application>
  <PresentationFormat>Экран (4:3)</PresentationFormat>
  <Paragraphs>142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TS101674556</vt:lpstr>
      <vt:lpstr>Картотека опытов и экспериментов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2014-02-16T13:41:10Z</dcterms:created>
  <dcterms:modified xsi:type="dcterms:W3CDTF">2014-09-02T12:48:21Z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