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9" r:id="rId2"/>
    <p:sldId id="280" r:id="rId3"/>
    <p:sldId id="281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2" r:id="rId22"/>
    <p:sldId id="28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99"/>
    <a:srgbClr val="FFCC00"/>
    <a:srgbClr val="B05408"/>
    <a:srgbClr val="B8454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331" autoAdjust="0"/>
  </p:normalViewPr>
  <p:slideViewPr>
    <p:cSldViewPr>
      <p:cViewPr varScale="1">
        <p:scale>
          <a:sx n="65" d="100"/>
          <a:sy n="65" d="100"/>
        </p:scale>
        <p:origin x="-55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182EC-FA40-4980-835E-533AAC88BB3A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472BB-B36D-4F33-A7C0-7F4DB0597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472BB-B36D-4F33-A7C0-7F4DB05976A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B21CB-FF47-4E68-A1F5-21510453A608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6100/85258606.a9/0_72fe5_3fdd2611_XL" TargetMode="External"/><Relationship Id="rId7" Type="http://schemas.openxmlformats.org/officeDocument/2006/relationships/hyperlink" Target="http://elenaranko.ucoz.ru/" TargetMode="External"/><Relationship Id="rId2" Type="http://schemas.openxmlformats.org/officeDocument/2006/relationships/hyperlink" Target="http://img-fotki.yandex.ru/get/6608/123155165.37/0_97944_a16594dc_X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esign-warez.ru/clipart/page/1546/" TargetMode="External"/><Relationship Id="rId5" Type="http://schemas.openxmlformats.org/officeDocument/2006/relationships/hyperlink" Target="http://www.liveinternet.ru/users/4583003/post199855687/" TargetMode="External"/><Relationship Id="rId4" Type="http://schemas.openxmlformats.org/officeDocument/2006/relationships/hyperlink" Target="http://www.permaybatyr.edu.cap.ru/?eduid=5022&amp;news=283612&amp;t=new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04664"/>
            <a:ext cx="72008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Дидактическая игра </a:t>
            </a:r>
          </a:p>
          <a:p>
            <a:pPr algn="ctr">
              <a:defRPr/>
            </a:pPr>
            <a:r>
              <a:rPr lang="ru-RU" sz="54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«Назови </a:t>
            </a:r>
            <a:r>
              <a:rPr lang="ru-RU" sz="54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одним </a:t>
            </a:r>
            <a:r>
              <a:rPr lang="ru-RU" sz="54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словом»</a:t>
            </a:r>
            <a:endParaRPr lang="ru-RU" sz="5400" b="1" dirty="0">
              <a:ln w="17780" cmpd="sng">
                <a:noFill/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051" name="Прямоугольник 2"/>
          <p:cNvSpPr>
            <a:spLocks noChangeArrowheads="1"/>
          </p:cNvSpPr>
          <p:nvPr/>
        </p:nvSpPr>
        <p:spPr bwMode="auto">
          <a:xfrm>
            <a:off x="2571736" y="4857760"/>
            <a:ext cx="5672102" cy="149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i="1" dirty="0" smtClean="0"/>
              <a:t>Автор: Орехова Наталья Александровна воспитатель</a:t>
            </a:r>
          </a:p>
          <a:p>
            <a:pPr algn="ctr">
              <a:lnSpc>
                <a:spcPct val="114000"/>
              </a:lnSpc>
            </a:pPr>
            <a:r>
              <a:rPr lang="ru-RU" sz="2000" b="1" i="1" dirty="0" smtClean="0"/>
              <a:t>МКДОУ </a:t>
            </a:r>
            <a:r>
              <a:rPr lang="ru-RU" sz="2000" b="1" i="1" dirty="0" err="1" smtClean="0"/>
              <a:t>д</a:t>
            </a:r>
            <a:r>
              <a:rPr lang="ru-RU" sz="2000" b="1" i="1" dirty="0" smtClean="0"/>
              <a:t>/с №2 «Ласточка»</a:t>
            </a:r>
          </a:p>
          <a:p>
            <a:pPr algn="ctr">
              <a:lnSpc>
                <a:spcPct val="114000"/>
              </a:lnSpc>
            </a:pPr>
            <a:r>
              <a:rPr lang="ru-RU" sz="2000" b="1" i="1" dirty="0" smtClean="0"/>
              <a:t>г. Семилуки</a:t>
            </a:r>
          </a:p>
        </p:txBody>
      </p:sp>
      <p:pic>
        <p:nvPicPr>
          <p:cNvPr id="1026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357562"/>
            <a:ext cx="1714512" cy="281464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3286124"/>
            <a:ext cx="2143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071538" y="2714620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Игра предназначена для детей 5-7 лет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2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51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Pictures\Цветы\ед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2000240"/>
            <a:ext cx="6429420" cy="4429156"/>
          </a:xfrm>
          <a:prstGeom prst="roundRect">
            <a:avLst/>
          </a:prstGeom>
          <a:noFill/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Овал 2"/>
          <p:cNvSpPr/>
          <p:nvPr/>
        </p:nvSpPr>
        <p:spPr>
          <a:xfrm>
            <a:off x="1714480" y="500042"/>
            <a:ext cx="5929354" cy="1285884"/>
          </a:xfrm>
          <a:prstGeom prst="ellipse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Еда</a:t>
            </a:r>
            <a:endParaRPr lang="ru-RU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14686"/>
            <a:ext cx="1714512" cy="295751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Pictures\Головные убор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000240"/>
            <a:ext cx="6143668" cy="4286280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</p:pic>
      <p:sp>
        <p:nvSpPr>
          <p:cNvPr id="3" name="Овал 2"/>
          <p:cNvSpPr/>
          <p:nvPr/>
        </p:nvSpPr>
        <p:spPr>
          <a:xfrm>
            <a:off x="1428728" y="214290"/>
            <a:ext cx="6429420" cy="1357322"/>
          </a:xfrm>
          <a:prstGeom prst="ellipse">
            <a:avLst/>
          </a:prstGeom>
          <a:ln w="38100">
            <a:solidFill>
              <a:srgbClr val="7030A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7030A0"/>
                </a:solidFill>
              </a:rPr>
              <a:t>Головные уборы</a:t>
            </a:r>
            <a:endParaRPr lang="ru-RU" sz="4400" dirty="0">
              <a:solidFill>
                <a:srgbClr val="7030A0"/>
              </a:solidFill>
            </a:endParaRPr>
          </a:p>
        </p:txBody>
      </p:sp>
      <p:pic>
        <p:nvPicPr>
          <p:cNvPr id="5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14686"/>
            <a:ext cx="1714512" cy="295751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Pictures\Птиц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785926"/>
            <a:ext cx="6357982" cy="4572032"/>
          </a:xfrm>
          <a:prstGeom prst="roundRect">
            <a:avLst/>
          </a:prstGeom>
          <a:noFill/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Овал 2"/>
          <p:cNvSpPr/>
          <p:nvPr/>
        </p:nvSpPr>
        <p:spPr>
          <a:xfrm>
            <a:off x="1571604" y="214290"/>
            <a:ext cx="6000792" cy="1214446"/>
          </a:xfrm>
          <a:prstGeom prst="ellipse">
            <a:avLst/>
          </a:prstGeom>
          <a:effectLst>
            <a:glow rad="101600">
              <a:schemeClr val="bg1">
                <a:alpha val="6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Птицы</a:t>
            </a:r>
            <a:endParaRPr lang="ru-RU" sz="4400" dirty="0"/>
          </a:p>
        </p:txBody>
      </p:sp>
      <p:pic>
        <p:nvPicPr>
          <p:cNvPr id="5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14686"/>
            <a:ext cx="1714512" cy="295751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Pictures\Животны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928802"/>
            <a:ext cx="6286544" cy="4357718"/>
          </a:xfrm>
          <a:prstGeom prst="roundRect">
            <a:avLst/>
          </a:prstGeom>
          <a:noFill/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Овал 2"/>
          <p:cNvSpPr/>
          <p:nvPr/>
        </p:nvSpPr>
        <p:spPr>
          <a:xfrm>
            <a:off x="1428728" y="428604"/>
            <a:ext cx="6143668" cy="1214446"/>
          </a:xfrm>
          <a:prstGeom prst="ellipse">
            <a:avLst/>
          </a:prstGeom>
          <a:effectLst>
            <a:glow rad="101600">
              <a:schemeClr val="bg1">
                <a:alpha val="6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Животные</a:t>
            </a:r>
            <a:endParaRPr lang="ru-RU" sz="4400" dirty="0"/>
          </a:p>
        </p:txBody>
      </p:sp>
      <p:pic>
        <p:nvPicPr>
          <p:cNvPr id="5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14686"/>
            <a:ext cx="1714512" cy="295751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Pictures\Фрукты и ягод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928802"/>
            <a:ext cx="6357982" cy="4418035"/>
          </a:xfrm>
          <a:prstGeom prst="roundRect">
            <a:avLst/>
          </a:prstGeom>
          <a:noFill/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Овал 2"/>
          <p:cNvSpPr/>
          <p:nvPr/>
        </p:nvSpPr>
        <p:spPr>
          <a:xfrm>
            <a:off x="1000100" y="285728"/>
            <a:ext cx="7143800" cy="1285884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Фрукты и ягоды</a:t>
            </a:r>
            <a:endParaRPr lang="ru-RU" sz="4400" dirty="0"/>
          </a:p>
        </p:txBody>
      </p:sp>
      <p:pic>
        <p:nvPicPr>
          <p:cNvPr id="5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14686"/>
            <a:ext cx="1714512" cy="295751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Pictures\Ягоды и фрукт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857364"/>
            <a:ext cx="6357982" cy="4357718"/>
          </a:xfrm>
          <a:prstGeom prst="roundRect">
            <a:avLst/>
          </a:prstGeom>
          <a:noFill/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sp>
        <p:nvSpPr>
          <p:cNvPr id="3" name="Овал 2"/>
          <p:cNvSpPr/>
          <p:nvPr/>
        </p:nvSpPr>
        <p:spPr>
          <a:xfrm>
            <a:off x="1500166" y="214290"/>
            <a:ext cx="6500858" cy="1357322"/>
          </a:xfrm>
          <a:prstGeom prst="ellipse">
            <a:avLst/>
          </a:prstGeom>
          <a:ln w="76200"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Фрукты и ягоды</a:t>
            </a:r>
            <a:endParaRPr lang="ru-RU" sz="4400" dirty="0"/>
          </a:p>
        </p:txBody>
      </p:sp>
      <p:pic>
        <p:nvPicPr>
          <p:cNvPr id="5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14686"/>
            <a:ext cx="1714512" cy="295751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User\Pictures\Посуд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143116"/>
            <a:ext cx="6286544" cy="4178313"/>
          </a:xfrm>
          <a:prstGeom prst="roundRect">
            <a:avLst/>
          </a:prstGeom>
          <a:noFill/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Овал 2"/>
          <p:cNvSpPr/>
          <p:nvPr/>
        </p:nvSpPr>
        <p:spPr>
          <a:xfrm>
            <a:off x="1428728" y="357166"/>
            <a:ext cx="6215106" cy="1357322"/>
          </a:xfrm>
          <a:prstGeom prst="ellipse">
            <a:avLst/>
          </a:prstGeom>
          <a:ln w="38100">
            <a:solidFill>
              <a:srgbClr val="FFC0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Посуда</a:t>
            </a:r>
            <a:endParaRPr lang="ru-RU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14686"/>
            <a:ext cx="1714512" cy="295751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ser\Pictures\Инструмент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857364"/>
            <a:ext cx="6357982" cy="4500593"/>
          </a:xfrm>
          <a:prstGeom prst="roundRect">
            <a:avLst/>
          </a:prstGeom>
          <a:noFill/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Овал 2"/>
          <p:cNvSpPr/>
          <p:nvPr/>
        </p:nvSpPr>
        <p:spPr>
          <a:xfrm>
            <a:off x="1285852" y="357166"/>
            <a:ext cx="6643734" cy="1214446"/>
          </a:xfrm>
          <a:prstGeom prst="ellipse">
            <a:avLst/>
          </a:prstGeom>
          <a:ln w="38100"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Инструменты</a:t>
            </a:r>
            <a:endParaRPr lang="ru-RU" sz="4400" dirty="0"/>
          </a:p>
        </p:txBody>
      </p:sp>
      <p:pic>
        <p:nvPicPr>
          <p:cNvPr id="5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14686"/>
            <a:ext cx="1714512" cy="295751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C:\Users\User\Pictures\Музыкальные инструмент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071678"/>
            <a:ext cx="6000792" cy="4214842"/>
          </a:xfrm>
          <a:prstGeom prst="roundRect">
            <a:avLst/>
          </a:prstGeom>
          <a:noFill/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Овал 2"/>
          <p:cNvSpPr/>
          <p:nvPr/>
        </p:nvSpPr>
        <p:spPr>
          <a:xfrm>
            <a:off x="1142976" y="357166"/>
            <a:ext cx="6786610" cy="1500198"/>
          </a:xfrm>
          <a:prstGeom prst="ellipse">
            <a:avLst/>
          </a:prstGeom>
          <a:solidFill>
            <a:srgbClr val="FFFF99"/>
          </a:solidFill>
          <a:ln w="76200">
            <a:solidFill>
              <a:srgbClr val="FFC000"/>
            </a:solidFill>
          </a:ln>
          <a:effectLst>
            <a:glow rad="101600">
              <a:srgbClr val="FFFF99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Музыкальные инструменты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14686"/>
            <a:ext cx="1714512" cy="295751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User\Pictures\Игруш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000240"/>
            <a:ext cx="6357982" cy="4500594"/>
          </a:xfrm>
          <a:prstGeom prst="roundRect">
            <a:avLst/>
          </a:prstGeom>
          <a:noFill/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Овал 2"/>
          <p:cNvSpPr/>
          <p:nvPr/>
        </p:nvSpPr>
        <p:spPr>
          <a:xfrm>
            <a:off x="1500166" y="357166"/>
            <a:ext cx="6357982" cy="1285884"/>
          </a:xfrm>
          <a:prstGeom prst="ellipse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009900"/>
                </a:solidFill>
              </a:rPr>
              <a:t>Игрушки</a:t>
            </a:r>
            <a:endParaRPr lang="ru-RU" sz="4400" dirty="0">
              <a:solidFill>
                <a:srgbClr val="009900"/>
              </a:solidFill>
            </a:endParaRPr>
          </a:p>
        </p:txBody>
      </p:sp>
      <p:pic>
        <p:nvPicPr>
          <p:cNvPr id="5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14686"/>
            <a:ext cx="1714512" cy="295751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142984"/>
            <a:ext cx="6858048" cy="160043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000" dirty="0" smtClean="0"/>
              <a:t>Игра способствует развитию логического мышления, памяти, речи, умению обобщать, обосновывать. 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000" dirty="0" smtClean="0"/>
              <a:t>Закреплять знания об окружающих предметах.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000100" y="274638"/>
            <a:ext cx="7143800" cy="72547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Цель игры: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3214686"/>
            <a:ext cx="6929486" cy="2923877"/>
          </a:xfrm>
          <a:prstGeom prst="rect">
            <a:avLst/>
          </a:prstGeom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Ход игры:</a:t>
            </a:r>
          </a:p>
          <a:p>
            <a:r>
              <a:rPr lang="ru-RU" sz="2000" dirty="0" smtClean="0"/>
              <a:t>Детям предлагается выделить общий признак, который охватывает всё множество объектов наблюдения, и назвать предметы одним словом. Игру можно использовать при изучении нового материала, повторения и закрепления пройденного). Решая элементарную логическую задачу на классификацию, ребенок называет обобщающее слово и сравнивает свой ответ с появившимся словом. </a:t>
            </a:r>
            <a:endParaRPr lang="ru-RU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5572140"/>
            <a:ext cx="2143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User\Pictures\Транспор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071678"/>
            <a:ext cx="6500858" cy="4357718"/>
          </a:xfrm>
          <a:prstGeom prst="roundRect">
            <a:avLst/>
          </a:prstGeom>
          <a:noFill/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Овал 2"/>
          <p:cNvSpPr/>
          <p:nvPr/>
        </p:nvSpPr>
        <p:spPr>
          <a:xfrm>
            <a:off x="1500166" y="428604"/>
            <a:ext cx="6286544" cy="1214446"/>
          </a:xfrm>
          <a:prstGeom prst="ellipse">
            <a:avLst/>
          </a:prstGeom>
          <a:ln>
            <a:solidFill>
              <a:srgbClr val="00B0F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00B0F0"/>
                </a:solidFill>
              </a:rPr>
              <a:t>Транспорт</a:t>
            </a:r>
            <a:endParaRPr lang="ru-RU" sz="4400" dirty="0">
              <a:solidFill>
                <a:srgbClr val="00B0F0"/>
              </a:solidFill>
            </a:endParaRPr>
          </a:p>
        </p:txBody>
      </p:sp>
      <p:pic>
        <p:nvPicPr>
          <p:cNvPr id="5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14686"/>
            <a:ext cx="1714512" cy="295751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607815457.gif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28794" y="0"/>
            <a:ext cx="4781546" cy="400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214678" y="4500570"/>
            <a:ext cx="48577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cap="all" dirty="0" smtClean="0">
                <a:ln w="9000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Calibri (Основной текст)Calibri"/>
              </a:rPr>
              <a:t>Спасибо</a:t>
            </a:r>
            <a:r>
              <a:rPr lang="ru-RU" sz="4000" b="1" i="1" cap="all" dirty="0" smtClean="0">
                <a:ln w="9000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 (Основной текст)Calibri"/>
              </a:rPr>
              <a:t> </a:t>
            </a:r>
            <a:r>
              <a:rPr lang="ru-RU" sz="4000" b="1" i="1" cap="all" dirty="0" smtClean="0">
                <a:ln w="9000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Calibri (Основной текст)Calibri"/>
              </a:rPr>
              <a:t>за</a:t>
            </a:r>
            <a:r>
              <a:rPr lang="ru-RU" sz="4000" b="1" i="1" cap="all" dirty="0" smtClean="0">
                <a:ln w="9000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 (Основной текст)Calibri"/>
              </a:rPr>
              <a:t> </a:t>
            </a:r>
          </a:p>
          <a:p>
            <a:pPr algn="ctr"/>
            <a:r>
              <a:rPr lang="ru-RU" sz="4000" b="1" i="1" cap="all" dirty="0" smtClean="0">
                <a:ln w="9000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Calibri (Основной текст)Calibri"/>
              </a:rPr>
              <a:t>Внимание!</a:t>
            </a:r>
            <a:endParaRPr lang="ru-RU" sz="4000" b="1" i="1" dirty="0">
              <a:ln w="9000" cmpd="sng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rgbClr val="92D050"/>
              </a:solidFill>
              <a:latin typeface="Calibri (Основной текст)Calibri"/>
            </a:endParaRPr>
          </a:p>
        </p:txBody>
      </p:sp>
      <p:pic>
        <p:nvPicPr>
          <p:cNvPr id="5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3143248"/>
            <a:ext cx="1714512" cy="2957516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5572140"/>
            <a:ext cx="2143125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400"/>
                            </p:stCondLst>
                            <p:childTnLst>
                              <p:par>
                                <p:cTn id="26" presetID="21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900"/>
                            </p:stCondLst>
                            <p:childTnLst>
                              <p:par>
                                <p:cTn id="3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900"/>
                            </p:stCondLst>
                            <p:childTnLst>
                              <p:par>
                                <p:cTn id="49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11111E-6 C -0.00799 0.01065 -0.01701 0.0213 -0.02101 0.03472 C -0.025 0.0493 -0.02708 0.06667 -0.02899 0.08403 C -0.03108 0.10139 -0.02899 0.11597 -0.02708 0.13194 C -0.025 0.14676 -0.02205 0.16273 -0.01493 0.17592 C -0.00903 0.18935 0.00104 0.2 0.01198 0.2081 C 0.02205 0.21597 0.03403 0.2213 0.04601 0.22407 C 0.05799 0.22662 0.06996 0.22662 0.08108 0.22407 C 0.09306 0.2213 0.10399 0.21458 0.11302 0.20393 C 0.12205 0.19467 0.13003 0.18264 0.13403 0.16805 C 0.13906 0.15463 0.14097 0.13611 0.14097 0.1213 C 0.14201 0.10671 0.14097 0.08935 0.13594 0.07477 C 0.13108 0.06134 0.12205 0.05069 0.11007 0.04537 C 0.09792 0.04143 0.08594 0.04676 0.07795 0.05602 C 0.07101 0.06528 0.06597 0.08009 0.06493 0.09722 C 0.06493 0.11458 0.06597 0.13055 0.07101 0.14398 C 0.07604 0.15741 0.075 0.15995 0.09496 0.17731 C 0.11302 0.19606 0.13108 0.19074 0.14201 0.1919 C 0.15295 0.1919 0.16198 0.18657 0.17292 0.18125 C 0.18507 0.17477 0.19496 0.16273 0.20208 0.15208 C 0.20903 0.14143 0.21198 0.12801 0.21597 0.10671 C 0.21892 0.08542 0.21892 0.07477 0.21892 0.05856 C 0.21892 0.04259 0.21892 0.02662 0.21892 0.01065 " pathEditMode="relative" rAng="0" ptsTypes="fffffffffffffffffffffff"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900"/>
                            </p:stCondLst>
                            <p:childTnLst>
                              <p:par>
                                <p:cTn id="52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5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Использованные материалы:</a:t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214422"/>
            <a:ext cx="7358114" cy="5429288"/>
          </a:xfrm>
        </p:spPr>
        <p:txBody>
          <a:bodyPr>
            <a:normAutofit fontScale="92500" lnSpcReduction="10000"/>
          </a:bodyPr>
          <a:lstStyle/>
          <a:p>
            <a:r>
              <a:rPr lang="ru-RU" sz="1900" dirty="0" smtClean="0"/>
              <a:t>Игры в картинках со звуками для детей 5 – 7 лет.  Издательство: </a:t>
            </a:r>
            <a:r>
              <a:rPr lang="ru-RU" sz="1900" b="1" dirty="0" smtClean="0"/>
              <a:t>АКАДЕМИЯ</a:t>
            </a:r>
            <a:r>
              <a:rPr lang="ru-RU" sz="1900" dirty="0" smtClean="0"/>
              <a:t> </a:t>
            </a:r>
            <a:r>
              <a:rPr lang="ru-RU" sz="1900" b="1" dirty="0" smtClean="0"/>
              <a:t>РАЗВИТИЯ</a:t>
            </a:r>
            <a:r>
              <a:rPr lang="ru-RU" sz="1900" dirty="0" smtClean="0"/>
              <a:t>, Издательство "</a:t>
            </a:r>
            <a:r>
              <a:rPr lang="ru-RU" sz="1900" b="1" dirty="0" smtClean="0"/>
              <a:t>Академия</a:t>
            </a:r>
            <a:r>
              <a:rPr lang="ru-RU" sz="1900" dirty="0" smtClean="0"/>
              <a:t>/</a:t>
            </a:r>
            <a:r>
              <a:rPr lang="ru-RU" sz="1900" dirty="0" err="1" smtClean="0"/>
              <a:t>Academia</a:t>
            </a:r>
            <a:r>
              <a:rPr lang="ru-RU" sz="1900" dirty="0" smtClean="0"/>
              <a:t>", ООО "</a:t>
            </a:r>
            <a:r>
              <a:rPr lang="ru-RU" sz="1900" b="1" dirty="0" smtClean="0"/>
              <a:t>Академия</a:t>
            </a:r>
            <a:r>
              <a:rPr lang="ru-RU" sz="1900" dirty="0" smtClean="0"/>
              <a:t> </a:t>
            </a:r>
            <a:r>
              <a:rPr lang="ru-RU" sz="1900" b="1" dirty="0" smtClean="0"/>
              <a:t>развития</a:t>
            </a:r>
            <a:r>
              <a:rPr lang="ru-RU" sz="1900" dirty="0" smtClean="0"/>
              <a:t>", 2004 г.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Интернет – ресурсы: </a:t>
            </a:r>
          </a:p>
          <a:p>
            <a:r>
              <a:rPr lang="ru-RU" sz="1800" b="1" dirty="0" smtClean="0"/>
              <a:t>Декоративная «решетка»</a:t>
            </a:r>
          </a:p>
          <a:p>
            <a:pPr>
              <a:buNone/>
            </a:pPr>
            <a:r>
              <a:rPr lang="ru-RU" sz="1700" dirty="0" smtClean="0">
                <a:hlinkClick r:id="rId2"/>
              </a:rPr>
              <a:t>http://img-fotki.yandex.ru/get/6608/123155165.37/0_97944_a16594dc_XL</a:t>
            </a:r>
            <a:endParaRPr lang="ru-RU" sz="1700" dirty="0" smtClean="0"/>
          </a:p>
          <a:p>
            <a:pPr>
              <a:defRPr/>
            </a:pPr>
            <a:r>
              <a:rPr lang="ru-RU" sz="1800" b="1" dirty="0" smtClean="0"/>
              <a:t>Цветок:</a:t>
            </a:r>
            <a:r>
              <a:rPr lang="ru-RU" sz="1600" b="1" dirty="0" smtClean="0"/>
              <a:t> </a:t>
            </a:r>
          </a:p>
          <a:p>
            <a:pPr>
              <a:buNone/>
              <a:defRPr/>
            </a:pPr>
            <a:r>
              <a:rPr lang="en-US" sz="1600" dirty="0" smtClean="0">
                <a:hlinkClick r:id="rId3"/>
              </a:rPr>
              <a:t>http://img-fotki.yandex.ru/get/6100/85258606.a9/0_72fe5_3fdd2611_XL</a:t>
            </a:r>
            <a:r>
              <a:rPr lang="ru-RU" sz="1600" dirty="0" smtClean="0"/>
              <a:t> </a:t>
            </a:r>
          </a:p>
          <a:p>
            <a:pPr>
              <a:defRPr/>
            </a:pPr>
            <a:r>
              <a:rPr lang="ru-RU" sz="1800" b="1" dirty="0" smtClean="0"/>
              <a:t>картинка Солнышко</a:t>
            </a:r>
          </a:p>
          <a:p>
            <a:pPr>
              <a:buNone/>
            </a:pPr>
            <a:r>
              <a:rPr lang="en-US" sz="1700" i="1" dirty="0" smtClean="0">
                <a:solidFill>
                  <a:schemeClr val="accent3">
                    <a:lumMod val="50000"/>
                  </a:schemeClr>
                </a:solidFill>
                <a:hlinkClick r:id="rId4"/>
              </a:rPr>
              <a:t>http://www.permaybatyr.edu.cap.ru/?eduid=5022&amp;news=283612&amp;t=news</a:t>
            </a:r>
            <a:endParaRPr lang="ru-RU" sz="17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1800" b="1" dirty="0" smtClean="0"/>
              <a:t>девочка</a:t>
            </a:r>
            <a:endParaRPr lang="ru-RU" sz="1800" b="1" dirty="0" smtClean="0">
              <a:hlinkClick r:id="rId5"/>
            </a:endParaRPr>
          </a:p>
          <a:p>
            <a:pPr>
              <a:buNone/>
            </a:pPr>
            <a:r>
              <a:rPr lang="en-US" sz="1700" dirty="0" smtClean="0">
                <a:hlinkClick r:id="rId5"/>
              </a:rPr>
              <a:t>http://www.liveinternet.ru/users/4583003/post199855687/</a:t>
            </a:r>
            <a:endParaRPr lang="ru-RU" sz="1700" dirty="0" smtClean="0"/>
          </a:p>
          <a:p>
            <a:r>
              <a:rPr lang="ru-RU" sz="1700" b="1" dirty="0" smtClean="0"/>
              <a:t>цветы</a:t>
            </a:r>
            <a:endParaRPr lang="ru-RU" sz="1700" b="1" dirty="0" smtClean="0">
              <a:hlinkClick r:id="rId6"/>
            </a:endParaRPr>
          </a:p>
          <a:p>
            <a:pPr>
              <a:buNone/>
            </a:pPr>
            <a:r>
              <a:rPr lang="en-US" sz="1700" dirty="0" smtClean="0">
                <a:hlinkClick r:id="rId6"/>
              </a:rPr>
              <a:t>http://www.design-warez.ru/clipart/page/1546/</a:t>
            </a:r>
            <a:r>
              <a:rPr lang="ru-RU" sz="1700" dirty="0" smtClean="0"/>
              <a:t> </a:t>
            </a:r>
          </a:p>
          <a:p>
            <a:endParaRPr lang="ru-RU" sz="1900" i="1" dirty="0" smtClean="0"/>
          </a:p>
          <a:p>
            <a:r>
              <a:rPr lang="ru-RU" sz="1900" b="1" i="1" dirty="0" smtClean="0"/>
              <a:t>Автор шаблона </a:t>
            </a:r>
            <a:r>
              <a:rPr lang="ru-RU" sz="1900" b="1" i="1" dirty="0" err="1" smtClean="0"/>
              <a:t>Ранько</a:t>
            </a:r>
            <a:r>
              <a:rPr lang="ru-RU" sz="1900" b="1" i="1" dirty="0" smtClean="0"/>
              <a:t> Елена Алексеевна учитель начальных классов  МАОУ лицей №21 г. Иваново</a:t>
            </a:r>
          </a:p>
          <a:p>
            <a:pPr algn="ctr">
              <a:lnSpc>
                <a:spcPct val="114000"/>
              </a:lnSpc>
              <a:buNone/>
            </a:pPr>
            <a:r>
              <a:rPr lang="ru-RU" sz="1900" b="1" i="1" dirty="0" smtClean="0"/>
              <a:t>сайт: </a:t>
            </a:r>
            <a:r>
              <a:rPr lang="en-US" sz="1900" b="1" i="1" dirty="0" smtClean="0">
                <a:hlinkClick r:id="rId7"/>
              </a:rPr>
              <a:t>http://elenaranko.ucoz.ru/</a:t>
            </a:r>
            <a:r>
              <a:rPr lang="ru-RU" sz="1900" b="1" i="1" dirty="0" smtClean="0"/>
              <a:t>   </a:t>
            </a:r>
            <a:r>
              <a:rPr lang="en-US" sz="1900" b="1" i="1" dirty="0" smtClean="0"/>
              <a:t> </a:t>
            </a:r>
            <a:endParaRPr lang="ru-RU" sz="1900" b="1" i="1" dirty="0" smtClean="0"/>
          </a:p>
          <a:p>
            <a:pPr>
              <a:buNone/>
            </a:pPr>
            <a:endParaRPr lang="ru-RU" sz="1900" b="1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ransition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Задание: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571612"/>
            <a:ext cx="6858048" cy="404337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Назови одним словом.</a:t>
            </a:r>
            <a:endParaRPr lang="ru-RU" sz="60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Pictures\Цвет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785926"/>
            <a:ext cx="6572296" cy="4643470"/>
          </a:xfrm>
          <a:prstGeom prst="roundRect">
            <a:avLst/>
          </a:prstGeom>
          <a:noFill/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857356" y="285728"/>
            <a:ext cx="5643562" cy="1143000"/>
          </a:xfrm>
          <a:prstGeom prst="ellipse">
            <a:avLst/>
          </a:prstGeom>
          <a:solidFill>
            <a:srgbClr val="FFFF99"/>
          </a:solidFill>
          <a:ln w="38100"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Цветы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3357562"/>
            <a:ext cx="1714512" cy="2743202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Pictures\Цветы\Деревь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643050"/>
            <a:ext cx="6643734" cy="4643470"/>
          </a:xfrm>
          <a:prstGeom prst="roundRect">
            <a:avLst/>
          </a:prstGeom>
          <a:noFill/>
          <a:ln w="76200">
            <a:solidFill>
              <a:srgbClr val="FF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85852" y="274638"/>
            <a:ext cx="6572296" cy="1143000"/>
          </a:xfrm>
          <a:prstGeom prst="ellipse">
            <a:avLst/>
          </a:prstGeom>
          <a:ln w="38100"/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009900"/>
                </a:solidFill>
              </a:rPr>
              <a:t>Деревья</a:t>
            </a:r>
            <a:endParaRPr lang="ru-RU" dirty="0">
              <a:solidFill>
                <a:srgbClr val="009900"/>
              </a:solidFill>
            </a:endParaRPr>
          </a:p>
        </p:txBody>
      </p:sp>
      <p:pic>
        <p:nvPicPr>
          <p:cNvPr id="13" name="Picture 2" descr="C:\Users\User\Pictures\Ирина\сказки\imgpreview (2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500438"/>
            <a:ext cx="1447806" cy="2549063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Pictures\Обув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857364"/>
            <a:ext cx="6429420" cy="4528208"/>
          </a:xfrm>
          <a:prstGeom prst="roundRect">
            <a:avLst/>
          </a:prstGeom>
          <a:noFill/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428728" y="285728"/>
            <a:ext cx="6500813" cy="11430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Обувь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14686"/>
            <a:ext cx="1714512" cy="295751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User\Pictures\Цветы\Мебел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928802"/>
            <a:ext cx="6643734" cy="4357718"/>
          </a:xfrm>
          <a:prstGeom prst="roundRect">
            <a:avLst/>
          </a:prstGeom>
          <a:noFill/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Овал 2"/>
          <p:cNvSpPr/>
          <p:nvPr/>
        </p:nvSpPr>
        <p:spPr>
          <a:xfrm>
            <a:off x="1643042" y="285728"/>
            <a:ext cx="5929354" cy="121444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accent2"/>
                </a:solidFill>
              </a:rPr>
              <a:t>Мебель</a:t>
            </a:r>
            <a:endParaRPr lang="ru-RU" sz="4400" dirty="0">
              <a:solidFill>
                <a:schemeClr val="accent2"/>
              </a:solidFill>
            </a:endParaRPr>
          </a:p>
        </p:txBody>
      </p:sp>
      <p:pic>
        <p:nvPicPr>
          <p:cNvPr id="5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14686"/>
            <a:ext cx="1714512" cy="295751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Pictures\Цветы\Овощ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785926"/>
            <a:ext cx="6572296" cy="4572032"/>
          </a:xfrm>
          <a:prstGeom prst="roundRect">
            <a:avLst/>
          </a:prstGeom>
          <a:noFill/>
          <a:ln w="76200">
            <a:solidFill>
              <a:srgbClr val="FF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Овал 2"/>
          <p:cNvSpPr/>
          <p:nvPr/>
        </p:nvSpPr>
        <p:spPr>
          <a:xfrm>
            <a:off x="1643042" y="285728"/>
            <a:ext cx="5857916" cy="1214446"/>
          </a:xfrm>
          <a:prstGeom prst="ellipse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009900"/>
                </a:solidFill>
              </a:rPr>
              <a:t>Овощи</a:t>
            </a:r>
            <a:endParaRPr lang="ru-RU" sz="4400" dirty="0">
              <a:solidFill>
                <a:srgbClr val="009900"/>
              </a:solidFill>
            </a:endParaRPr>
          </a:p>
        </p:txBody>
      </p:sp>
      <p:pic>
        <p:nvPicPr>
          <p:cNvPr id="5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14686"/>
            <a:ext cx="1714512" cy="295751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Pictures\Цветы\Личные вещ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928802"/>
            <a:ext cx="6500858" cy="4572032"/>
          </a:xfrm>
          <a:prstGeom prst="roundRect">
            <a:avLst/>
          </a:prstGeom>
          <a:noFill/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Овал 2"/>
          <p:cNvSpPr/>
          <p:nvPr/>
        </p:nvSpPr>
        <p:spPr>
          <a:xfrm>
            <a:off x="1571604" y="357166"/>
            <a:ext cx="5857916" cy="1214446"/>
          </a:xfrm>
          <a:prstGeom prst="ellipse">
            <a:avLst/>
          </a:prstGeom>
          <a:ln>
            <a:solidFill>
              <a:srgbClr val="00B0F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00B0F0"/>
                </a:solidFill>
              </a:rPr>
              <a:t>Личные вещи</a:t>
            </a:r>
            <a:endParaRPr lang="ru-RU" sz="4400" dirty="0">
              <a:solidFill>
                <a:srgbClr val="00B0F0"/>
              </a:solidFill>
            </a:endParaRPr>
          </a:p>
        </p:txBody>
      </p:sp>
      <p:pic>
        <p:nvPicPr>
          <p:cNvPr id="5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14686"/>
            <a:ext cx="1714512" cy="295751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43634"/>
      </a:hlink>
      <a:folHlink>
        <a:srgbClr val="CD737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153</Words>
  <Application>Microsoft Office PowerPoint</Application>
  <PresentationFormat>Экран (4:3)</PresentationFormat>
  <Paragraphs>49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Цель игры:</vt:lpstr>
      <vt:lpstr>Задание:</vt:lpstr>
      <vt:lpstr>Цветы</vt:lpstr>
      <vt:lpstr>Деревья</vt:lpstr>
      <vt:lpstr>Обувь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Использованные материалы: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User</cp:lastModifiedBy>
  <cp:revision>56</cp:revision>
  <dcterms:created xsi:type="dcterms:W3CDTF">2014-06-15T09:49:01Z</dcterms:created>
  <dcterms:modified xsi:type="dcterms:W3CDTF">2014-09-26T16:28:25Z</dcterms:modified>
</cp:coreProperties>
</file>