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sldIdLst>
    <p:sldId id="257" r:id="rId3"/>
    <p:sldId id="258" r:id="rId4"/>
    <p:sldId id="262" r:id="rId5"/>
    <p:sldId id="280" r:id="rId6"/>
    <p:sldId id="281" r:id="rId7"/>
    <p:sldId id="283" r:id="rId8"/>
    <p:sldId id="282" r:id="rId9"/>
    <p:sldId id="284" r:id="rId10"/>
    <p:sldId id="285" r:id="rId11"/>
    <p:sldId id="286" r:id="rId12"/>
    <p:sldId id="287" r:id="rId13"/>
    <p:sldId id="271" r:id="rId14"/>
    <p:sldId id="274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4578"/>
    <a:srgbClr val="FB81A4"/>
    <a:srgbClr val="E30746"/>
    <a:srgbClr val="8D052C"/>
    <a:srgbClr val="4A452A"/>
    <a:srgbClr val="383420"/>
    <a:srgbClr val="655E39"/>
    <a:srgbClr val="948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FAEFC4-90C0-40F5-A4AD-12DCA147F22D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5E1A22-224F-4BD7-9A47-65E1825A7391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Педагог-психолог ДОУ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62B57E50-1AFB-437E-8A6C-DF6778DFC2E0}" type="parTrans" cxnId="{F1F9BA10-1284-42FF-BDA5-BA515119D020}">
      <dgm:prSet/>
      <dgm:spPr/>
      <dgm:t>
        <a:bodyPr/>
        <a:lstStyle/>
        <a:p>
          <a:endParaRPr lang="ru-RU"/>
        </a:p>
      </dgm:t>
    </dgm:pt>
    <dgm:pt modelId="{CD5818DE-CA9C-46FB-830B-D530891D10C3}" type="sibTrans" cxnId="{F1F9BA10-1284-42FF-BDA5-BA515119D020}">
      <dgm:prSet/>
      <dgm:spPr/>
      <dgm:t>
        <a:bodyPr/>
        <a:lstStyle/>
        <a:p>
          <a:endParaRPr lang="ru-RU"/>
        </a:p>
      </dgm:t>
    </dgm:pt>
    <dgm:pt modelId="{6976FBF0-25FD-4389-B372-0518FFA9988D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Педагог-психолог школы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BB023D9-255F-4764-8BB9-F4DBED243C73}" type="parTrans" cxnId="{B5561F97-EA1E-46AC-BE2C-E24CD17E74CF}">
      <dgm:prSet/>
      <dgm:spPr/>
      <dgm:t>
        <a:bodyPr/>
        <a:lstStyle/>
        <a:p>
          <a:endParaRPr lang="ru-RU"/>
        </a:p>
      </dgm:t>
    </dgm:pt>
    <dgm:pt modelId="{9CE519C7-72EC-4C20-965F-4B4006BA528D}" type="sibTrans" cxnId="{B5561F97-EA1E-46AC-BE2C-E24CD17E74CF}">
      <dgm:prSet/>
      <dgm:spPr/>
      <dgm:t>
        <a:bodyPr/>
        <a:lstStyle/>
        <a:p>
          <a:endParaRPr lang="ru-RU"/>
        </a:p>
      </dgm:t>
    </dgm:pt>
    <dgm:pt modelId="{6FEF5AB8-B105-4360-946D-84D04ACC5471}" type="pres">
      <dgm:prSet presAssocID="{F4FAEFC4-90C0-40F5-A4AD-12DCA147F22D}" presName="diagram" presStyleCnt="0">
        <dgm:presLayoutVars>
          <dgm:dir/>
          <dgm:resizeHandles val="exact"/>
        </dgm:presLayoutVars>
      </dgm:prSet>
      <dgm:spPr/>
    </dgm:pt>
    <dgm:pt modelId="{2651A71F-C28A-431C-9543-2B86155D0CFA}" type="pres">
      <dgm:prSet presAssocID="{EA5E1A22-224F-4BD7-9A47-65E1825A7391}" presName="arrow" presStyleLbl="node1" presStyleIdx="0" presStyleCnt="2">
        <dgm:presLayoutVars>
          <dgm:bulletEnabled val="1"/>
        </dgm:presLayoutVars>
      </dgm:prSet>
      <dgm:spPr/>
    </dgm:pt>
    <dgm:pt modelId="{9907C43D-B060-40A7-8410-EA892614B408}" type="pres">
      <dgm:prSet presAssocID="{6976FBF0-25FD-4389-B372-0518FFA9988D}" presName="arrow" presStyleLbl="node1" presStyleIdx="1" presStyleCnt="2" custScaleY="102493">
        <dgm:presLayoutVars>
          <dgm:bulletEnabled val="1"/>
        </dgm:presLayoutVars>
      </dgm:prSet>
      <dgm:spPr/>
    </dgm:pt>
  </dgm:ptLst>
  <dgm:cxnLst>
    <dgm:cxn modelId="{C72CEF49-3B50-4E1B-AD5A-AA960A37DBC3}" type="presOf" srcId="{EA5E1A22-224F-4BD7-9A47-65E1825A7391}" destId="{2651A71F-C28A-431C-9543-2B86155D0CFA}" srcOrd="0" destOrd="0" presId="urn:microsoft.com/office/officeart/2005/8/layout/arrow5"/>
    <dgm:cxn modelId="{F1F9BA10-1284-42FF-BDA5-BA515119D020}" srcId="{F4FAEFC4-90C0-40F5-A4AD-12DCA147F22D}" destId="{EA5E1A22-224F-4BD7-9A47-65E1825A7391}" srcOrd="0" destOrd="0" parTransId="{62B57E50-1AFB-437E-8A6C-DF6778DFC2E0}" sibTransId="{CD5818DE-CA9C-46FB-830B-D530891D10C3}"/>
    <dgm:cxn modelId="{C8A06818-B9B5-4F0D-913E-08AD3345A175}" type="presOf" srcId="{F4FAEFC4-90C0-40F5-A4AD-12DCA147F22D}" destId="{6FEF5AB8-B105-4360-946D-84D04ACC5471}" srcOrd="0" destOrd="0" presId="urn:microsoft.com/office/officeart/2005/8/layout/arrow5"/>
    <dgm:cxn modelId="{630DAFDC-E972-437E-AFF4-0C2323060BCB}" type="presOf" srcId="{6976FBF0-25FD-4389-B372-0518FFA9988D}" destId="{9907C43D-B060-40A7-8410-EA892614B408}" srcOrd="0" destOrd="0" presId="urn:microsoft.com/office/officeart/2005/8/layout/arrow5"/>
    <dgm:cxn modelId="{B5561F97-EA1E-46AC-BE2C-E24CD17E74CF}" srcId="{F4FAEFC4-90C0-40F5-A4AD-12DCA147F22D}" destId="{6976FBF0-25FD-4389-B372-0518FFA9988D}" srcOrd="1" destOrd="0" parTransId="{ABB023D9-255F-4764-8BB9-F4DBED243C73}" sibTransId="{9CE519C7-72EC-4C20-965F-4B4006BA528D}"/>
    <dgm:cxn modelId="{C520CE37-2B60-4B98-A355-A3A677F71441}" type="presParOf" srcId="{6FEF5AB8-B105-4360-946D-84D04ACC5471}" destId="{2651A71F-C28A-431C-9543-2B86155D0CFA}" srcOrd="0" destOrd="0" presId="urn:microsoft.com/office/officeart/2005/8/layout/arrow5"/>
    <dgm:cxn modelId="{3F4E784E-0085-4FEF-8198-8250A2DA890C}" type="presParOf" srcId="{6FEF5AB8-B105-4360-946D-84D04ACC5471}" destId="{9907C43D-B060-40A7-8410-EA892614B40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9206CF-02B3-46B7-ABEE-30183199FF84}" type="doc">
      <dgm:prSet loTypeId="urn:microsoft.com/office/officeart/2005/8/layout/radial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AE92D0-B619-4D8D-8846-C0F5C5D98055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Ребенок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2B331BD-06C9-4C56-A554-ADC6902EABAF}" type="parTrans" cxnId="{FCC452B1-BDB3-4A04-A10A-C5B1297D8CA1}">
      <dgm:prSet/>
      <dgm:spPr/>
      <dgm:t>
        <a:bodyPr/>
        <a:lstStyle/>
        <a:p>
          <a:endParaRPr lang="ru-RU"/>
        </a:p>
      </dgm:t>
    </dgm:pt>
    <dgm:pt modelId="{040B2F0D-E5E0-4EBA-BC90-7BA35479C1E0}" type="sibTrans" cxnId="{FCC452B1-BDB3-4A04-A10A-C5B1297D8CA1}">
      <dgm:prSet/>
      <dgm:spPr/>
      <dgm:t>
        <a:bodyPr/>
        <a:lstStyle/>
        <a:p>
          <a:endParaRPr lang="ru-RU"/>
        </a:p>
      </dgm:t>
    </dgm:pt>
    <dgm:pt modelId="{1098BC81-37AD-471D-8256-4FB5FD5CDC30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Воспитатель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F951B7D0-BCD0-48DB-ADB1-B5A25F4D1022}" type="parTrans" cxnId="{41A2D5EC-BADC-4D0B-895C-2D0200176CFD}">
      <dgm:prSet/>
      <dgm:spPr/>
      <dgm:t>
        <a:bodyPr/>
        <a:lstStyle/>
        <a:p>
          <a:endParaRPr lang="ru-RU"/>
        </a:p>
      </dgm:t>
    </dgm:pt>
    <dgm:pt modelId="{0C5462BD-70C4-49EC-91EB-4BE2771093C2}" type="sibTrans" cxnId="{41A2D5EC-BADC-4D0B-895C-2D0200176CFD}">
      <dgm:prSet/>
      <dgm:spPr/>
      <dgm:t>
        <a:bodyPr/>
        <a:lstStyle/>
        <a:p>
          <a:endParaRPr lang="ru-RU"/>
        </a:p>
      </dgm:t>
    </dgm:pt>
    <dgm:pt modelId="{D6EB8E34-F1BD-41C3-8375-796C9A4796C0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Учитель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1C5E6A3-CCF8-4A91-826A-6EE7C84C687C}" type="parTrans" cxnId="{18D5C688-E023-421F-8603-1FACC2557F9D}">
      <dgm:prSet/>
      <dgm:spPr/>
      <dgm:t>
        <a:bodyPr/>
        <a:lstStyle/>
        <a:p>
          <a:endParaRPr lang="ru-RU"/>
        </a:p>
      </dgm:t>
    </dgm:pt>
    <dgm:pt modelId="{C9C5969A-F72B-4FF4-A048-FE13A347DA16}" type="sibTrans" cxnId="{18D5C688-E023-421F-8603-1FACC2557F9D}">
      <dgm:prSet/>
      <dgm:spPr/>
      <dgm:t>
        <a:bodyPr/>
        <a:lstStyle/>
        <a:p>
          <a:endParaRPr lang="ru-RU"/>
        </a:p>
      </dgm:t>
    </dgm:pt>
    <dgm:pt modelId="{41FC4DD5-2BB3-4D80-980D-208E82A77C89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Психолог</a:t>
          </a: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ДОУ </a:t>
          </a:r>
          <a:r>
            <a:rPr lang="ru-RU" b="1" smtClean="0">
              <a:latin typeface="Times New Roman" pitchFamily="18" charset="0"/>
              <a:cs typeface="Times New Roman" pitchFamily="18" charset="0"/>
            </a:rPr>
            <a:t>и школы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A24F719-9FF4-4649-AF11-C0CA5A6E9D10}" type="parTrans" cxnId="{8C25C3A2-6E09-4E88-980F-D1523908345B}">
      <dgm:prSet/>
      <dgm:spPr/>
      <dgm:t>
        <a:bodyPr/>
        <a:lstStyle/>
        <a:p>
          <a:endParaRPr lang="ru-RU"/>
        </a:p>
      </dgm:t>
    </dgm:pt>
    <dgm:pt modelId="{D78DFE47-B386-46EA-AEA6-57219D83C0E3}" type="sibTrans" cxnId="{8C25C3A2-6E09-4E88-980F-D1523908345B}">
      <dgm:prSet/>
      <dgm:spPr/>
      <dgm:t>
        <a:bodyPr/>
        <a:lstStyle/>
        <a:p>
          <a:endParaRPr lang="ru-RU"/>
        </a:p>
      </dgm:t>
    </dgm:pt>
    <dgm:pt modelId="{43AC07B7-4185-457F-9BC4-7272DCCCFB01}" type="pres">
      <dgm:prSet presAssocID="{F49206CF-02B3-46B7-ABEE-30183199FF8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5497DAB-E327-47A1-8B73-84169381C772}" type="pres">
      <dgm:prSet presAssocID="{36AE92D0-B619-4D8D-8846-C0F5C5D98055}" presName="centerShape" presStyleLbl="node0" presStyleIdx="0" presStyleCnt="1" custLinFactNeighborX="590" custLinFactNeighborY="15"/>
      <dgm:spPr/>
    </dgm:pt>
    <dgm:pt modelId="{73EEAD9D-63D1-4868-9737-D3D04ACB66B9}" type="pres">
      <dgm:prSet presAssocID="{1098BC81-37AD-471D-8256-4FB5FD5CDC30}" presName="node" presStyleLbl="node1" presStyleIdx="0" presStyleCnt="3">
        <dgm:presLayoutVars>
          <dgm:bulletEnabled val="1"/>
        </dgm:presLayoutVars>
      </dgm:prSet>
      <dgm:spPr/>
    </dgm:pt>
    <dgm:pt modelId="{7CF75561-5A15-4EAC-B70B-8D27E14DFEAB}" type="pres">
      <dgm:prSet presAssocID="{1098BC81-37AD-471D-8256-4FB5FD5CDC30}" presName="dummy" presStyleCnt="0"/>
      <dgm:spPr/>
    </dgm:pt>
    <dgm:pt modelId="{F5F05AD0-0086-49BB-86BE-49534FDF7646}" type="pres">
      <dgm:prSet presAssocID="{0C5462BD-70C4-49EC-91EB-4BE2771093C2}" presName="sibTrans" presStyleLbl="sibTrans2D1" presStyleIdx="0" presStyleCnt="3"/>
      <dgm:spPr/>
    </dgm:pt>
    <dgm:pt modelId="{BD44A6E2-AE81-43D9-822B-6D44E93DB296}" type="pres">
      <dgm:prSet presAssocID="{D6EB8E34-F1BD-41C3-8375-796C9A4796C0}" presName="node" presStyleLbl="node1" presStyleIdx="1" presStyleCnt="3">
        <dgm:presLayoutVars>
          <dgm:bulletEnabled val="1"/>
        </dgm:presLayoutVars>
      </dgm:prSet>
      <dgm:spPr/>
    </dgm:pt>
    <dgm:pt modelId="{D718DB32-D179-4B5C-8A5D-71542A4D11F6}" type="pres">
      <dgm:prSet presAssocID="{D6EB8E34-F1BD-41C3-8375-796C9A4796C0}" presName="dummy" presStyleCnt="0"/>
      <dgm:spPr/>
    </dgm:pt>
    <dgm:pt modelId="{81C016BB-8A95-40E2-8BAA-E73A13CE0093}" type="pres">
      <dgm:prSet presAssocID="{C9C5969A-F72B-4FF4-A048-FE13A347DA16}" presName="sibTrans" presStyleLbl="sibTrans2D1" presStyleIdx="1" presStyleCnt="3"/>
      <dgm:spPr/>
    </dgm:pt>
    <dgm:pt modelId="{86624F6A-6A33-41A4-A730-EDFFDFDFA732}" type="pres">
      <dgm:prSet presAssocID="{41FC4DD5-2BB3-4D80-980D-208E82A77C89}" presName="node" presStyleLbl="node1" presStyleIdx="2" presStyleCnt="3">
        <dgm:presLayoutVars>
          <dgm:bulletEnabled val="1"/>
        </dgm:presLayoutVars>
      </dgm:prSet>
      <dgm:spPr/>
    </dgm:pt>
    <dgm:pt modelId="{51FD62E8-B4C6-4BC0-A79B-5773E3CEB11C}" type="pres">
      <dgm:prSet presAssocID="{41FC4DD5-2BB3-4D80-980D-208E82A77C89}" presName="dummy" presStyleCnt="0"/>
      <dgm:spPr/>
    </dgm:pt>
    <dgm:pt modelId="{8C011199-D2E4-46B9-B671-DF8670717726}" type="pres">
      <dgm:prSet presAssocID="{D78DFE47-B386-46EA-AEA6-57219D83C0E3}" presName="sibTrans" presStyleLbl="sibTrans2D1" presStyleIdx="2" presStyleCnt="3"/>
      <dgm:spPr/>
    </dgm:pt>
  </dgm:ptLst>
  <dgm:cxnLst>
    <dgm:cxn modelId="{8C25C3A2-6E09-4E88-980F-D1523908345B}" srcId="{36AE92D0-B619-4D8D-8846-C0F5C5D98055}" destId="{41FC4DD5-2BB3-4D80-980D-208E82A77C89}" srcOrd="2" destOrd="0" parTransId="{AA24F719-9FF4-4649-AF11-C0CA5A6E9D10}" sibTransId="{D78DFE47-B386-46EA-AEA6-57219D83C0E3}"/>
    <dgm:cxn modelId="{63792F69-8186-45C0-ABC4-4B65AFEF5076}" type="presOf" srcId="{D78DFE47-B386-46EA-AEA6-57219D83C0E3}" destId="{8C011199-D2E4-46B9-B671-DF8670717726}" srcOrd="0" destOrd="0" presId="urn:microsoft.com/office/officeart/2005/8/layout/radial6"/>
    <dgm:cxn modelId="{2D829691-797E-4CC1-BC65-FB1CBDEC77F4}" type="presOf" srcId="{0C5462BD-70C4-49EC-91EB-4BE2771093C2}" destId="{F5F05AD0-0086-49BB-86BE-49534FDF7646}" srcOrd="0" destOrd="0" presId="urn:microsoft.com/office/officeart/2005/8/layout/radial6"/>
    <dgm:cxn modelId="{23032A6B-6521-4099-ACE0-D25062209314}" type="presOf" srcId="{1098BC81-37AD-471D-8256-4FB5FD5CDC30}" destId="{73EEAD9D-63D1-4868-9737-D3D04ACB66B9}" srcOrd="0" destOrd="0" presId="urn:microsoft.com/office/officeart/2005/8/layout/radial6"/>
    <dgm:cxn modelId="{18D5C688-E023-421F-8603-1FACC2557F9D}" srcId="{36AE92D0-B619-4D8D-8846-C0F5C5D98055}" destId="{D6EB8E34-F1BD-41C3-8375-796C9A4796C0}" srcOrd="1" destOrd="0" parTransId="{91C5E6A3-CCF8-4A91-826A-6EE7C84C687C}" sibTransId="{C9C5969A-F72B-4FF4-A048-FE13A347DA16}"/>
    <dgm:cxn modelId="{793BEE6C-BDD6-4863-B04D-28F141F44BBA}" type="presOf" srcId="{C9C5969A-F72B-4FF4-A048-FE13A347DA16}" destId="{81C016BB-8A95-40E2-8BAA-E73A13CE0093}" srcOrd="0" destOrd="0" presId="urn:microsoft.com/office/officeart/2005/8/layout/radial6"/>
    <dgm:cxn modelId="{41A2D5EC-BADC-4D0B-895C-2D0200176CFD}" srcId="{36AE92D0-B619-4D8D-8846-C0F5C5D98055}" destId="{1098BC81-37AD-471D-8256-4FB5FD5CDC30}" srcOrd="0" destOrd="0" parTransId="{F951B7D0-BCD0-48DB-ADB1-B5A25F4D1022}" sibTransId="{0C5462BD-70C4-49EC-91EB-4BE2771093C2}"/>
    <dgm:cxn modelId="{3EE031C4-3ED1-4FD1-A2FC-51A62A0C267D}" type="presOf" srcId="{D6EB8E34-F1BD-41C3-8375-796C9A4796C0}" destId="{BD44A6E2-AE81-43D9-822B-6D44E93DB296}" srcOrd="0" destOrd="0" presId="urn:microsoft.com/office/officeart/2005/8/layout/radial6"/>
    <dgm:cxn modelId="{FCC452B1-BDB3-4A04-A10A-C5B1297D8CA1}" srcId="{F49206CF-02B3-46B7-ABEE-30183199FF84}" destId="{36AE92D0-B619-4D8D-8846-C0F5C5D98055}" srcOrd="0" destOrd="0" parTransId="{12B331BD-06C9-4C56-A554-ADC6902EABAF}" sibTransId="{040B2F0D-E5E0-4EBA-BC90-7BA35479C1E0}"/>
    <dgm:cxn modelId="{63C2FD7A-7599-4CDD-A1B5-B23EB2FF407D}" type="presOf" srcId="{41FC4DD5-2BB3-4D80-980D-208E82A77C89}" destId="{86624F6A-6A33-41A4-A730-EDFFDFDFA732}" srcOrd="0" destOrd="0" presId="urn:microsoft.com/office/officeart/2005/8/layout/radial6"/>
    <dgm:cxn modelId="{F9B9E722-AC0B-49D4-B8AA-F4533DDB9D37}" type="presOf" srcId="{36AE92D0-B619-4D8D-8846-C0F5C5D98055}" destId="{75497DAB-E327-47A1-8B73-84169381C772}" srcOrd="0" destOrd="0" presId="urn:microsoft.com/office/officeart/2005/8/layout/radial6"/>
    <dgm:cxn modelId="{FC0B8EBE-2CCB-41F6-8113-9A27166E0BC8}" type="presOf" srcId="{F49206CF-02B3-46B7-ABEE-30183199FF84}" destId="{43AC07B7-4185-457F-9BC4-7272DCCCFB01}" srcOrd="0" destOrd="0" presId="urn:microsoft.com/office/officeart/2005/8/layout/radial6"/>
    <dgm:cxn modelId="{46011870-49D9-4FE2-A1F3-03A1ECBBF607}" type="presParOf" srcId="{43AC07B7-4185-457F-9BC4-7272DCCCFB01}" destId="{75497DAB-E327-47A1-8B73-84169381C772}" srcOrd="0" destOrd="0" presId="urn:microsoft.com/office/officeart/2005/8/layout/radial6"/>
    <dgm:cxn modelId="{3B01A222-0AA6-43A8-B374-86D192433877}" type="presParOf" srcId="{43AC07B7-4185-457F-9BC4-7272DCCCFB01}" destId="{73EEAD9D-63D1-4868-9737-D3D04ACB66B9}" srcOrd="1" destOrd="0" presId="urn:microsoft.com/office/officeart/2005/8/layout/radial6"/>
    <dgm:cxn modelId="{C099E469-44A7-4067-9D58-7BB24A121D9B}" type="presParOf" srcId="{43AC07B7-4185-457F-9BC4-7272DCCCFB01}" destId="{7CF75561-5A15-4EAC-B70B-8D27E14DFEAB}" srcOrd="2" destOrd="0" presId="urn:microsoft.com/office/officeart/2005/8/layout/radial6"/>
    <dgm:cxn modelId="{5794B732-0DA0-4894-A859-2F2788C58AB0}" type="presParOf" srcId="{43AC07B7-4185-457F-9BC4-7272DCCCFB01}" destId="{F5F05AD0-0086-49BB-86BE-49534FDF7646}" srcOrd="3" destOrd="0" presId="urn:microsoft.com/office/officeart/2005/8/layout/radial6"/>
    <dgm:cxn modelId="{57D57D92-9636-4D30-BFB1-A2DA8245BE98}" type="presParOf" srcId="{43AC07B7-4185-457F-9BC4-7272DCCCFB01}" destId="{BD44A6E2-AE81-43D9-822B-6D44E93DB296}" srcOrd="4" destOrd="0" presId="urn:microsoft.com/office/officeart/2005/8/layout/radial6"/>
    <dgm:cxn modelId="{62FC1C37-A2BC-4A8B-B8D4-E3577A3B179F}" type="presParOf" srcId="{43AC07B7-4185-457F-9BC4-7272DCCCFB01}" destId="{D718DB32-D179-4B5C-8A5D-71542A4D11F6}" srcOrd="5" destOrd="0" presId="urn:microsoft.com/office/officeart/2005/8/layout/radial6"/>
    <dgm:cxn modelId="{2E51BC12-5E4F-4A37-9EF2-D8F063075E94}" type="presParOf" srcId="{43AC07B7-4185-457F-9BC4-7272DCCCFB01}" destId="{81C016BB-8A95-40E2-8BAA-E73A13CE0093}" srcOrd="6" destOrd="0" presId="urn:microsoft.com/office/officeart/2005/8/layout/radial6"/>
    <dgm:cxn modelId="{6F4B2803-5C90-493A-B2EC-21B320ECFAAF}" type="presParOf" srcId="{43AC07B7-4185-457F-9BC4-7272DCCCFB01}" destId="{86624F6A-6A33-41A4-A730-EDFFDFDFA732}" srcOrd="7" destOrd="0" presId="urn:microsoft.com/office/officeart/2005/8/layout/radial6"/>
    <dgm:cxn modelId="{AC71ADEB-1D3D-4B89-84F5-A11EBDDEF705}" type="presParOf" srcId="{43AC07B7-4185-457F-9BC4-7272DCCCFB01}" destId="{51FD62E8-B4C6-4BC0-A79B-5773E3CEB11C}" srcOrd="8" destOrd="0" presId="urn:microsoft.com/office/officeart/2005/8/layout/radial6"/>
    <dgm:cxn modelId="{D6C39299-3295-43EE-9305-B02FF3CD186C}" type="presParOf" srcId="{43AC07B7-4185-457F-9BC4-7272DCCCFB01}" destId="{8C011199-D2E4-46B9-B671-DF867071772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1A71F-C28A-431C-9543-2B86155D0CFA}">
      <dsp:nvSpPr>
        <dsp:cNvPr id="0" name=""/>
        <dsp:cNvSpPr/>
      </dsp:nvSpPr>
      <dsp:spPr>
        <a:xfrm rot="16200000">
          <a:off x="748" y="51410"/>
          <a:ext cx="3961178" cy="396117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Педагог-психолог ДОУ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749" y="1041704"/>
        <a:ext cx="3267972" cy="1980589"/>
      </dsp:txXfrm>
    </dsp:sp>
    <dsp:sp modelId="{9907C43D-B060-40A7-8410-EA892614B408}">
      <dsp:nvSpPr>
        <dsp:cNvPr id="0" name=""/>
        <dsp:cNvSpPr/>
      </dsp:nvSpPr>
      <dsp:spPr>
        <a:xfrm rot="5400000">
          <a:off x="4174977" y="2034"/>
          <a:ext cx="3961178" cy="405993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Педагог-психолог школы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818808" y="1041704"/>
        <a:ext cx="3366724" cy="19805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11199-D2E4-46B9-B671-DF8670717726}">
      <dsp:nvSpPr>
        <dsp:cNvPr id="0" name=""/>
        <dsp:cNvSpPr/>
      </dsp:nvSpPr>
      <dsp:spPr>
        <a:xfrm>
          <a:off x="1241960" y="617008"/>
          <a:ext cx="4116134" cy="4116134"/>
        </a:xfrm>
        <a:prstGeom prst="blockArc">
          <a:avLst>
            <a:gd name="adj1" fmla="val 90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016BB-8A95-40E2-8BAA-E73A13CE0093}">
      <dsp:nvSpPr>
        <dsp:cNvPr id="0" name=""/>
        <dsp:cNvSpPr/>
      </dsp:nvSpPr>
      <dsp:spPr>
        <a:xfrm>
          <a:off x="1241960" y="617008"/>
          <a:ext cx="4116134" cy="4116134"/>
        </a:xfrm>
        <a:prstGeom prst="blockArc">
          <a:avLst>
            <a:gd name="adj1" fmla="val 1800000"/>
            <a:gd name="adj2" fmla="val 90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05AD0-0086-49BB-86BE-49534FDF7646}">
      <dsp:nvSpPr>
        <dsp:cNvPr id="0" name=""/>
        <dsp:cNvSpPr/>
      </dsp:nvSpPr>
      <dsp:spPr>
        <a:xfrm>
          <a:off x="1241960" y="617008"/>
          <a:ext cx="4116134" cy="4116134"/>
        </a:xfrm>
        <a:prstGeom prst="blockArc">
          <a:avLst>
            <a:gd name="adj1" fmla="val 16200000"/>
            <a:gd name="adj2" fmla="val 1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497DAB-E327-47A1-8B73-84169381C772}">
      <dsp:nvSpPr>
        <dsp:cNvPr id="0" name=""/>
        <dsp:cNvSpPr/>
      </dsp:nvSpPr>
      <dsp:spPr>
        <a:xfrm>
          <a:off x="2376280" y="1728209"/>
          <a:ext cx="1894937" cy="18949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dir="5400000" algn="tl" rotWithShape="0">
            <a:srgbClr val="EBE9ED">
              <a:alpha val="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latin typeface="Times New Roman" pitchFamily="18" charset="0"/>
              <a:cs typeface="Times New Roman" pitchFamily="18" charset="0"/>
            </a:rPr>
            <a:t>Ребенок</a:t>
          </a:r>
          <a:endParaRPr lang="ru-RU" sz="2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53787" y="2005716"/>
        <a:ext cx="1339923" cy="1339923"/>
      </dsp:txXfrm>
    </dsp:sp>
    <dsp:sp modelId="{73EEAD9D-63D1-4868-9737-D3D04ACB66B9}">
      <dsp:nvSpPr>
        <dsp:cNvPr id="0" name=""/>
        <dsp:cNvSpPr/>
      </dsp:nvSpPr>
      <dsp:spPr>
        <a:xfrm>
          <a:off x="2636799" y="1532"/>
          <a:ext cx="1326456" cy="13264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2700" dir="5400000" algn="tl" rotWithShape="0">
            <a:srgbClr val="EBE9ED">
              <a:alpha val="2745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Воспитатель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31054" y="195787"/>
        <a:ext cx="937946" cy="937946"/>
      </dsp:txXfrm>
    </dsp:sp>
    <dsp:sp modelId="{BD44A6E2-AE81-43D9-822B-6D44E93DB296}">
      <dsp:nvSpPr>
        <dsp:cNvPr id="0" name=""/>
        <dsp:cNvSpPr/>
      </dsp:nvSpPr>
      <dsp:spPr>
        <a:xfrm>
          <a:off x="4377783" y="3017004"/>
          <a:ext cx="1326456" cy="13264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2700" dir="5400000" algn="tl" rotWithShape="0">
            <a:srgbClr val="EBE9ED">
              <a:alpha val="2745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Учитель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72038" y="3211259"/>
        <a:ext cx="937946" cy="937946"/>
      </dsp:txXfrm>
    </dsp:sp>
    <dsp:sp modelId="{86624F6A-6A33-41A4-A730-EDFFDFDFA732}">
      <dsp:nvSpPr>
        <dsp:cNvPr id="0" name=""/>
        <dsp:cNvSpPr/>
      </dsp:nvSpPr>
      <dsp:spPr>
        <a:xfrm>
          <a:off x="895815" y="3017004"/>
          <a:ext cx="1326456" cy="13264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2700" dir="5400000" algn="tl" rotWithShape="0">
            <a:srgbClr val="EBE9ED">
              <a:alpha val="2745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Психолог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ДОУ </a:t>
          </a:r>
          <a:r>
            <a:rPr lang="ru-RU" sz="1600" b="1" kern="1200" smtClean="0">
              <a:latin typeface="Times New Roman" pitchFamily="18" charset="0"/>
              <a:cs typeface="Times New Roman" pitchFamily="18" charset="0"/>
            </a:rPr>
            <a:t>и школы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90070" y="3211259"/>
        <a:ext cx="937946" cy="937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3C47D7-2859-42A3-8471-08D7F041AD62}" type="datetimeFigureOut">
              <a:rPr lang="ja-JP" altLang="en-US"/>
              <a:pPr>
                <a:defRPr/>
              </a:pPr>
              <a:t>2014/10/21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653D96-6AED-45EC-9258-2FF00341E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528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55E39"/>
                </a:solidFill>
                <a:effectLst>
                  <a:outerShdw blurRad="50800" dist="381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fld id="{CC764B37-217F-4C3E-967A-63090152F793}" type="datetimeFigureOut">
              <a:rPr lang="ja-JP" altLang="en-US"/>
              <a:pPr>
                <a:defRPr/>
              </a:pPr>
              <a:t>2014/10/21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fld id="{1825BEAF-00A1-448D-97EA-547EB7D589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79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614AA-5378-4180-A6FE-1276A81E3FA3}" type="datetimeFigureOut">
              <a:rPr lang="ja-JP" altLang="en-US"/>
              <a:pPr>
                <a:defRPr/>
              </a:pPr>
              <a:t>2014/10/21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EE4CA-3B9A-4FCA-AC35-A24623C4F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38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45E8D-0EFB-4816-8F04-A5930B7E2A35}" type="datetimeFigureOut">
              <a:rPr lang="ja-JP" altLang="en-US"/>
              <a:pPr>
                <a:defRPr/>
              </a:pPr>
              <a:t>2014/10/21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9D0D4-774B-4AD5-9A90-490707B00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50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CB2AA-31CF-410D-A518-67B06F626651}" type="datetimeFigureOut">
              <a:rPr lang="ja-JP" altLang="en-US"/>
              <a:pPr>
                <a:defRPr/>
              </a:pPr>
              <a:t>2014/10/21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FD80F-44F3-45AA-8FED-BF3DFDE83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72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948A5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BC30A-51E2-4939-AD39-0FB7F5D35F13}" type="datetimeFigureOut">
              <a:rPr lang="ja-JP" altLang="en-US"/>
              <a:pPr>
                <a:defRPr/>
              </a:pPr>
              <a:t>2014/10/21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9DFC7-0C7A-4A53-A208-66344E675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15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D69473"/>
                </a:solidFill>
              </a:defRPr>
            </a:lvl1pPr>
            <a:lvl2pPr>
              <a:defRPr sz="2400">
                <a:solidFill>
                  <a:srgbClr val="D69473"/>
                </a:solidFill>
              </a:defRPr>
            </a:lvl2pPr>
            <a:lvl3pPr>
              <a:defRPr sz="2000">
                <a:solidFill>
                  <a:srgbClr val="D69473"/>
                </a:solidFill>
              </a:defRPr>
            </a:lvl3pPr>
            <a:lvl4pPr>
              <a:defRPr sz="1800">
                <a:solidFill>
                  <a:srgbClr val="D69473"/>
                </a:solidFill>
              </a:defRPr>
            </a:lvl4pPr>
            <a:lvl5pPr>
              <a:defRPr sz="1800">
                <a:solidFill>
                  <a:srgbClr val="D6947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ADE1C-93D7-48CB-91AB-45D48AF52351}" type="datetimeFigureOut">
              <a:rPr lang="ja-JP" altLang="en-US"/>
              <a:pPr>
                <a:defRPr/>
              </a:pPr>
              <a:t>2014/10/21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717DD-7658-41D0-A68B-D7EB7CE95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95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B81A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B81A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D69473"/>
                </a:solidFill>
              </a:defRPr>
            </a:lvl1pPr>
            <a:lvl2pPr>
              <a:defRPr sz="2000">
                <a:solidFill>
                  <a:srgbClr val="D69473"/>
                </a:solidFill>
              </a:defRPr>
            </a:lvl2pPr>
            <a:lvl3pPr>
              <a:defRPr sz="1800">
                <a:solidFill>
                  <a:srgbClr val="D69473"/>
                </a:solidFill>
              </a:defRPr>
            </a:lvl3pPr>
            <a:lvl4pPr>
              <a:defRPr sz="1600">
                <a:solidFill>
                  <a:srgbClr val="D69473"/>
                </a:solidFill>
              </a:defRPr>
            </a:lvl4pPr>
            <a:lvl5pPr>
              <a:defRPr sz="1600">
                <a:solidFill>
                  <a:srgbClr val="D6947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89721-4ED2-426D-9ED0-1F752C91D0D6}" type="datetimeFigureOut">
              <a:rPr lang="ja-JP" altLang="en-US"/>
              <a:pPr>
                <a:defRPr/>
              </a:pPr>
              <a:t>2014/10/21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1812-2DE1-4279-887D-0BD649C00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84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6AE96-AA3A-4995-937C-B9B7C4AA6C6C}" type="datetimeFigureOut">
              <a:rPr lang="ja-JP" altLang="en-US"/>
              <a:pPr>
                <a:defRPr/>
              </a:pPr>
              <a:t>2014/10/21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6443C-F0DB-406E-B2E1-86C691088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27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C12E2-8778-4BA8-A39C-9B7362BE4F73}" type="datetimeFigureOut">
              <a:rPr lang="ja-JP" altLang="en-US"/>
              <a:pPr>
                <a:defRPr/>
              </a:pPr>
              <a:t>2014/10/21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04D7F-0851-4B07-B607-A883E6991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4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31521-9439-4F15-8531-D072D2AC7C22}" type="datetimeFigureOut">
              <a:rPr lang="ja-JP" altLang="en-US"/>
              <a:pPr>
                <a:defRPr/>
              </a:pPr>
              <a:t>2014/10/21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F7B83-A78E-4F38-9ADA-5F63EF8CC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20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956B-0729-42F6-8425-25A226D5CC73}" type="datetimeFigureOut">
              <a:rPr lang="ja-JP" altLang="en-US"/>
              <a:pPr>
                <a:defRPr/>
              </a:pPr>
              <a:t>2014/10/21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EE51D-6D0F-45FA-B2FA-E8A0465D1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56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entaur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A3B78EF-4F54-4A3A-89A2-C655D7729780}" type="datetimeFigureOut">
              <a:rPr lang="ja-JP" altLang="en-US"/>
              <a:pPr>
                <a:defRPr/>
              </a:pPr>
              <a:t>2014/10/21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Centaur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entaur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221E3-2D25-4159-88F0-01793E87D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b="1" kern="1200" spc="50">
          <a:ln w="13500">
            <a:noFill/>
            <a:prstDash val="solid"/>
          </a:ln>
          <a:solidFill>
            <a:srgbClr val="E30746"/>
          </a:solidFill>
          <a:effectLst>
            <a:outerShdw blurRad="50800" dist="38100" dir="2700000" algn="t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HGｺﾞｼｯｸE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E30746"/>
          </a:solidFill>
          <a:latin typeface="Gill Sans MT" pitchFamily="34" charset="0"/>
          <a:ea typeface="HGｺﾞｼｯｸE"/>
          <a:cs typeface="HGｺﾞｼｯｸE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3200" b="1" kern="1200">
          <a:solidFill>
            <a:srgbClr val="4A452A"/>
          </a:solidFill>
          <a:latin typeface="+mn-lt"/>
          <a:ea typeface="+mn-ea"/>
          <a:cs typeface="HGｺﾞｼｯｸE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800" kern="1200">
          <a:solidFill>
            <a:srgbClr val="4A452A"/>
          </a:solidFill>
          <a:latin typeface="+mn-lt"/>
          <a:ea typeface="+mn-ea"/>
          <a:cs typeface="HGｺﾞｼｯｸE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rgbClr val="4A452A"/>
          </a:solidFill>
          <a:latin typeface="+mn-lt"/>
          <a:ea typeface="+mn-ea"/>
          <a:cs typeface="HGｺﾞｼｯｸE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7"/>
        </a:buBlip>
        <a:defRPr kumimoji="1" sz="2000" kern="1200">
          <a:solidFill>
            <a:srgbClr val="4A452A"/>
          </a:solidFill>
          <a:latin typeface="+mn-lt"/>
          <a:ea typeface="+mn-ea"/>
          <a:cs typeface="HGｺﾞｼｯｸE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 kern="1200">
          <a:solidFill>
            <a:srgbClr val="4A452A"/>
          </a:solidFill>
          <a:latin typeface="+mn-lt"/>
          <a:ea typeface="+mn-ea"/>
          <a:cs typeface="HGｺﾞｼｯｸE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1800" kern="1200">
          <a:solidFill>
            <a:srgbClr val="4A452A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sz="1800" kern="1200">
          <a:solidFill>
            <a:srgbClr val="4A452A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kumimoji="1" sz="1600" kern="1200">
          <a:solidFill>
            <a:srgbClr val="4A452A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kumimoji="1" sz="1600" kern="1200">
          <a:solidFill>
            <a:srgbClr val="4A452A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ch177.pskovedu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403244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>
                <a:cs typeface="+mj-cs"/>
              </a:rPr>
              <a:t>Преемственность </a:t>
            </a:r>
            <a:r>
              <a:rPr lang="ru-RU" sz="5400" dirty="0" smtClean="0">
                <a:cs typeface="+mj-cs"/>
              </a:rPr>
              <a:t>в работе педагогов-психологов </a:t>
            </a:r>
            <a:r>
              <a:rPr lang="ru-RU" sz="5400" dirty="0" smtClean="0">
                <a:cs typeface="+mj-cs"/>
              </a:rPr>
              <a:t>детского сада и школы в рамках реализации ФГОС</a:t>
            </a:r>
            <a:endParaRPr lang="ru-RU" sz="54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9917" y="1357805"/>
            <a:ext cx="223224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63933" y="175471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и психолог школы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284013" y="2924944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239897" y="3627517"/>
            <a:ext cx="2592288" cy="14401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07704" y="4024431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Игровые приёмы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1370385"/>
            <a:ext cx="223224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436096" y="162880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Воспитатель и психолог ДОУ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048164" y="2924944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968044" y="3573016"/>
            <a:ext cx="2592288" cy="14401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292080" y="3877597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Специальные учебные задания, упражнения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78345529"/>
              </p:ext>
            </p:extLst>
          </p:nvPr>
        </p:nvGraphicFramePr>
        <p:xfrm>
          <a:off x="1115616" y="620688"/>
          <a:ext cx="6600056" cy="500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16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971600" y="620688"/>
            <a:ext cx="7272808" cy="2329416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Каждый ребенок идет в первый класс с надеждой на позитив. Все зависит от того, насколько ребенок был психологически подготовлен к школе. 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187624" y="2950104"/>
            <a:ext cx="7056784" cy="3071184"/>
          </a:xfrm>
          <a:prstGeom prst="ellipse">
            <a:avLst/>
          </a:prstGeom>
          <a:solidFill>
            <a:srgbClr val="F945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Психологическая готовность - это такое состояние ребенка, которое позволяет ему овладевать новыми знаниями, принимать новые требования и чувствовать себя успешным в общении с учителями и одноклассниками. 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7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Недостаточная психологическая готовность чаще всего возникает по следующим причинам: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·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дошкольном детстве ребенок мало играл и общался со сверстниками; </a:t>
            </a:r>
          </a:p>
          <a:p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· Имел маленький запас знаний об окружающем мире, не был заинтересованными и любопытными; </a:t>
            </a:r>
          </a:p>
          <a:p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· Был тревожным и имел низкую самооценку;</a:t>
            </a:r>
          </a:p>
          <a:p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· Присутствовали логопедические проблемы, которые не удалось решить к началу школьного обучения;</a:t>
            </a:r>
          </a:p>
          <a:p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· Не любил игры и занятия, требующие сосредоточения и умения доводить дело до конца. </a:t>
            </a:r>
          </a:p>
          <a:p>
            <a:pPr marL="0" indent="0">
              <a:buNone/>
            </a:pPr>
            <a:endParaRPr lang="ru-RU" sz="2400" b="0" dirty="0"/>
          </a:p>
        </p:txBody>
      </p:sp>
    </p:spTree>
    <p:extLst>
      <p:ext uri="{BB962C8B-B14F-4D97-AF65-F5344CB8AC3E}">
        <p14:creationId xmlns:p14="http://schemas.microsoft.com/office/powerpoint/2010/main" val="13376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между ведущими линиями обучения и воспитания влияет на всё дальнейшее развитие ребенка.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89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Используемая литература: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рождения до школы. Основная общеобразовательная программа дошкольного образования / Под ред. Н.Е.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Комаровой, М.А. Васильевой. – М.: Мозаика-Синтез, 2010. – 304 с. 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 и обучения в детском саду / Под ред. М.А. Васильевой, В.В. Гербовой, Т.С. Комаровой. – 4-е изд.,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– М.: Мозаика-Синтез, 2010.– 232с.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 ли ваш ребёнок к школе / А.А.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Венгер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А.Л.Венгер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–М: Знание, 1994 г. – 192 с.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 //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/>
              <a:t>Преемственность в работе ДОУ и школы в рамках введения ФГОС в начальной школе. </a:t>
            </a:r>
            <a:r>
              <a:rPr lang="en-US" sz="1600" dirty="0" smtClean="0">
                <a:hlinkClick r:id="rId2"/>
              </a:rPr>
              <a:t>sch177.pskovedu.ru</a:t>
            </a:r>
            <a:endParaRPr lang="ru-RU" sz="1600" dirty="0" smtClean="0"/>
          </a:p>
          <a:p>
            <a:pPr lvl="0">
              <a:buFont typeface="+mj-lt"/>
              <a:buAutoNum type="arabicPeriod"/>
            </a:pPr>
            <a:r>
              <a:rPr lang="ru-RU" sz="1600" dirty="0" smtClean="0"/>
              <a:t>Л.Н. Кравцова "Преемственность между детским садом и школой в связи с переходом на ФГОС второго поколения".</a:t>
            </a:r>
            <a:r>
              <a:rPr lang="en-US" sz="1600" dirty="0" smtClean="0"/>
              <a:t> http://kravtsoval.ucoz.ru/publ/2-1-0-17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27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2592288"/>
          </a:xfrm>
        </p:spPr>
        <p:txBody>
          <a:bodyPr>
            <a:noAutofit/>
          </a:bodyPr>
          <a:lstStyle/>
          <a:p>
            <a:r>
              <a:rPr lang="ru-RU" sz="5400" dirty="0" smtClean="0"/>
              <a:t>Спасибо за внимание!</a:t>
            </a:r>
            <a:br>
              <a:rPr lang="ru-RU" sz="5400" dirty="0" smtClean="0"/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4892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2592288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Введение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принятие новых Федеральных Государственных Образовательных Стандартов (ФГОС)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дошкольного и начального </a:t>
            </a: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школьного образования – важный этап преемственности детского сада и школы.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187624" y="3356992"/>
            <a:ext cx="6984776" cy="2257408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ФГОС – учить детей самостоятельно учиться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4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748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предполагает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035391" y="1556792"/>
            <a:ext cx="792088" cy="7952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861810" y="2359233"/>
            <a:ext cx="3060340" cy="172819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07299" y="2808629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Интегративные качества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029227" y="4077811"/>
            <a:ext cx="756084" cy="709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812980" y="4818370"/>
            <a:ext cx="3236909" cy="172819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495331" y="5157192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Универсальные учебные действия учащегося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5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b="0" u="sng" dirty="0" smtClean="0">
                <a:effectLst/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  <a:t>работы педагога-психолога ДОУ и школы-</a:t>
            </a:r>
            <a:b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методическое обеспечение всех участников образовательного процесса в вопросах осуществления психологического сопровождения развития воспитанников (обучающихся) в соответствиями с требованиями ФГОС.</a:t>
            </a:r>
            <a:endParaRPr lang="ru-RU" sz="31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87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411760" y="1894390"/>
            <a:ext cx="4032448" cy="33843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19872" y="3003607"/>
            <a:ext cx="20162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Проблема общих принципов преемственности между ступенями образования.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05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36711"/>
            <a:ext cx="5616624" cy="50705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2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2952328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настоящее время приоритетом является обеспечение к концу дошкольного детства такого уровня развития ребенка, который позволит ему быть успешным при обучении по программам начальной школы.</a:t>
            </a:r>
            <a:endParaRPr lang="ru-RU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36337032"/>
              </p:ext>
            </p:extLst>
          </p:nvPr>
        </p:nvGraphicFramePr>
        <p:xfrm>
          <a:off x="611560" y="1397000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616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Основными задачами сотрудничества всех участников образовательного процесса ДОУ и школы являются:</a:t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060848"/>
            <a:ext cx="756084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улучшение подготовки 5-6 летних детей к школе;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обеспечение естественности перехода из детского сада в школу;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углубление интереса к жизни в школе;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обеспечение единства воспитательного влияния школы и семьи, помощь семьи в новой ситуации, возникающей при поступлении ребенка в школу.                  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Педагогические советы, семинары, круглые столы педагогов ДОУ, учителей школы, психологов  и родителей по актуальным вопросам преемственности.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Планирование и осуществление совместной практической деятельности педагогов и учителей с детьми – дошкольниками и первоклассниками (праздники, выставки, спортивные соревнования).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Психологические и коммуникативные тренинги для воспитателей и учителей.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Взаимодействие медицинских работников, психологов ДОУ и школы.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Проведение «дней выпускников» в ДОУ.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Совместное со школой комплектование 1-х классов из выпускников ДОУ и проведение диагностики по определению готовности детей к школе.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Встречи родителей с будущими учителями.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Анкетирование, тестирование родителей для изучения самочувствия семьи в преддверии школьной жизни ребенка и в период адаптации к школе.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Игровые тренинги и практикумы для родителей детей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преддошкольного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возраста. </a:t>
            </a:r>
          </a:p>
        </p:txBody>
      </p:sp>
    </p:spTree>
    <p:extLst>
      <p:ext uri="{BB962C8B-B14F-4D97-AF65-F5344CB8AC3E}">
        <p14:creationId xmlns:p14="http://schemas.microsoft.com/office/powerpoint/2010/main" val="4186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62657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nting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506D75-8B5A-4F6B-8116-D8C9F8D076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TS010362657</Template>
  <TotalTime>423</TotalTime>
  <Words>472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TS010362657</vt:lpstr>
      <vt:lpstr>Преемственность в работе педагогов-психологов детского сада и школы в рамках реализации ФГОС</vt:lpstr>
      <vt:lpstr>Введение и принятие новых Федеральных Государственных Образовательных Стандартов (ФГОС) дошкольного и начального школьного образования – важный этап преемственности детского сада и школы.</vt:lpstr>
      <vt:lpstr>ФГОС предполагает </vt:lpstr>
      <vt:lpstr>Цель работы педагога-психолога ДОУ и школы- методическое обеспечение всех участников образовательного процесса в вопросах осуществления психологического сопровождения развития воспитанников (обучающихся) в соответствиями с требованиями ФГОС.</vt:lpstr>
      <vt:lpstr>Актуальность</vt:lpstr>
      <vt:lpstr>Презентация PowerPoint</vt:lpstr>
      <vt:lpstr>В настоящее время приоритетом является обеспечение к концу дошкольного детства такого уровня развития ребенка, который позволит ему быть успешным при обучении по программам начальной школы.</vt:lpstr>
      <vt:lpstr>Презентация PowerPoint</vt:lpstr>
      <vt:lpstr>Основными задачами сотрудничества всех участников образовательного процесса ДОУ и школы являются: </vt:lpstr>
      <vt:lpstr>Презентация PowerPoint</vt:lpstr>
      <vt:lpstr>Презентация PowerPoint</vt:lpstr>
      <vt:lpstr>Презентация PowerPoint</vt:lpstr>
      <vt:lpstr>Недостаточная психологическая готовность чаще всего возникает по следующим причинам: 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«Быть готовым к школе – не значит уметь читать, писать и считать. Быть готовым к школе – значит быть готовым всему этому научиться». Доктор психологических наук Леонид Абрамович Венгер</dc:title>
  <dc:creator>HP</dc:creator>
  <cp:lastModifiedBy>Admin</cp:lastModifiedBy>
  <cp:revision>23</cp:revision>
  <dcterms:created xsi:type="dcterms:W3CDTF">2014-02-23T07:45:13Z</dcterms:created>
  <dcterms:modified xsi:type="dcterms:W3CDTF">2014-10-21T11:17:33Z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TC103626579990</vt:lpwstr>
  </property>
</Properties>
</file>