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4">
  <p:sldMasterIdLst>
    <p:sldMasterId id="2147483648" r:id="rId1"/>
  </p:sldMasterIdLst>
  <p:notesMasterIdLst>
    <p:notesMasterId r:id="rId11"/>
  </p:notesMasterIdLst>
  <p:sldIdLst>
    <p:sldId id="283" r:id="rId2"/>
    <p:sldId id="276" r:id="rId3"/>
    <p:sldId id="281" r:id="rId4"/>
    <p:sldId id="270" r:id="rId5"/>
    <p:sldId id="284" r:id="rId6"/>
    <p:sldId id="273" r:id="rId7"/>
    <p:sldId id="286" r:id="rId8"/>
    <p:sldId id="280" r:id="rId9"/>
    <p:sldId id="28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E59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6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D734CC-876C-42B7-A403-114089083A3C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0C43D9-D17C-4367-AADE-AB37D47C5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4F7CE-2C4B-40ED-9383-7F646FDF46A4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4C67F-F0A8-4B22-B544-C04B931487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4F7CE-2C4B-40ED-9383-7F646FDF46A4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4C67F-F0A8-4B22-B544-C04B931487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4F7CE-2C4B-40ED-9383-7F646FDF46A4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4C67F-F0A8-4B22-B544-C04B931487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4F7CE-2C4B-40ED-9383-7F646FDF46A4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4C67F-F0A8-4B22-B544-C04B931487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4F7CE-2C4B-40ED-9383-7F646FDF46A4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4C67F-F0A8-4B22-B544-C04B931487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4F7CE-2C4B-40ED-9383-7F646FDF46A4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4C67F-F0A8-4B22-B544-C04B931487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4F7CE-2C4B-40ED-9383-7F646FDF46A4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4C67F-F0A8-4B22-B544-C04B931487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4F7CE-2C4B-40ED-9383-7F646FDF46A4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4C67F-F0A8-4B22-B544-C04B931487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4F7CE-2C4B-40ED-9383-7F646FDF46A4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4C67F-F0A8-4B22-B544-C04B931487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4F7CE-2C4B-40ED-9383-7F646FDF46A4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4C67F-F0A8-4B22-B544-C04B931487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4F7CE-2C4B-40ED-9383-7F646FDF46A4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4C67F-F0A8-4B22-B544-C04B931487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4F7CE-2C4B-40ED-9383-7F646FDF46A4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4C67F-F0A8-4B22-B544-C04B931487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blinds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7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my-shop.ru/shop/books/101805.html?partner=4648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428604"/>
            <a:ext cx="7602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Театр открывает двери…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429000"/>
            <a:ext cx="4619625" cy="3048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4" name="Рисунок 3" descr="D:\Мои рисунки\Картинки\Саратов\32.bmp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2071678"/>
            <a:ext cx="4263084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4653136"/>
            <a:ext cx="302433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1281769.jpg"/>
          <p:cNvPicPr>
            <a:picLocks noChangeAspect="1"/>
          </p:cNvPicPr>
          <p:nvPr/>
        </p:nvPicPr>
        <p:blipFill>
          <a:blip r:embed="rId4" cstate="print"/>
          <a:srcRect t="5208"/>
          <a:stretch>
            <a:fillRect/>
          </a:stretch>
        </p:blipFill>
        <p:spPr>
          <a:xfrm>
            <a:off x="323528" y="2780929"/>
            <a:ext cx="2880320" cy="17281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14348" y="357166"/>
            <a:ext cx="414568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“</a:t>
            </a:r>
            <a:r>
              <a:rPr lang="ru-RU" sz="1400" b="1" i="1" dirty="0" smtClean="0">
                <a:solidFill>
                  <a:srgbClr val="FF0000"/>
                </a:solidFill>
              </a:rPr>
              <a:t>Театр – это волшебный мир.</a:t>
            </a:r>
            <a:endParaRPr lang="ru-RU" sz="1400" i="1" dirty="0" smtClean="0">
              <a:solidFill>
                <a:srgbClr val="FF0000"/>
              </a:solidFill>
            </a:endParaRPr>
          </a:p>
          <a:p>
            <a:r>
              <a:rPr lang="ru-RU" sz="1400" b="1" i="1" dirty="0" smtClean="0">
                <a:solidFill>
                  <a:srgbClr val="FF0000"/>
                </a:solidFill>
              </a:rPr>
              <a:t>Он дает уроки красоты, морали</a:t>
            </a:r>
            <a:endParaRPr lang="ru-RU" sz="1400" i="1" dirty="0" smtClean="0">
              <a:solidFill>
                <a:srgbClr val="FF0000"/>
              </a:solidFill>
            </a:endParaRPr>
          </a:p>
          <a:p>
            <a:r>
              <a:rPr lang="ru-RU" sz="1400" b="1" i="1" dirty="0" smtClean="0">
                <a:solidFill>
                  <a:srgbClr val="FF0000"/>
                </a:solidFill>
              </a:rPr>
              <a:t>и нравственности.</a:t>
            </a:r>
            <a:endParaRPr lang="ru-RU" sz="1400" i="1" dirty="0" smtClean="0">
              <a:solidFill>
                <a:srgbClr val="FF0000"/>
              </a:solidFill>
            </a:endParaRPr>
          </a:p>
          <a:p>
            <a:r>
              <a:rPr lang="ru-RU" sz="1400" b="1" i="1" dirty="0" smtClean="0">
                <a:solidFill>
                  <a:srgbClr val="FF0000"/>
                </a:solidFill>
              </a:rPr>
              <a:t>А чем они богаче, тем успешнее</a:t>
            </a:r>
            <a:endParaRPr lang="ru-RU" sz="1400" i="1" dirty="0" smtClean="0">
              <a:solidFill>
                <a:srgbClr val="FF0000"/>
              </a:solidFill>
            </a:endParaRPr>
          </a:p>
          <a:p>
            <a:r>
              <a:rPr lang="ru-RU" sz="1400" b="1" i="1" dirty="0" smtClean="0">
                <a:solidFill>
                  <a:srgbClr val="FF0000"/>
                </a:solidFill>
              </a:rPr>
              <a:t>идет развитие духовного мира</a:t>
            </a:r>
            <a:endParaRPr lang="ru-RU" sz="1400" i="1" dirty="0" smtClean="0">
              <a:solidFill>
                <a:srgbClr val="FF0000"/>
              </a:solidFill>
            </a:endParaRPr>
          </a:p>
          <a:p>
            <a:r>
              <a:rPr lang="ru-RU" sz="1400" b="1" i="1" dirty="0" smtClean="0">
                <a:solidFill>
                  <a:srgbClr val="FF0000"/>
                </a:solidFill>
              </a:rPr>
              <a:t>детей…”</a:t>
            </a:r>
            <a:endParaRPr lang="ru-RU" sz="1400" i="1" dirty="0" smtClean="0">
              <a:solidFill>
                <a:srgbClr val="FF0000"/>
              </a:solidFill>
            </a:endParaRPr>
          </a:p>
          <a:p>
            <a:pPr algn="r"/>
            <a:r>
              <a:rPr lang="ru-RU" sz="1400" b="1" i="1" dirty="0" smtClean="0">
                <a:solidFill>
                  <a:srgbClr val="FF0000"/>
                </a:solidFill>
              </a:rPr>
              <a:t>(Б. М. Теплов)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86182" y="2714620"/>
            <a:ext cx="43862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FF0000"/>
                </a:solidFill>
              </a:rPr>
              <a:t>Театрализация играет большую роль и в воспитании личности ребёнка, и для расширения сознания, и для совершенствования взаимодействия с окружающим миром</a:t>
            </a:r>
            <a:r>
              <a:rPr lang="ru-RU" b="1" i="1" dirty="0" smtClean="0">
                <a:solidFill>
                  <a:srgbClr val="FF0000"/>
                </a:solidFill>
              </a:rPr>
              <a:t>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8" name="Рисунок 7" descr="Kukolnyj_teat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908720"/>
            <a:ext cx="2736304" cy="1728192"/>
          </a:xfrm>
          <a:prstGeom prst="rect">
            <a:avLst/>
          </a:prstGeom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357166"/>
            <a:ext cx="2857488" cy="235745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1428728" y="0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Театр открывает двери…</a:t>
            </a:r>
            <a:endParaRPr lang="ru-RU" b="1" i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28596" y="363915"/>
            <a:ext cx="628652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u="sng" dirty="0" smtClean="0"/>
              <a:t>Цель: </a:t>
            </a:r>
            <a:r>
              <a:rPr lang="ru-RU" sz="1200" i="1" dirty="0" smtClean="0"/>
              <a:t>Развитие коммуникативных навыков и творческих способностей у детей посредством театрализованной деятельности.</a:t>
            </a:r>
          </a:p>
          <a:p>
            <a:r>
              <a:rPr lang="ru-RU" sz="1200" b="1" i="1" u="sng" dirty="0" smtClean="0"/>
              <a:t>Задачи:</a:t>
            </a:r>
            <a:endParaRPr lang="ru-RU" sz="1200" i="1" dirty="0" smtClean="0"/>
          </a:p>
          <a:p>
            <a:pPr lvl="0">
              <a:buFont typeface="Arial" pitchFamily="34" charset="0"/>
              <a:buChar char="•"/>
            </a:pPr>
            <a:r>
              <a:rPr lang="ru-RU" sz="1200" i="1" dirty="0" smtClean="0"/>
              <a:t>развивать у детей устойчивый интерес к театральному искусству;</a:t>
            </a:r>
          </a:p>
          <a:p>
            <a:pPr lvl="0">
              <a:buFont typeface="Arial" pitchFamily="34" charset="0"/>
              <a:buChar char="•"/>
            </a:pPr>
            <a:r>
              <a:rPr lang="ru-RU" sz="1200" i="1" dirty="0" smtClean="0"/>
              <a:t>побуждать к действию вождения кукол в различных видах кукольного театра: театра петрушек, настольный театр, варежковый театр ( с аппликацией), театр марионеток и т.д.;</a:t>
            </a:r>
          </a:p>
          <a:p>
            <a:pPr lvl="0">
              <a:buFont typeface="Arial" pitchFamily="34" charset="0"/>
              <a:buChar char="•"/>
            </a:pPr>
            <a:r>
              <a:rPr lang="ru-RU" sz="1200" i="1" dirty="0" smtClean="0"/>
              <a:t>развивать навыки инсцинирования песен, умение изображать сказочных героев</a:t>
            </a:r>
          </a:p>
          <a:p>
            <a:pPr lvl="0">
              <a:buFont typeface="Arial" pitchFamily="34" charset="0"/>
              <a:buChar char="•"/>
            </a:pPr>
            <a:r>
              <a:rPr lang="ru-RU" sz="1200" i="1" dirty="0" smtClean="0"/>
              <a:t>развивать интерес и любовь к музыке, музыкальным спектаклям</a:t>
            </a:r>
          </a:p>
          <a:p>
            <a:pPr lvl="0">
              <a:buFont typeface="Arial" pitchFamily="34" charset="0"/>
              <a:buChar char="•"/>
            </a:pPr>
            <a:r>
              <a:rPr lang="ru-RU" sz="1200" i="1" dirty="0" smtClean="0"/>
              <a:t> открыть в ребёнке творческое начало;</a:t>
            </a:r>
          </a:p>
          <a:p>
            <a:pPr lvl="0">
              <a:buFont typeface="Arial" pitchFamily="34" charset="0"/>
              <a:buChar char="•"/>
            </a:pPr>
            <a:r>
              <a:rPr lang="ru-RU" sz="1200" i="1" dirty="0" smtClean="0"/>
              <a:t>продолжать развивать интерес к словесным импровизациям;</a:t>
            </a:r>
          </a:p>
          <a:p>
            <a:pPr lvl="0">
              <a:buFont typeface="Arial" pitchFamily="34" charset="0"/>
              <a:buChar char="•"/>
            </a:pPr>
            <a:r>
              <a:rPr lang="ru-RU" sz="1200" i="1" dirty="0" smtClean="0"/>
              <a:t>способствовать развитию индивидуальных способностей каждого ребёнка посредством работы над тренингами и этюдами, направленными на выражение различных эмоций;</a:t>
            </a:r>
          </a:p>
          <a:p>
            <a:pPr lvl="0">
              <a:buFont typeface="Arial" pitchFamily="34" charset="0"/>
              <a:buChar char="•"/>
            </a:pPr>
            <a:r>
              <a:rPr lang="ru-RU" sz="1200" i="1" dirty="0" smtClean="0"/>
              <a:t>активизировать у детей двигательную и речевую деятельность посредством работы над стихами (речь с движением);</a:t>
            </a:r>
          </a:p>
          <a:p>
            <a:pPr lvl="0">
              <a:buFont typeface="Arial" pitchFamily="34" charset="0"/>
              <a:buChar char="•"/>
            </a:pPr>
            <a:r>
              <a:rPr lang="ru-RU" sz="1200" i="1" dirty="0" smtClean="0"/>
              <a:t>Формировать умение детей передавать мысли и чувства с помощью мимики лица и выразительных движений (пантомимика);</a:t>
            </a:r>
          </a:p>
          <a:p>
            <a:pPr lvl="0">
              <a:buFont typeface="Arial" pitchFamily="34" charset="0"/>
              <a:buChar char="•"/>
            </a:pPr>
            <a:r>
              <a:rPr lang="ru-RU" sz="1200" i="1" dirty="0" smtClean="0"/>
              <a:t>побуждать детей к искусству ведения диалога в вопросно-ответной форме;</a:t>
            </a:r>
          </a:p>
          <a:p>
            <a:pPr lvl="0">
              <a:buFont typeface="Arial" pitchFamily="34" charset="0"/>
              <a:buChar char="•"/>
            </a:pPr>
            <a:r>
              <a:rPr lang="ru-RU" sz="1200" i="1" dirty="0" smtClean="0"/>
              <a:t>развивать воображение и фантазию в процессе совместного придумывания сказки, побуждать придумывать сюжет сказки в различных видах театра;</a:t>
            </a:r>
          </a:p>
          <a:p>
            <a:pPr lvl="0">
              <a:buFont typeface="Arial" pitchFamily="34" charset="0"/>
              <a:buChar char="•"/>
            </a:pPr>
            <a:r>
              <a:rPr lang="ru-RU" sz="1200" i="1" dirty="0" smtClean="0"/>
              <a:t>совершенствовать художественно-образные исполнительские умения у детей;</a:t>
            </a:r>
          </a:p>
          <a:p>
            <a:pPr lvl="0">
              <a:buFont typeface="Arial" pitchFamily="34" charset="0"/>
              <a:buChar char="•"/>
            </a:pPr>
            <a:r>
              <a:rPr lang="ru-RU" sz="1200" i="1" dirty="0" smtClean="0"/>
              <a:t>предоставлять детям возможность выступать перед сверстниками, родителями и другими гостями.</a:t>
            </a: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85720" y="273051"/>
            <a:ext cx="8858280" cy="798495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00B050"/>
                </a:solidFill>
              </a:rPr>
              <a:t>Игры на развитие музыкальных  и  творческих способностей</a:t>
            </a:r>
            <a:r>
              <a:rPr lang="ru-RU" dirty="0" smtClean="0">
                <a:solidFill>
                  <a:srgbClr val="00B050"/>
                </a:solidFill>
              </a:rPr>
              <a:t>.</a:t>
            </a:r>
          </a:p>
          <a:p>
            <a:pPr algn="ctr">
              <a:buNone/>
            </a:pPr>
            <a:endParaRPr lang="ru-RU" dirty="0" smtClean="0">
              <a:solidFill>
                <a:srgbClr val="00B050"/>
              </a:solidFill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500034" y="1000108"/>
            <a:ext cx="5786478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400" b="1" i="1" u="sng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 развитие внимания и памяти</a:t>
            </a:r>
            <a:endParaRPr lang="ru-RU" sz="1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400" u="sng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Программное содержание:</a:t>
            </a:r>
            <a:endParaRPr lang="ru-RU" sz="1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развивать активное внимание;</a:t>
            </a:r>
            <a:endParaRPr lang="ru-RU" sz="1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развивать память;</a:t>
            </a:r>
            <a:endParaRPr lang="ru-RU" sz="1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развивать внимание, связанное с координацией слухового и двигательного анализаторов;</a:t>
            </a:r>
            <a:endParaRPr lang="ru-RU" sz="1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развивать умение быстро сосредоточиться;</a:t>
            </a:r>
            <a:endParaRPr lang="ru-RU" sz="1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развивать наблюдательность.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DSC016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284984"/>
            <a:ext cx="2592288" cy="1728192"/>
          </a:xfrm>
          <a:prstGeom prst="rect">
            <a:avLst/>
          </a:prstGeom>
        </p:spPr>
      </p:pic>
      <p:pic>
        <p:nvPicPr>
          <p:cNvPr id="6" name="Рисунок 5" descr="DSC016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3933056"/>
            <a:ext cx="2592288" cy="17281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75856" y="2852936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rgbClr val="FF0000"/>
                </a:solidFill>
              </a:rPr>
              <a:t>«В магазине зеркал.»</a:t>
            </a:r>
            <a:endParaRPr lang="ru-RU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571472" y="214291"/>
            <a:ext cx="650085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ru-RU" sz="14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адаптацию и двигательное раскрепощение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Программное содержание: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учить детей дружелюбно относиться друг к другу, не стесняться товарищей, сопереживать им;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развивать пластику и гибкость в движении;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учить передавать в движении данный образ;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стимулировать моторное и эмоциональное самовыражение.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844824"/>
            <a:ext cx="3024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lang="ru-RU" b="1" i="1" u="sng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Походка и настроение»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DSC017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348880"/>
            <a:ext cx="2448272" cy="1584176"/>
          </a:xfrm>
          <a:prstGeom prst="rect">
            <a:avLst/>
          </a:prstGeom>
        </p:spPr>
      </p:pic>
      <p:pic>
        <p:nvPicPr>
          <p:cNvPr id="12" name="Рисунок 11" descr="DSC016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077072"/>
            <a:ext cx="2376264" cy="16561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63888" y="1700808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«Пробуждение на деревенском дворе»</a:t>
            </a:r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ru-RU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 </a:t>
            </a:r>
            <a:endParaRPr lang="ru-RU" dirty="0"/>
          </a:p>
        </p:txBody>
      </p:sp>
      <p:pic>
        <p:nvPicPr>
          <p:cNvPr id="8" name="Рисунок 7" descr="DSC0165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5856" y="2348880"/>
            <a:ext cx="2520280" cy="1728192"/>
          </a:xfrm>
          <a:prstGeom prst="rect">
            <a:avLst/>
          </a:prstGeom>
        </p:spPr>
      </p:pic>
      <p:pic>
        <p:nvPicPr>
          <p:cNvPr id="9" name="Рисунок 8" descr="DSC0165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59832" y="4077072"/>
            <a:ext cx="2448272" cy="1656184"/>
          </a:xfrm>
          <a:prstGeom prst="rect">
            <a:avLst/>
          </a:prstGeom>
        </p:spPr>
      </p:pic>
      <p:pic>
        <p:nvPicPr>
          <p:cNvPr id="11" name="Рисунок 10" descr="DSC0166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32040" y="4725144"/>
            <a:ext cx="2016224" cy="1800200"/>
          </a:xfrm>
          <a:prstGeom prst="rect">
            <a:avLst/>
          </a:prstGeom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 rot="10800000" flipV="1">
            <a:off x="571472" y="242538"/>
            <a:ext cx="8001056" cy="4900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закрепление основных эмоций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endParaRPr kumimoji="0" lang="ru-RU" sz="1600" b="0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endParaRPr lang="ru-RU" sz="1600" u="sng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endParaRPr kumimoji="0" lang="ru-RU" sz="1600" b="0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endParaRPr lang="ru-RU" sz="1600" u="sng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Программное содержание: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корректировать эмоциональную сферу ребёнка;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закрепление и воспроизведение различных эмоций.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endParaRPr lang="ru-RU" sz="16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endParaRPr lang="ru-RU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endParaRPr lang="ru-RU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endParaRPr lang="ru-RU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endParaRPr lang="ru-RU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Rectangle 2">
            <a:hlinkClick r:id="rId3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5" name="Rectangle 3">
            <a:hlinkClick r:id="rId3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197" name="Picture 5" descr="http://yandex.st/lego/_/La6qi18Z8LwgnZdsAr1qy1GwCwo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263" y="122238"/>
            <a:ext cx="9525" cy="9525"/>
          </a:xfrm>
          <a:prstGeom prst="rect">
            <a:avLst/>
          </a:prstGeom>
          <a:noFill/>
        </p:spPr>
      </p:pic>
      <p:sp>
        <p:nvSpPr>
          <p:cNvPr id="8200" name="Rectangle 8">
            <a:hlinkClick r:id="rId3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01" name="Rectangle 9">
            <a:hlinkClick r:id="rId3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02" name="Rectangle 10">
            <a:hlinkClick r:id="rId3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204" name="Picture 12" descr="http://yandex.st/lego/_/La6qi18Z8LwgnZdsAr1qy1GwCwo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88" y="311150"/>
            <a:ext cx="9525" cy="9525"/>
          </a:xfrm>
          <a:prstGeom prst="rect">
            <a:avLst/>
          </a:prstGeom>
          <a:noFill/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214290"/>
            <a:ext cx="2505381" cy="273844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27" name="Picture 14" descr="Виды эмоций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43042" y="2714620"/>
            <a:ext cx="4153094" cy="30906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95536" y="548680"/>
            <a:ext cx="82868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«Ой, живот болит»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419872" y="1052736"/>
            <a:ext cx="2520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i="1" u="sng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«Солёный чай»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DSC016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908720"/>
            <a:ext cx="2808312" cy="1584176"/>
          </a:xfrm>
          <a:prstGeom prst="rect">
            <a:avLst/>
          </a:prstGeom>
        </p:spPr>
      </p:pic>
      <p:pic>
        <p:nvPicPr>
          <p:cNvPr id="8" name="Рисунок 7" descr="DSC016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1556792"/>
            <a:ext cx="2520280" cy="158417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67544" y="2636912"/>
            <a:ext cx="2506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u="sng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Вкусная конфетка»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DSC0168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3068960"/>
            <a:ext cx="2592288" cy="165618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347864" y="3212976"/>
            <a:ext cx="2592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i="1" u="sng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Игры на воде»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DSC017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5856" y="4221088"/>
            <a:ext cx="2808312" cy="172819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660232" y="188640"/>
            <a:ext cx="1103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u="sng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«Гроза»</a:t>
            </a:r>
            <a:endParaRPr lang="ru-RU" b="1" i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 descr="DSC0170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28184" y="548680"/>
            <a:ext cx="2520280" cy="1584176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6372200" y="2924944"/>
            <a:ext cx="13909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800600" algn="l"/>
              </a:tabLst>
            </a:pPr>
            <a:r>
              <a:rPr lang="ru-RU" b="1" i="1" u="sng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«Котята»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17" descr="DSC0169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84168" y="3284984"/>
            <a:ext cx="2664296" cy="1512168"/>
          </a:xfrm>
          <a:prstGeom prst="rect">
            <a:avLst/>
          </a:prstGeom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214290"/>
            <a:ext cx="7929618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 smtClean="0">
                <a:solidFill>
                  <a:srgbClr val="FF0000"/>
                </a:solidFill>
              </a:rPr>
              <a:t>На развитие языка жестов, мимики, пантомимики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 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400" u="sng" dirty="0" smtClean="0"/>
              <a:t>Программное содержание: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1" dirty="0" smtClean="0"/>
              <a:t> 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развивать правильное понимание детьми эмоционально-выразительных движений рук;</a:t>
            </a:r>
            <a:br>
              <a:rPr lang="ru-RU" sz="1400" dirty="0" smtClean="0"/>
            </a:br>
            <a:r>
              <a:rPr lang="ru-RU" sz="1400" dirty="0" smtClean="0"/>
              <a:t>учить адекватно использовать жест;</a:t>
            </a:r>
            <a:br>
              <a:rPr lang="ru-RU" sz="1400" dirty="0" smtClean="0"/>
            </a:br>
            <a:r>
              <a:rPr lang="ru-RU" sz="1400" dirty="0" smtClean="0"/>
              <a:t>учить детей передавать мысли и чувства с помощью мимики лица и </a:t>
            </a:r>
            <a:br>
              <a:rPr lang="ru-RU" sz="1400" dirty="0" smtClean="0"/>
            </a:br>
            <a:r>
              <a:rPr lang="ru-RU" sz="1400" dirty="0" smtClean="0"/>
              <a:t>выразительности движений.</a:t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204864"/>
            <a:ext cx="2304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i="1" u="sng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«Через стекло»</a:t>
            </a:r>
            <a:endParaRPr lang="ru-RU" b="1" i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DSC016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4509120"/>
            <a:ext cx="2664296" cy="1800200"/>
          </a:xfrm>
          <a:prstGeom prst="rect">
            <a:avLst/>
          </a:prstGeom>
        </p:spPr>
      </p:pic>
      <p:pic>
        <p:nvPicPr>
          <p:cNvPr id="5" name="Рисунок 4" descr="DSC016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2564904"/>
            <a:ext cx="2736304" cy="187220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563888" y="1916832"/>
            <a:ext cx="51845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u="sng" dirty="0" smtClean="0"/>
              <a:t>Театрализация развивает: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физическое воспитание </a:t>
            </a:r>
            <a:r>
              <a:rPr lang="ru-RU" b="1" dirty="0" smtClean="0"/>
              <a:t>(пантомима, грация движений</a:t>
            </a:r>
            <a:r>
              <a:rPr lang="ru-RU" b="1" dirty="0" smtClean="0"/>
              <a:t>, </a:t>
            </a:r>
            <a:r>
              <a:rPr lang="ru-RU" b="1" dirty="0" err="1" smtClean="0"/>
              <a:t>осанка,походка</a:t>
            </a:r>
            <a:r>
              <a:rPr lang="ru-RU" b="1" dirty="0" smtClean="0"/>
              <a:t>)</a:t>
            </a:r>
            <a:r>
              <a:rPr lang="ru-RU" dirty="0" smtClean="0"/>
              <a:t>;</a:t>
            </a:r>
            <a:br>
              <a:rPr lang="ru-RU" dirty="0" smtClean="0"/>
            </a:br>
            <a:r>
              <a:rPr lang="ru-RU" dirty="0" smtClean="0"/>
              <a:t> умственное воспитание </a:t>
            </a:r>
            <a:r>
              <a:rPr lang="ru-RU" b="1" dirty="0" smtClean="0"/>
              <a:t>(этюды, сценки без предварительных репетиций, разучивание ролей</a:t>
            </a:r>
            <a:r>
              <a:rPr lang="ru-RU" dirty="0" smtClean="0"/>
              <a:t>);</a:t>
            </a:r>
            <a:br>
              <a:rPr lang="ru-RU" dirty="0" smtClean="0"/>
            </a:br>
            <a:r>
              <a:rPr lang="ru-RU" dirty="0" smtClean="0"/>
              <a:t>нравственное воспитание</a:t>
            </a:r>
            <a:r>
              <a:rPr lang="ru-RU" b="1" dirty="0" smtClean="0"/>
              <a:t> (единое восприятие, необходимость коллективного общения, сопереживание)</a:t>
            </a:r>
            <a:r>
              <a:rPr lang="ru-RU" dirty="0" smtClean="0"/>
              <a:t>;</a:t>
            </a:r>
            <a:br>
              <a:rPr lang="ru-RU" dirty="0" smtClean="0"/>
            </a:br>
            <a:r>
              <a:rPr lang="ru-RU" dirty="0" smtClean="0"/>
              <a:t>эстетическое воспитание </a:t>
            </a:r>
            <a:r>
              <a:rPr lang="ru-RU" b="1" dirty="0" smtClean="0"/>
              <a:t>(музыкальное сопровождение,  красочные декорации)</a:t>
            </a:r>
            <a:r>
              <a:rPr lang="ru-RU" dirty="0" smtClean="0"/>
              <a:t>;</a:t>
            </a:r>
            <a:br>
              <a:rPr lang="ru-RU" dirty="0" smtClean="0"/>
            </a:br>
            <a:r>
              <a:rPr lang="ru-RU" dirty="0" smtClean="0"/>
              <a:t>трудовое воспитание </a:t>
            </a:r>
            <a:r>
              <a:rPr lang="ru-RU" b="1" dirty="0" smtClean="0"/>
              <a:t>(изготовление костюмов, декораций, атрибутов, кукол)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Рисунок 7" descr="DSC013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5517232"/>
            <a:ext cx="2304256" cy="1152128"/>
          </a:xfrm>
          <a:prstGeom prst="rect">
            <a:avLst/>
          </a:prstGeom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00298" y="4143380"/>
            <a:ext cx="4286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СПАСИБО ЗА ВНИМАНИЕ !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43240" y="2071678"/>
            <a:ext cx="32861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Учитесь перевоплощаться, как дети, только их игру отличает вера и правда…</a:t>
            </a:r>
          </a:p>
          <a:p>
            <a:pPr algn="r"/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К.С.Станиславский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67744" y="5301208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Авторы работы: Князева Ирина Валентиновна - воспитатель</a:t>
            </a:r>
          </a:p>
          <a:p>
            <a:r>
              <a:rPr lang="ru-RU" dirty="0" smtClean="0"/>
              <a:t>Кодряну Ольга Александровна - муз. работник</a:t>
            </a:r>
            <a:endParaRPr lang="ru-RU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1395</TotalTime>
  <Words>444</Words>
  <Application>Microsoft Office PowerPoint</Application>
  <PresentationFormat>Экран (4:3)</PresentationFormat>
  <Paragraphs>74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МОУ СОШ № 14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Библиотека</dc:creator>
  <cp:lastModifiedBy>User</cp:lastModifiedBy>
  <cp:revision>167</cp:revision>
  <dcterms:created xsi:type="dcterms:W3CDTF">2009-10-21T07:07:48Z</dcterms:created>
  <dcterms:modified xsi:type="dcterms:W3CDTF">2014-06-09T17:38:45Z</dcterms:modified>
</cp:coreProperties>
</file>