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58" r:id="rId5"/>
    <p:sldId id="257" r:id="rId6"/>
    <p:sldId id="259" r:id="rId7"/>
    <p:sldId id="260" r:id="rId8"/>
    <p:sldId id="265" r:id="rId9"/>
    <p:sldId id="261" r:id="rId10"/>
    <p:sldId id="263" r:id="rId11"/>
    <p:sldId id="266" r:id="rId12"/>
    <p:sldId id="268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68" d="100"/>
          <a:sy n="68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1600200"/>
            <a:ext cx="7391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Как  празднуют Новый год в разных странах?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8" name="Picture 4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871720"/>
            <a:ext cx="2819400" cy="2986280"/>
          </a:xfrm>
          <a:prstGeom prst="rect">
            <a:avLst/>
          </a:prstGeom>
          <a:noFill/>
        </p:spPr>
      </p:pic>
      <p:pic>
        <p:nvPicPr>
          <p:cNvPr id="17" name="Picture 7" descr="newy6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69327">
            <a:off x="7772400" y="152400"/>
            <a:ext cx="1220251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newy6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10576">
            <a:off x="228600" y="228600"/>
            <a:ext cx="1220251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6361510" y="300344"/>
            <a:ext cx="838200" cy="962072"/>
          </a:xfrm>
          <a:prstGeom prst="rect">
            <a:avLst/>
          </a:prstGeom>
          <a:noFill/>
        </p:spPr>
      </p:pic>
      <p:pic>
        <p:nvPicPr>
          <p:cNvPr id="23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417911" y="1900542"/>
            <a:ext cx="838200" cy="962072"/>
          </a:xfrm>
          <a:prstGeom prst="rect">
            <a:avLst/>
          </a:prstGeom>
          <a:noFill/>
        </p:spPr>
      </p:pic>
      <p:pic>
        <p:nvPicPr>
          <p:cNvPr id="24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2018110" y="300343"/>
            <a:ext cx="838200" cy="962072"/>
          </a:xfrm>
          <a:prstGeom prst="rect">
            <a:avLst/>
          </a:prstGeom>
          <a:noFill/>
        </p:spPr>
      </p:pic>
      <p:pic>
        <p:nvPicPr>
          <p:cNvPr id="25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7961710" y="1824342"/>
            <a:ext cx="838200" cy="962072"/>
          </a:xfrm>
          <a:prstGeom prst="rect">
            <a:avLst/>
          </a:prstGeom>
          <a:noFill/>
        </p:spPr>
      </p:pic>
      <p:pic>
        <p:nvPicPr>
          <p:cNvPr id="26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4227910" y="300343"/>
            <a:ext cx="838200" cy="962072"/>
          </a:xfrm>
          <a:prstGeom prst="rect">
            <a:avLst/>
          </a:prstGeom>
          <a:noFill/>
        </p:spPr>
      </p:pic>
      <p:pic>
        <p:nvPicPr>
          <p:cNvPr id="27" name="Picture 3" descr="D:\Работа\Новый год\картинки новый год\дед мороз\3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90600" y="3124200"/>
            <a:ext cx="4724400" cy="345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189310" y="5939143"/>
            <a:ext cx="838200" cy="962072"/>
          </a:xfrm>
          <a:prstGeom prst="rect">
            <a:avLst/>
          </a:prstGeom>
          <a:noFill/>
        </p:spPr>
      </p:pic>
      <p:pic>
        <p:nvPicPr>
          <p:cNvPr id="30" name="Picture 10" descr="C:\Users\Ярослав\Desktop\80716455_large_0_435f1_94936c48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85125">
            <a:off x="8116491" y="5939143"/>
            <a:ext cx="838200" cy="96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47800" y="1235663"/>
            <a:ext cx="61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Шведский Дед Мороз похож на гнома. Он тащит новогоднюю ёлку и подарки, творит добрые дела, разговаривает с животными и людьми, благословляет птицу и напитки, молодожёнов и новорождённых.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04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В Швеции, Дании и Норвегии обязанности Деда Мороза выполняют Рождественские гномы.</a:t>
            </a:r>
            <a:endParaRPr lang="ru-RU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6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  <p:pic>
        <p:nvPicPr>
          <p:cNvPr id="7173" name="Picture 5" descr="Как выглядит Дед Мороз в разных стран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2438400"/>
            <a:ext cx="5715000" cy="416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0" y="228601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В Италии, кроме 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Деда Мороза - </a:t>
            </a:r>
            <a:r>
              <a:rPr lang="ru-RU" sz="1600" b="1" dirty="0" err="1" smtClean="0">
                <a:solidFill>
                  <a:srgbClr val="C00000"/>
                </a:solidFill>
                <a:latin typeface="Verdana" pitchFamily="34" charset="0"/>
              </a:rPr>
              <a:t>Баббо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 Натале</a:t>
            </a:r>
            <a:r>
              <a:rPr lang="ru-RU" sz="1600" b="1" dirty="0" smtClean="0">
                <a:latin typeface="Verdana" pitchFamily="34" charset="0"/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к послушным детям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приходит добрая 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</a:rPr>
              <a:t>Фея </a:t>
            </a:r>
            <a:r>
              <a:rPr lang="ru-RU" sz="1600" b="1" dirty="0" err="1" smtClean="0">
                <a:solidFill>
                  <a:srgbClr val="C00000"/>
                </a:solidFill>
                <a:latin typeface="Verdana" pitchFamily="34" charset="0"/>
              </a:rPr>
              <a:t>Бефана</a:t>
            </a:r>
            <a:r>
              <a:rPr lang="ru-RU" sz="1600" b="1" dirty="0" smtClean="0">
                <a:latin typeface="Verdana" pitchFamily="34" charset="0"/>
              </a:rPr>
              <a:t>.  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Она прилетает через  дымоход и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дарит детям подарки. Шалунам достается уголёк от злой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волшебницы </a:t>
            </a:r>
            <a:r>
              <a:rPr lang="ru-RU" sz="1600" b="1" dirty="0" err="1" smtClean="0">
                <a:solidFill>
                  <a:schemeClr val="tx2"/>
                </a:solidFill>
                <a:latin typeface="Verdana" pitchFamily="34" charset="0"/>
              </a:rPr>
              <a:t>Бефаны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. </a:t>
            </a:r>
            <a:endParaRPr lang="ru-RU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4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  <p:pic>
        <p:nvPicPr>
          <p:cNvPr id="4097" name="Picture 1" descr="C:\Users\Ярослав\Desktop\87775322_large_Vedmuy_na_prozrachnom_sloe__37_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4495800"/>
            <a:ext cx="3810000" cy="2078182"/>
          </a:xfrm>
          <a:prstGeom prst="rect">
            <a:avLst/>
          </a:prstGeom>
          <a:noFill/>
        </p:spPr>
      </p:pic>
      <p:pic>
        <p:nvPicPr>
          <p:cNvPr id="4098" name="Picture 2" descr="C:\Users\Ярослав\Desktop\img_4a2caecdweihnachten_noel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2209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310508"/>
            <a:ext cx="64008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Германии Новогодние празднования обязательно включают шествия, маскарады, фейерверки. Всё это отголоски старых поверий, будто таким образом можно отпугнуть демонов и злых духов.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en-US" sz="16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Санта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Клаус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приезжает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к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немцам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осле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eaLnBrk="0" hangingPunct="0"/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Перед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сном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дети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ставят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стол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тарелку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для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подарков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которые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им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принесетСанта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Клаус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, а в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башмаки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кладут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сено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-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угощение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для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его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ослика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. </a:t>
            </a:r>
            <a:endParaRPr lang="en-US" sz="16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eaLnBrk="0" hangingPunct="0"/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Рисунок 61" descr="9883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096000" y="228094"/>
            <a:ext cx="2895600" cy="2304964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9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  <p:pic>
        <p:nvPicPr>
          <p:cNvPr id="10245" name="Picture 5" descr="C:\Users\Ярослав\Desktop\artleo.com-94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3124200"/>
            <a:ext cx="560832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424338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Дед Мороз в Монголии появляется в виде Петуха. У него в руке бич, а ещё несёт он огниво, огонь и табакерку. Когда-то эти вещи были неизменными спутниками кочевника в его одиноких странствиях.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Много стран на свете, везде встречают Новый год по-своему, но во всех странах этот праздник является самым любимым и у взрослых, и у детей. </a:t>
            </a:r>
          </a:p>
        </p:txBody>
      </p:sp>
      <p:pic>
        <p:nvPicPr>
          <p:cNvPr id="4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  <p:pic>
        <p:nvPicPr>
          <p:cNvPr id="6148" name="Picture 4" descr="Как выглядит Дед Мороз в разных стран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688658"/>
            <a:ext cx="6248400" cy="3573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533659"/>
            <a:ext cx="746760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ПОЖЕЛАНИЕ ДЕДА МОРОЗА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Ребята! Пусть без опозданья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Все ваши сбудутся желанья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И лучик солнца по утрам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Приходит чаще в гости к вам.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Пусть будет весело вокруг,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Пусть будет рядом верный друг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И каждый день, как Новый год,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Вас в сказку добрую зовёт!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Дед Мороз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3212644"/>
            <a:ext cx="54102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Когда Петр I ввел новую дату празднования Нового года, и в Россию стали проникать европейские обычаи, связанные с этим праздником, постепенно начал складываться образ доброго (для нерадивых детей - строгого) старика, приносящего новогодние подарки. Этому способствовал и распространенный в Европе у многих народов сказочный персонаж - святой Николай, который в день своего праздника (6, а по новому стилю 19 декабря) также одаривал подарками детей и взрослых. Попав на русскую землю, образ святого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Николая - Санта-Клауса - слился с образом Мороза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Морозовича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и постепенно превратился во всем нам известного Деда Мороза.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304800"/>
            <a:ext cx="6934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1700 года специальным указом Петр I ввел празднование Нового года 1 января и велел в этот день веселиться и друг друга с праздником поздравлять. </a:t>
            </a:r>
            <a:b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 начиная с 1919 года новогодний праздник в России стали отмечать в соответствии с григорианским календарём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9" name="Picture 5" descr="C:\Users\Ярослав\Desktop\pet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1600200"/>
            <a:ext cx="2362200" cy="3067792"/>
          </a:xfrm>
          <a:prstGeom prst="rect">
            <a:avLst/>
          </a:prstGeom>
          <a:noFill/>
        </p:spPr>
      </p:pic>
      <p:pic>
        <p:nvPicPr>
          <p:cNvPr id="9" name="Picture 7" descr="newy6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10576">
            <a:off x="240983" y="323787"/>
            <a:ext cx="1135119" cy="11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newy6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192016">
            <a:off x="7965753" y="205389"/>
            <a:ext cx="1094532" cy="110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0400" y="4800600"/>
            <a:ext cx="1942428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Самым первым Дедом Морозом был Святой Николай.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Попав на русскую землю, образ святого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Николая - Санта-Клауса - слился с образом Мороза </a:t>
            </a:r>
            <a:r>
              <a:rPr lang="ru-RU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Морозовича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 постепенно превратился во всем нам известного Деда Мороза.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Добрый Дед Мороз, живущий в зимнем лесу, - один из самых молодых героев русских сказок. Время его рождения - девятнадцатое столетие... Именно тогда в России закрепился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обычай дарить детям в новогоднюю ночь подарки, принесенные Дедом Морозом. Позже появилась Снегурочка. Совсем недавно наш Дед Мороз поселился в городе Великий Устюг, которому насчитывается почти 800 лет, и стоит тот город на левом берегу реки Сухона, против впадения в нее реки Юг (поселение было названо по устью реки Юга: </a:t>
            </a:r>
            <a:r>
              <a:rPr lang="ru-RU" sz="16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Усть-Юг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Устюг)."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201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4038600"/>
            <a:ext cx="2459691" cy="2605281"/>
          </a:xfrm>
          <a:prstGeom prst="rect">
            <a:avLst/>
          </a:prstGeom>
          <a:noFill/>
        </p:spPr>
      </p:pic>
      <p:pic>
        <p:nvPicPr>
          <p:cNvPr id="16" name="Picture 9" descr="C:\Users\Ярослав\Desktop\108440e359b92a5f6b354e41161fca6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3646932"/>
            <a:ext cx="1600200" cy="3211068"/>
          </a:xfrm>
          <a:prstGeom prst="rect">
            <a:avLst/>
          </a:prstGeom>
          <a:noFill/>
        </p:spPr>
      </p:pic>
      <p:pic>
        <p:nvPicPr>
          <p:cNvPr id="17" name="Picture 7" descr="C:\Users\Ярослав\Desktop\66143785_5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3581400"/>
            <a:ext cx="2057400" cy="3094969"/>
          </a:xfrm>
          <a:prstGeom prst="rect">
            <a:avLst/>
          </a:prstGeom>
          <a:noFill/>
        </p:spPr>
      </p:pic>
      <p:pic>
        <p:nvPicPr>
          <p:cNvPr id="18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7916" y="4191000"/>
            <a:ext cx="223019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5200" y="228600"/>
            <a:ext cx="533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 ноября в России с 2005 года официально </a:t>
            </a:r>
          </a:p>
          <a:p>
            <a:pPr indent="450850"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празднуют день рождения Деда Мороза.</a:t>
            </a:r>
          </a:p>
          <a:p>
            <a:pPr indent="450850"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Эту дату придумали дети, а связано это с тем,</a:t>
            </a:r>
          </a:p>
          <a:p>
            <a:pPr indent="450850"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что, по наблюдениям, именно</a:t>
            </a:r>
          </a:p>
          <a:p>
            <a:pPr indent="450850"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этот день в Великом Устюге ударяют </a:t>
            </a:r>
          </a:p>
          <a:p>
            <a:pPr indent="450850"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сильные морозы, </a:t>
            </a:r>
          </a:p>
          <a:p>
            <a:pPr indent="450850"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вступает в силу настоящая зима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52" descr="Z:\Документы Наташи\44906706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09600"/>
            <a:ext cx="3777996" cy="563880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8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4495800"/>
            <a:ext cx="2046082" cy="216719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2362200"/>
            <a:ext cx="3124200" cy="235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00199" y="228600"/>
            <a:ext cx="54864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разных странах мира существуют свои обычаи встречи Нового года В странах, где распространено христианство, празднование Нового года практически сливаются с рождественскими днями.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4724400"/>
            <a:ext cx="403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Российский Дед Мороз часто изображается в синей или красной шубе</a:t>
            </a:r>
          </a:p>
          <a:p>
            <a:pPr indent="450850"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 длинной белой бородой и посохом в руке, в валенках.</a:t>
            </a:r>
          </a:p>
          <a:p>
            <a:pPr indent="450850"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Ездит на тройке лошадей. </a:t>
            </a:r>
          </a:p>
          <a:p>
            <a:pPr indent="450850" algn="ctr"/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Неразлучен со своей внучкой, Снегурочкой.</a:t>
            </a:r>
            <a:endParaRPr lang="ru-RU" sz="16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  <p:pic>
        <p:nvPicPr>
          <p:cNvPr id="2055" name="Picture 7" descr="C:\Users\Ярослав\Desktop\66143785_5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295400"/>
            <a:ext cx="2286000" cy="3438854"/>
          </a:xfrm>
          <a:prstGeom prst="rect">
            <a:avLst/>
          </a:prstGeom>
          <a:noFill/>
        </p:spPr>
      </p:pic>
      <p:pic>
        <p:nvPicPr>
          <p:cNvPr id="2056" name="Picture 8" descr="C:\Users\Ярослав\Desktop\0a3411d3f38c71fbe09ba6112a60341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381000"/>
            <a:ext cx="2209800" cy="3683000"/>
          </a:xfrm>
          <a:prstGeom prst="rect">
            <a:avLst/>
          </a:prstGeom>
          <a:noFill/>
        </p:spPr>
      </p:pic>
      <p:pic>
        <p:nvPicPr>
          <p:cNvPr id="2057" name="Рисунок 12" descr="1228255576_027_0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2057400"/>
            <a:ext cx="3124200" cy="2202579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304801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Во Франции два Деда Мороза: одного зовут  "Дед Январь" –Пер - </a:t>
            </a:r>
            <a:r>
              <a:rPr lang="ru-RU" sz="1600" b="1" dirty="0" err="1" smtClean="0">
                <a:solidFill>
                  <a:schemeClr val="tx2"/>
                </a:solidFill>
                <a:latin typeface="Verdana" pitchFamily="34" charset="0"/>
              </a:rPr>
              <a:t>Ноэль</a:t>
            </a:r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, ходит с посохом и носит широкополую шляпу. Он приносит детям в корзине подарки.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Второго зовут –Шаланд.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Этот бородатый старик носит меховую шапку и тёплый дорожный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 плащ. В его корзине спрятаны розги для непослушных и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Verdana" pitchFamily="34" charset="0"/>
              </a:rPr>
              <a:t>ленивых детей.</a:t>
            </a:r>
            <a:endParaRPr lang="ru-RU" sz="1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5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  <p:pic>
        <p:nvPicPr>
          <p:cNvPr id="11267" name="Picture 3" descr="strani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2362200"/>
            <a:ext cx="3810000" cy="4313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2400" y="539198"/>
            <a:ext cx="6172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 Германии Новогодние празднования обязательно включают шествия, маскарады, фейерверки. Всё это отголоски старых поверий, будто таким образом можно отпугнуть демонов и злых духов.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r>
              <a:rPr lang="en-US" sz="16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Санта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Клаус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приезжает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к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немцам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осле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Перед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сном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дети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ставят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на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стол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тарелку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для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подарков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которые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им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принесет</a:t>
            </a:r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Санта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Клаус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, а в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башмаки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кладут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сено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-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угощение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для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его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ослика</a:t>
            </a:r>
            <a:r>
              <a:rPr lang="en-US" sz="16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. </a:t>
            </a:r>
            <a:endParaRPr lang="en-US" sz="16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eaLnBrk="0" hangingPunct="0"/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eaLnBrk="0" hangingPunct="0"/>
            <a:endParaRPr lang="ru-RU" sz="1600" b="1" dirty="0" smtClean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Рисунок 61" descr="9883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096000" y="228094"/>
            <a:ext cx="2895600" cy="2304964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9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  <p:pic>
        <p:nvPicPr>
          <p:cNvPr id="10245" name="Picture 5" descr="C:\Users\Ярослав\Desktop\artleo.com-94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162300"/>
            <a:ext cx="51816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9600" y="2286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В Норвегии подарки детям делают </a:t>
            </a:r>
            <a:r>
              <a:rPr lang="ru-RU" sz="1400" b="1" dirty="0" err="1" smtClean="0">
                <a:solidFill>
                  <a:schemeClr val="tx2"/>
                </a:solidFill>
                <a:latin typeface="Verdana" pitchFamily="34" charset="0"/>
              </a:rPr>
              <a:t>Ниссе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 - симпатичные маленькие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домовые. </a:t>
            </a:r>
            <a:r>
              <a:rPr lang="ru-RU" sz="1400" b="1" dirty="0" err="1" smtClean="0">
                <a:solidFill>
                  <a:schemeClr val="tx2"/>
                </a:solidFill>
                <a:latin typeface="Verdana" pitchFamily="34" charset="0"/>
              </a:rPr>
              <a:t>Ниссе</a:t>
            </a: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</a:rPr>
              <a:t> носят вязаные колпачки и любят вкусненькое. </a:t>
            </a:r>
            <a:endParaRPr lang="ru-RU" sz="1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5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  <p:pic>
        <p:nvPicPr>
          <p:cNvPr id="5121" name="Picture 1" descr="C:\Users\Ярослав\Desktop\julenissen_post1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1676400"/>
            <a:ext cx="3669895" cy="4888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Ярослав\Desktop\0002-006-Puskaj-veselyj-Novyj-god-K-Vam-s-ujmoj-radostej-pridet-I-pust-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3" descr="C:\Users\1\Desktop\для Е.В\fdae97e4c607f327b263589e13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152400"/>
            <a:ext cx="2590800" cy="264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30480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Англии дома по традиции украшают ветками омелы - символа жизни, здоровья, плодородия. Ложась спать, английский ребёнок оставляет на спинке кровати чулок, чтобы Санта-Клаус положил туда подарки</a:t>
            </a:r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b="1" dirty="0" smtClean="0">
                <a:latin typeface="Verdana" pitchFamily="34" charset="0"/>
              </a:rPr>
              <a:t> </a:t>
            </a:r>
            <a:endParaRPr lang="ru-RU" b="1" dirty="0" smtClean="0"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600200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b="1" dirty="0" smtClean="0">
                <a:latin typeface="Verdana" pitchFamily="34" charset="0"/>
              </a:rPr>
              <a:t>В </a:t>
            </a:r>
            <a:r>
              <a:rPr lang="en-US" sz="1400" b="1" dirty="0" err="1" smtClean="0">
                <a:latin typeface="Verdana" pitchFamily="34" charset="0"/>
              </a:rPr>
              <a:t>Англии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принято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на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Новый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год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разыгрывать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представления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для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детей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на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сюжеты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старинных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английских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сказок</a:t>
            </a:r>
            <a:r>
              <a:rPr lang="en-US" sz="1400" b="1" dirty="0" smtClean="0">
                <a:latin typeface="Verdana" pitchFamily="34" charset="0"/>
              </a:rPr>
              <a:t>. </a:t>
            </a:r>
            <a:r>
              <a:rPr lang="en-US" sz="1400" b="1" dirty="0" err="1" smtClean="0">
                <a:latin typeface="Verdana" pitchFamily="34" charset="0"/>
              </a:rPr>
              <a:t>Лорд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Беспорядок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ведет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за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собой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веселое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карнавальное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шествие</a:t>
            </a:r>
            <a:r>
              <a:rPr lang="en-US" sz="1400" b="1" dirty="0" smtClean="0">
                <a:latin typeface="Verdana" pitchFamily="34" charset="0"/>
              </a:rPr>
              <a:t>, в </a:t>
            </a:r>
            <a:r>
              <a:rPr lang="en-US" sz="1400" b="1" dirty="0" err="1" smtClean="0">
                <a:latin typeface="Verdana" pitchFamily="34" charset="0"/>
              </a:rPr>
              <a:t>котором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принимают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участие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сказочные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персонажи</a:t>
            </a:r>
            <a:r>
              <a:rPr lang="en-US" sz="1400" b="1" dirty="0" smtClean="0">
                <a:latin typeface="Verdana" pitchFamily="34" charset="0"/>
              </a:rPr>
              <a:t>: </a:t>
            </a:r>
            <a:r>
              <a:rPr lang="en-US" sz="1400" b="1" dirty="0" err="1" smtClean="0">
                <a:latin typeface="Verdana" pitchFamily="34" charset="0"/>
              </a:rPr>
              <a:t>Хобби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Хорс</a:t>
            </a:r>
            <a:r>
              <a:rPr lang="en-US" sz="1400" b="1" dirty="0" smtClean="0">
                <a:latin typeface="Verdana" pitchFamily="34" charset="0"/>
              </a:rPr>
              <a:t>, </a:t>
            </a:r>
            <a:r>
              <a:rPr lang="en-US" sz="1400" b="1" dirty="0" err="1" smtClean="0">
                <a:latin typeface="Verdana" pitchFamily="34" charset="0"/>
              </a:rPr>
              <a:t>Мартовский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заяц</a:t>
            </a:r>
            <a:r>
              <a:rPr lang="en-US" sz="1400" b="1" dirty="0" smtClean="0">
                <a:latin typeface="Verdana" pitchFamily="34" charset="0"/>
              </a:rPr>
              <a:t>, </a:t>
            </a:r>
            <a:r>
              <a:rPr lang="en-US" sz="1400" b="1" dirty="0" err="1" smtClean="0">
                <a:latin typeface="Verdana" pitchFamily="34" charset="0"/>
              </a:rPr>
              <a:t>Шалтай-Болтай</a:t>
            </a:r>
            <a:r>
              <a:rPr lang="en-US" sz="1400" b="1" dirty="0" smtClean="0">
                <a:latin typeface="Verdana" pitchFamily="34" charset="0"/>
              </a:rPr>
              <a:t>, </a:t>
            </a:r>
            <a:r>
              <a:rPr lang="en-US" sz="1400" b="1" dirty="0" err="1" smtClean="0">
                <a:latin typeface="Verdana" pitchFamily="34" charset="0"/>
              </a:rPr>
              <a:t>Панч</a:t>
            </a:r>
            <a:r>
              <a:rPr lang="en-US" sz="1400" b="1" dirty="0" smtClean="0">
                <a:latin typeface="Verdana" pitchFamily="34" charset="0"/>
              </a:rPr>
              <a:t> и </a:t>
            </a:r>
            <a:r>
              <a:rPr lang="en-US" sz="1400" b="1" dirty="0" err="1" smtClean="0">
                <a:latin typeface="Verdana" pitchFamily="34" charset="0"/>
              </a:rPr>
              <a:t>другие</a:t>
            </a:r>
            <a:r>
              <a:rPr lang="en-US" sz="1400" b="1" dirty="0" smtClean="0">
                <a:latin typeface="Verdana" pitchFamily="34" charset="0"/>
              </a:rPr>
              <a:t>. </a:t>
            </a:r>
            <a:r>
              <a:rPr lang="en-US" sz="1400" b="1" dirty="0" err="1" smtClean="0">
                <a:latin typeface="Verdana" pitchFamily="34" charset="0"/>
              </a:rPr>
              <a:t>Всю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новогоднюю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ночь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уличные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торговцы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продают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игрушки</a:t>
            </a:r>
            <a:r>
              <a:rPr lang="en-US" sz="1400" b="1" dirty="0" smtClean="0">
                <a:latin typeface="Verdana" pitchFamily="34" charset="0"/>
              </a:rPr>
              <a:t>, </a:t>
            </a:r>
            <a:r>
              <a:rPr lang="en-US" sz="1400" b="1" dirty="0" err="1" smtClean="0">
                <a:latin typeface="Verdana" pitchFamily="34" charset="0"/>
              </a:rPr>
              <a:t>свистульки</a:t>
            </a:r>
            <a:r>
              <a:rPr lang="en-US" sz="1400" b="1" dirty="0" smtClean="0">
                <a:latin typeface="Verdana" pitchFamily="34" charset="0"/>
              </a:rPr>
              <a:t>, </a:t>
            </a:r>
            <a:r>
              <a:rPr lang="en-US" sz="1400" b="1" dirty="0" err="1" smtClean="0">
                <a:latin typeface="Verdana" pitchFamily="34" charset="0"/>
              </a:rPr>
              <a:t>пищалки</a:t>
            </a:r>
            <a:r>
              <a:rPr lang="en-US" sz="1400" b="1" dirty="0" smtClean="0">
                <a:latin typeface="Verdana" pitchFamily="34" charset="0"/>
              </a:rPr>
              <a:t>, </a:t>
            </a:r>
            <a:r>
              <a:rPr lang="en-US" sz="1400" b="1" dirty="0" err="1" smtClean="0">
                <a:latin typeface="Verdana" pitchFamily="34" charset="0"/>
              </a:rPr>
              <a:t>маски</a:t>
            </a:r>
            <a:r>
              <a:rPr lang="en-US" sz="1400" b="1" dirty="0" smtClean="0">
                <a:latin typeface="Verdana" pitchFamily="34" charset="0"/>
              </a:rPr>
              <a:t>, </a:t>
            </a:r>
            <a:r>
              <a:rPr lang="en-US" sz="1400" b="1" dirty="0" err="1" smtClean="0">
                <a:latin typeface="Verdana" pitchFamily="34" charset="0"/>
              </a:rPr>
              <a:t>воздушные</a:t>
            </a:r>
            <a:r>
              <a:rPr lang="en-US" sz="1400" b="1" dirty="0" smtClean="0">
                <a:latin typeface="Verdana" pitchFamily="34" charset="0"/>
              </a:rPr>
              <a:t> </a:t>
            </a:r>
            <a:r>
              <a:rPr lang="en-US" sz="1400" b="1" dirty="0" err="1" smtClean="0">
                <a:latin typeface="Verdana" pitchFamily="34" charset="0"/>
              </a:rPr>
              <a:t>шары</a:t>
            </a:r>
            <a:r>
              <a:rPr lang="en-US" sz="1400" b="1" dirty="0" smtClean="0">
                <a:latin typeface="Verdana" pitchFamily="34" charset="0"/>
              </a:rPr>
              <a:t>. </a:t>
            </a:r>
            <a:endParaRPr lang="ru-RU" sz="1400" b="1" dirty="0">
              <a:latin typeface="Verdana" pitchFamily="34" charset="0"/>
            </a:endParaRPr>
          </a:p>
        </p:txBody>
      </p:sp>
      <p:pic>
        <p:nvPicPr>
          <p:cNvPr id="9" name="Picture 2" descr="C:\Users\1\Desktop\для Е.В\0_36f28_bfcc28a9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9" y="4191000"/>
            <a:ext cx="34861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Ярослав\Desktop\910952_thumb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4258179"/>
            <a:ext cx="2274682" cy="240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825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23</cp:revision>
  <dcterms:created xsi:type="dcterms:W3CDTF">2014-01-11T07:27:38Z</dcterms:created>
  <dcterms:modified xsi:type="dcterms:W3CDTF">2014-01-11T15:42:45Z</dcterms:modified>
</cp:coreProperties>
</file>