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5" r:id="rId5"/>
    <p:sldId id="274" r:id="rId6"/>
    <p:sldId id="272" r:id="rId7"/>
    <p:sldId id="271" r:id="rId8"/>
    <p:sldId id="27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B5E03D6-A522-4B7B-90E3-B0600408F597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9825A00-03DF-4640-B405-83D1849B2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03D6-A522-4B7B-90E3-B0600408F597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25A00-03DF-4640-B405-83D1849B2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03D6-A522-4B7B-90E3-B0600408F597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25A00-03DF-4640-B405-83D1849B2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B5E03D6-A522-4B7B-90E3-B0600408F597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9825A00-03DF-4640-B405-83D1849B29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B5E03D6-A522-4B7B-90E3-B0600408F597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9825A00-03DF-4640-B405-83D1849B2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03D6-A522-4B7B-90E3-B0600408F597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25A00-03DF-4640-B405-83D1849B29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03D6-A522-4B7B-90E3-B0600408F597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25A00-03DF-4640-B405-83D1849B29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B5E03D6-A522-4B7B-90E3-B0600408F597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9825A00-03DF-4640-B405-83D1849B29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03D6-A522-4B7B-90E3-B0600408F597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25A00-03DF-4640-B405-83D1849B2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B5E03D6-A522-4B7B-90E3-B0600408F597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9825A00-03DF-4640-B405-83D1849B29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B5E03D6-A522-4B7B-90E3-B0600408F597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9825A00-03DF-4640-B405-83D1849B29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B5E03D6-A522-4B7B-90E3-B0600408F597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9825A00-03DF-4640-B405-83D1849B2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571480"/>
            <a:ext cx="7172332" cy="428628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Экологическая тропа в детском саду. </a:t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Защита инновационного проекта </a:t>
            </a:r>
            <a:r>
              <a:rPr lang="ru-RU" sz="4000" dirty="0" smtClean="0">
                <a:solidFill>
                  <a:srgbClr val="7030A0"/>
                </a:solidFill>
              </a:rPr>
              <a:t>«ЭКОЛОГИЧЕСКИЙ МАРАФОН»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4929198"/>
            <a:ext cx="4929222" cy="1371600"/>
          </a:xfrm>
        </p:spPr>
        <p:txBody>
          <a:bodyPr>
            <a:normAutofit lnSpcReduction="10000"/>
          </a:bodyPr>
          <a:lstStyle/>
          <a:p>
            <a:pPr algn="r"/>
            <a:endParaRPr lang="ru-RU" dirty="0" smtClean="0"/>
          </a:p>
          <a:p>
            <a:pPr algn="ctr"/>
            <a:r>
              <a:rPr lang="ru-RU" smtClean="0">
                <a:solidFill>
                  <a:schemeClr val="tx1"/>
                </a:solidFill>
              </a:rPr>
              <a:t>Воспитатели </a:t>
            </a:r>
            <a:r>
              <a:rPr lang="ru-RU" dirty="0" smtClean="0">
                <a:solidFill>
                  <a:schemeClr val="tx1"/>
                </a:solidFill>
              </a:rPr>
              <a:t>МБДОУ ДС №32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Пискунова Ольга Ивановна,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Шпилевая Мария Валерьевна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Изображение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67969" y="-182207"/>
            <a:ext cx="2877409" cy="3956156"/>
          </a:xfrm>
          <a:prstGeom prst="rect">
            <a:avLst/>
          </a:prstGeom>
          <a:noFill/>
        </p:spPr>
      </p:pic>
      <p:pic>
        <p:nvPicPr>
          <p:cNvPr id="5" name="Picture 2" descr="H:\Изображение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961467" y="-175177"/>
            <a:ext cx="2839909" cy="3904596"/>
          </a:xfrm>
          <a:prstGeom prst="rect">
            <a:avLst/>
          </a:prstGeom>
          <a:noFill/>
        </p:spPr>
      </p:pic>
      <p:pic>
        <p:nvPicPr>
          <p:cNvPr id="6" name="Picture 2" descr="H:\Изображение 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954539" y="2760181"/>
            <a:ext cx="2805765" cy="3857652"/>
          </a:xfrm>
          <a:prstGeom prst="rect">
            <a:avLst/>
          </a:prstGeom>
          <a:noFill/>
        </p:spPr>
      </p:pic>
      <p:pic>
        <p:nvPicPr>
          <p:cNvPr id="7" name="Picture 2" descr="H:\Изображение 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097943" y="2760180"/>
            <a:ext cx="2805765" cy="38576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Изображение 00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67305" y="-424419"/>
            <a:ext cx="3026234" cy="4160776"/>
          </a:xfrm>
          <a:prstGeom prst="rect">
            <a:avLst/>
          </a:prstGeom>
          <a:noFill/>
        </p:spPr>
      </p:pic>
      <p:pic>
        <p:nvPicPr>
          <p:cNvPr id="6" name="Picture 2" descr="H:\Изображение 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351215" y="-422050"/>
            <a:ext cx="3013601" cy="4143406"/>
          </a:xfrm>
          <a:prstGeom prst="rect">
            <a:avLst/>
          </a:prstGeom>
          <a:noFill/>
        </p:spPr>
      </p:pic>
      <p:pic>
        <p:nvPicPr>
          <p:cNvPr id="7" name="Picture 2" descr="H:\Изображение 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115603" y="2741995"/>
            <a:ext cx="2902794" cy="3991057"/>
          </a:xfrm>
          <a:prstGeom prst="rect">
            <a:avLst/>
          </a:prstGeom>
          <a:noFill/>
        </p:spPr>
      </p:pic>
      <p:pic>
        <p:nvPicPr>
          <p:cNvPr id="8" name="Picture 2" descr="H:\Изображение 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263912" y="2665650"/>
            <a:ext cx="2928958" cy="40270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Изображение 00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32977" y="-432966"/>
            <a:ext cx="3071835" cy="4223472"/>
          </a:xfrm>
          <a:prstGeom prst="rect">
            <a:avLst/>
          </a:prstGeom>
          <a:noFill/>
        </p:spPr>
      </p:pic>
      <p:pic>
        <p:nvPicPr>
          <p:cNvPr id="6" name="Picture 2" descr="H:\Изображение 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089770" y="-446357"/>
            <a:ext cx="3143273" cy="4321692"/>
          </a:xfrm>
          <a:prstGeom prst="rect">
            <a:avLst/>
          </a:prstGeom>
          <a:noFill/>
        </p:spPr>
      </p:pic>
      <p:pic>
        <p:nvPicPr>
          <p:cNvPr id="7" name="Picture 2" descr="H:\Изображение 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931798" y="2640045"/>
            <a:ext cx="3065559" cy="4214842"/>
          </a:xfrm>
          <a:prstGeom prst="rect">
            <a:avLst/>
          </a:prstGeom>
          <a:noFill/>
        </p:spPr>
      </p:pic>
      <p:pic>
        <p:nvPicPr>
          <p:cNvPr id="8" name="Picture 2" descr="H:\Изображение 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084944" y="2701743"/>
            <a:ext cx="3117516" cy="428627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prezentazia.ucoz.ru/foni/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467600" cy="56040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Инновационный проект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2928934"/>
            <a:ext cx="634702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Экологический </a:t>
            </a:r>
          </a:p>
          <a:p>
            <a:pPr algn="ctr"/>
            <a:r>
              <a:rPr lang="ru-RU" sz="54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марафон</a:t>
            </a:r>
            <a:endParaRPr lang="ru-RU" sz="5400" b="1" cap="none" spc="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929322" y="5429264"/>
            <a:ext cx="2857520" cy="114300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cap="small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Авторы проекта: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cap="small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Пискунова Ольга </a:t>
            </a:r>
            <a:r>
              <a:rPr lang="ru-RU" sz="1400" cap="small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</a:t>
            </a:r>
            <a:r>
              <a:rPr lang="ru-RU" sz="1400" cap="small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вановна,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cap="small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Шпилевая Мария Валерьевна,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cap="small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воспитатели МБДОУ ДС №32</a:t>
            </a:r>
            <a:endParaRPr kumimoji="0" lang="ru-RU" sz="1400" b="0" i="0" u="none" strike="noStrike" kern="1200" cap="sm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</a:rPr>
              <a:t>Паспорт проекта</a:t>
            </a:r>
            <a:endParaRPr lang="ru-RU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85720" y="928670"/>
          <a:ext cx="8443914" cy="51866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92669"/>
                <a:gridCol w="705124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Название проекта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Экологический</a:t>
                      </a:r>
                      <a:r>
                        <a:rPr lang="ru-RU" sz="1400" baseline="0" dirty="0" smtClean="0"/>
                        <a:t> марафон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Авторы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Воспитатели: Пискунова</a:t>
                      </a:r>
                      <a:r>
                        <a:rPr lang="ru-RU" sz="1400" b="1" baseline="0" dirty="0" smtClean="0"/>
                        <a:t> О.И., Шпилевая М.В.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Цель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Создание условий для  формирования  у ребенка элементов экологической культуры, экологически грамотного поведения</a:t>
                      </a:r>
                      <a:r>
                        <a:rPr lang="ru-RU" sz="1400" b="1" baseline="0" dirty="0" smtClean="0"/>
                        <a:t> в природе, гуманного отношения к живым объектам флоры и фауны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Задачи: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400" b="1" dirty="0" smtClean="0"/>
                        <a:t>Развивать познавательный интерес детей;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b="1" dirty="0" smtClean="0"/>
                        <a:t>Научить</a:t>
                      </a:r>
                      <a:r>
                        <a:rPr lang="ru-RU" sz="1400" b="1" baseline="0" dirty="0" smtClean="0"/>
                        <a:t> детей вести наблюдения за объектами живой и неживой природы</a:t>
                      </a:r>
                      <a:r>
                        <a:rPr lang="ru-RU" sz="1400" b="1" dirty="0" smtClean="0"/>
                        <a:t>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b="1" baseline="0" dirty="0" smtClean="0"/>
                        <a:t>Научить конкретным способам экспериментирования и исследования объектов природы;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b="1" baseline="0" dirty="0" smtClean="0"/>
                        <a:t>Воспитывать навыки экологически грамотного поведения в природе.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Участники проекта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Дети </a:t>
                      </a:r>
                      <a:r>
                        <a:rPr lang="ru-RU" sz="1400" b="1" baseline="0" dirty="0" smtClean="0"/>
                        <a:t> средней и старшей возрастных </a:t>
                      </a:r>
                      <a:r>
                        <a:rPr lang="ru-RU" sz="1400" b="1" dirty="0" smtClean="0"/>
                        <a:t>групп, родители, педагоги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Сроки реализации проекта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 сентября 2014 г по май 2015 г.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err="1" smtClean="0"/>
                        <a:t>Актуаль-ность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</a:t>
                      </a:r>
                      <a:r>
                        <a:rPr lang="ru-RU" sz="1400" b="1" baseline="0" dirty="0" smtClean="0"/>
                        <a:t> современных условиях проблема экологического воспитания дошкольников приобретает особую остроту и актуальность. Большинство современных детей редко общается с природой.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285720" y="1285860"/>
          <a:ext cx="8229600" cy="494782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71702"/>
                <a:gridCol w="6157898"/>
              </a:tblGrid>
              <a:tr h="82528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Гипотеза 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 любом поселке можно найти интересные для наблюдения объекты природы.  Изучать мир природы можно и в процессе проектно-исследовательской</a:t>
                      </a:r>
                      <a:r>
                        <a:rPr lang="ru-RU" sz="1400" baseline="0" dirty="0" smtClean="0"/>
                        <a:t> деятельности на участке детского сада, используя имеющуюся экологическую тропу. Благодаря этому знания детей к концу учебного года значительно повысятся.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251023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Планируемые результаты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400" b="1" baseline="0" dirty="0" smtClean="0"/>
                        <a:t>Умение детей вести себя экологически грамотно в природе.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="1" baseline="0" dirty="0" smtClean="0"/>
                        <a:t>Расширение детского кругозора.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="1" baseline="0" dirty="0" err="1" smtClean="0"/>
                        <a:t>Сформированность</a:t>
                      </a:r>
                      <a:r>
                        <a:rPr lang="ru-RU" sz="1400" b="1" baseline="0" dirty="0" smtClean="0"/>
                        <a:t> положительного отношения к природе, исследовательской и трудовой деятельности.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="1" baseline="0" dirty="0" smtClean="0"/>
                        <a:t>Привлечение к совместной деятельности детей, родителей и педагогов.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400" b="1" dirty="0" smtClean="0"/>
                    </a:p>
                  </a:txBody>
                  <a:tcPr/>
                </a:tc>
              </a:tr>
              <a:tr h="106599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Этапы проекта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400" b="1" dirty="0" smtClean="0"/>
                        <a:t> 1этап - Диагностический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="1" dirty="0" smtClean="0"/>
                        <a:t> 2 этап - Практический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1400" b="1" dirty="0" smtClean="0"/>
                        <a:t>- 3 этап - Заключительный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1400" b="1" dirty="0" smtClean="0"/>
                        <a:t> 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7467600" cy="4889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</a:rPr>
              <a:t>Паспорт проекта</a:t>
            </a:r>
            <a:endParaRPr lang="ru-RU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strips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115328" cy="98903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Мониторинг детского развития по экологическому воспитанию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401077" cy="26670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10734"/>
                <a:gridCol w="1275174"/>
                <a:gridCol w="1000132"/>
                <a:gridCol w="1047772"/>
                <a:gridCol w="1095368"/>
                <a:gridCol w="1000132"/>
                <a:gridCol w="857256"/>
                <a:gridCol w="928694"/>
                <a:gridCol w="78581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№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Ф.И.О.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Знания о </a:t>
                      </a:r>
                      <a:r>
                        <a:rPr lang="ru-RU" sz="1200" dirty="0" err="1" smtClean="0"/>
                        <a:t>зимую-щих</a:t>
                      </a:r>
                      <a:r>
                        <a:rPr lang="ru-RU" sz="1200" baseline="0" dirty="0" smtClean="0"/>
                        <a:t> птицах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Знания о растения</a:t>
                      </a:r>
                      <a:r>
                        <a:rPr lang="ru-RU" sz="1200" baseline="0" dirty="0" smtClean="0"/>
                        <a:t> и способах их </a:t>
                      </a:r>
                      <a:r>
                        <a:rPr lang="ru-RU" sz="1200" baseline="0" dirty="0" err="1" smtClean="0"/>
                        <a:t>размноже-ния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Представ-ления</a:t>
                      </a:r>
                      <a:r>
                        <a:rPr lang="ru-RU" sz="1200" dirty="0" smtClean="0"/>
                        <a:t> о переходе веществ</a:t>
                      </a:r>
                      <a:r>
                        <a:rPr lang="ru-RU" sz="1200" baseline="0" dirty="0" smtClean="0"/>
                        <a:t> из твердого состояния в жидкое и наоборот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Осведом-ленность</a:t>
                      </a:r>
                      <a:r>
                        <a:rPr lang="ru-RU" sz="1200" baseline="0" dirty="0" smtClean="0"/>
                        <a:t> о роли человека в природе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Знания о </a:t>
                      </a:r>
                      <a:r>
                        <a:rPr lang="ru-RU" sz="1200" dirty="0" err="1" smtClean="0"/>
                        <a:t>травянис-тых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растени-ях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Знания о диких животных и их повадках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Итого баллов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500034" y="4500570"/>
            <a:ext cx="4071966" cy="14891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Результаты мониторинга: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cap="small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Начало года: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Высокий </a:t>
            </a:r>
            <a:r>
              <a:rPr kumimoji="0" lang="ru-RU" sz="1400" b="0" i="0" u="none" strike="noStrike" kern="1200" cap="small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уровень_________детей________%</a:t>
            </a:r>
            <a:endParaRPr lang="ru-RU" sz="1400" cap="small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u-RU" sz="1400" cap="small" dirty="0" smtClean="0">
                <a:solidFill>
                  <a:srgbClr val="002060"/>
                </a:solidFill>
              </a:rPr>
              <a:t>Средний </a:t>
            </a:r>
            <a:r>
              <a:rPr lang="ru-RU" sz="1400" cap="small" dirty="0" err="1">
                <a:solidFill>
                  <a:srgbClr val="002060"/>
                </a:solidFill>
              </a:rPr>
              <a:t>уровень</a:t>
            </a:r>
            <a:r>
              <a:rPr lang="ru-RU" sz="1400" cap="small" dirty="0" err="1" smtClean="0">
                <a:solidFill>
                  <a:srgbClr val="002060"/>
                </a:solidFill>
              </a:rPr>
              <a:t>_________детей</a:t>
            </a:r>
            <a:r>
              <a:rPr lang="ru-RU" sz="1400" cap="small" dirty="0" err="1">
                <a:solidFill>
                  <a:srgbClr val="002060"/>
                </a:solidFill>
              </a:rPr>
              <a:t>________%</a:t>
            </a:r>
            <a:endParaRPr lang="ru-RU" sz="1400" cap="small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</a:pPr>
            <a:r>
              <a:rPr lang="ru-RU" sz="1400" cap="small" dirty="0" smtClean="0">
                <a:solidFill>
                  <a:srgbClr val="002060"/>
                </a:solidFill>
              </a:rPr>
              <a:t>Низкий </a:t>
            </a:r>
            <a:r>
              <a:rPr lang="ru-RU" sz="1400" cap="small" dirty="0" err="1">
                <a:solidFill>
                  <a:srgbClr val="002060"/>
                </a:solidFill>
              </a:rPr>
              <a:t>уровень</a:t>
            </a:r>
            <a:r>
              <a:rPr lang="ru-RU" sz="1400" cap="small" dirty="0" err="1" smtClean="0">
                <a:solidFill>
                  <a:srgbClr val="002060"/>
                </a:solidFill>
              </a:rPr>
              <a:t>__________</a:t>
            </a:r>
            <a:r>
              <a:rPr lang="ru-RU" sz="1400" cap="small" dirty="0" err="1">
                <a:solidFill>
                  <a:srgbClr val="002060"/>
                </a:solidFill>
              </a:rPr>
              <a:t>детей________%</a:t>
            </a:r>
            <a:endParaRPr lang="ru-RU" sz="1400" cap="small" dirty="0">
              <a:solidFill>
                <a:srgbClr val="002060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sm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857752" y="4500570"/>
            <a:ext cx="4071966" cy="14891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Результаты мониторинга: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cap="small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Конец  года: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Высокий </a:t>
            </a:r>
            <a:r>
              <a:rPr kumimoji="0" lang="ru-RU" sz="1400" b="0" i="0" u="none" strike="noStrike" kern="1200" cap="small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уровень_________детей________%</a:t>
            </a:r>
            <a:endParaRPr lang="ru-RU" sz="1400" cap="small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u-RU" sz="1400" cap="small" dirty="0" smtClean="0">
                <a:solidFill>
                  <a:srgbClr val="002060"/>
                </a:solidFill>
              </a:rPr>
              <a:t>Средний </a:t>
            </a:r>
            <a:r>
              <a:rPr lang="ru-RU" sz="1400" cap="small" dirty="0" err="1">
                <a:solidFill>
                  <a:srgbClr val="002060"/>
                </a:solidFill>
              </a:rPr>
              <a:t>уровень</a:t>
            </a:r>
            <a:r>
              <a:rPr lang="ru-RU" sz="1400" cap="small" dirty="0" err="1" smtClean="0">
                <a:solidFill>
                  <a:srgbClr val="002060"/>
                </a:solidFill>
              </a:rPr>
              <a:t>_________детей</a:t>
            </a:r>
            <a:r>
              <a:rPr lang="ru-RU" sz="1400" cap="small" dirty="0" err="1">
                <a:solidFill>
                  <a:srgbClr val="002060"/>
                </a:solidFill>
              </a:rPr>
              <a:t>________%</a:t>
            </a:r>
            <a:endParaRPr lang="ru-RU" sz="1400" cap="small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</a:pPr>
            <a:r>
              <a:rPr lang="ru-RU" sz="1400" cap="small" dirty="0" smtClean="0">
                <a:solidFill>
                  <a:srgbClr val="002060"/>
                </a:solidFill>
              </a:rPr>
              <a:t>Низкий </a:t>
            </a:r>
            <a:r>
              <a:rPr lang="ru-RU" sz="1400" cap="small" dirty="0" err="1">
                <a:solidFill>
                  <a:srgbClr val="002060"/>
                </a:solidFill>
              </a:rPr>
              <a:t>уровень</a:t>
            </a:r>
            <a:r>
              <a:rPr lang="ru-RU" sz="1400" cap="small" dirty="0" err="1" smtClean="0">
                <a:solidFill>
                  <a:srgbClr val="002060"/>
                </a:solidFill>
              </a:rPr>
              <a:t>__________</a:t>
            </a:r>
            <a:r>
              <a:rPr lang="ru-RU" sz="1400" cap="small" dirty="0" err="1">
                <a:solidFill>
                  <a:srgbClr val="002060"/>
                </a:solidFill>
              </a:rPr>
              <a:t>детей________%</a:t>
            </a:r>
            <a:endParaRPr lang="ru-RU" sz="1400" cap="small" dirty="0">
              <a:solidFill>
                <a:srgbClr val="002060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sm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strips dir="r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187</TotalTime>
  <Words>351</Words>
  <Application>Microsoft Office PowerPoint</Application>
  <PresentationFormat>Экран (4:3)</PresentationFormat>
  <Paragraphs>66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Экологическая тропа в детском саду.  Защита инновационного проекта «ЭКОЛОГИЧЕСКИЙ МАРАФОН»</vt:lpstr>
      <vt:lpstr>Слайд 2</vt:lpstr>
      <vt:lpstr>Слайд 3</vt:lpstr>
      <vt:lpstr>Слайд 4</vt:lpstr>
      <vt:lpstr>Инновационный проект</vt:lpstr>
      <vt:lpstr>Паспорт проекта</vt:lpstr>
      <vt:lpstr>Паспорт проекта</vt:lpstr>
      <vt:lpstr>Мониторинг детского развития по экологическому воспитанию</vt:lpstr>
    </vt:vector>
  </TitlesOfParts>
  <Company>ДС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Экологическая тропа в детском саду.  Защита инновационного проекта «ЭКОЛОГИЧЕСКИЙ МАРАФОН»</dc:title>
  <dc:creator>Пользователь</dc:creator>
  <cp:lastModifiedBy>Евгений</cp:lastModifiedBy>
  <cp:revision>22</cp:revision>
  <dcterms:created xsi:type="dcterms:W3CDTF">2002-12-31T22:07:12Z</dcterms:created>
  <dcterms:modified xsi:type="dcterms:W3CDTF">2014-12-03T18:04:08Z</dcterms:modified>
</cp:coreProperties>
</file>