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07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72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8389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84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2113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359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538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08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31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43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91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813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82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483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891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337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5BA1C-D296-4A29-8000-437AC8B1DADB}" type="datetimeFigureOut">
              <a:rPr lang="ru-RU" smtClean="0"/>
              <a:t>06.01.2014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D87047-23D7-4BA2-B1E8-27EDBFC2A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94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09863"/>
            <a:ext cx="8826430" cy="226351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n w="0">
                  <a:solidFill>
                    <a:schemeClr val="tx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Артикуляционная гимнастика</a:t>
            </a:r>
            <a:br>
              <a:rPr lang="ru-RU" b="1" dirty="0">
                <a:ln w="0">
                  <a:solidFill>
                    <a:schemeClr val="tx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n w="0">
                  <a:solidFill>
                    <a:schemeClr val="tx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средство формирования </a:t>
            </a:r>
            <a:br>
              <a:rPr lang="ru-RU" b="1" dirty="0">
                <a:ln w="0">
                  <a:solidFill>
                    <a:schemeClr val="tx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n w="0">
                  <a:solidFill>
                    <a:schemeClr val="tx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правильного звукопроизношения</a:t>
            </a:r>
            <a:endParaRPr lang="ru-RU" b="1" dirty="0">
              <a:ln w="0">
                <a:solidFill>
                  <a:schemeClr val="tx1"/>
                </a:solidFill>
              </a:ln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3192619" cy="312420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36498" y="2667000"/>
            <a:ext cx="6166525" cy="312420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Презентацию подготовила: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Куликова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Анастасия Евгеньевна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 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МДОУ «Детский сад №18 «Сказка»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153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209862"/>
            <a:ext cx="9665879" cy="794479"/>
          </a:xfrm>
        </p:spPr>
        <p:txBody>
          <a:bodyPr/>
          <a:lstStyle/>
          <a:p>
            <a:pPr algn="ctr"/>
            <a:r>
              <a:rPr lang="ru-RU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ДЛЯ РАЗВИТИЯ ДЫХАНИЯ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9802" y="1004341"/>
            <a:ext cx="11377535" cy="568127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ЗАГНАТЬ МЯЧ В ВОРОТА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Вытянуть губы вперёд трубочкой и длительно дуть на ватный шарик, загоняя его между двумя кубиками. Следить, чтобы не надувались щёки, задувать шарик на одном выдохе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ДАЛЬШЕ ЗАГОНИТ МЯЧ»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Улыбнуться, положить широкий передний край языка на нижнюю губу. И, как бы произнося длительно звук Ф, сдувать ватку на противоположный край стола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ФОКУС»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направлять воздушную струю посередине языка. Рот приоткрыть, язык «чашечкой» высунуть вперед и приподнять, плавно выдохнуть на ватку, лежащую на кончике носа, или на челочку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ПОДУЙ В ТРУБОЧКУ»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Сделать трубочку языком, подуть в пузырёк, чтобы послышался свист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ЛОПНИ ШАРИК»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Набрать в щёки воздух. Расслабить щёки, выпуская воздух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НАДУЙ ИГРУШКУ»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Небольшие надувные игрушки дети приносят из дома. Следует их надуть, набирая воздух через нос и медленно выдыхая его в отверстие игрушки. Потом можно с ней поиграть.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282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1636" y="209862"/>
            <a:ext cx="8596668" cy="971030"/>
          </a:xfrm>
        </p:spPr>
        <p:txBody>
          <a:bodyPr/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воспитателя и логопеда</a:t>
            </a:r>
            <a:endParaRPr lang="ru-RU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472" y="1006346"/>
            <a:ext cx="4344371" cy="1617220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формированию правильного звукопроизношения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04269" y="1006345"/>
            <a:ext cx="4719219" cy="149701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исправлению звукопроизношения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4813" y="2623566"/>
            <a:ext cx="8458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этап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4834" y="3447738"/>
            <a:ext cx="455701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Уточнение движений органов артикуляции. Воспитатель в игровой форме уточняет с детьми определенные движения и положения органов артикуляционного аппарата, необходимые для правильного произношения звука.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321508" y="3447738"/>
            <a:ext cx="485681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Тренировка движений органов артикуляционного аппарата. Логопед вырабатывает и тренирую движения органов артикуляционного аппарата, которые были неправильные или  отсутствовали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119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1636" y="279817"/>
            <a:ext cx="8596668" cy="769494"/>
          </a:xfrm>
        </p:spPr>
        <p:txBody>
          <a:bodyPr/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Этап появления звука</a:t>
            </a:r>
            <a:endParaRPr lang="ru-RU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37491" y="1081296"/>
            <a:ext cx="4389342" cy="5544355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Уточнение звука и вызывание его по подражанию. Воспитатель подбирает звуковые образцы звука (звукоподражание)  соответствующие данному звуку, закрепляет произношение звука с теми детьми у которых он есть. Те дети которые этот звук не произносят, воспитатель фиксирует внимание на  отработку артикуляционных упражнений.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70" y="1291160"/>
            <a:ext cx="4443774" cy="4704906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звука, тренировка артикуляционного аппарата перед зеркалом (зрительный контроль), применение специальных приемов и оборудования.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716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1636" y="174885"/>
            <a:ext cx="8596668" cy="1320800"/>
          </a:xfrm>
        </p:spPr>
        <p:txBody>
          <a:bodyPr/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Этап усвоения звука (правильное произношение звука в речи)</a:t>
            </a:r>
            <a:endParaRPr lang="ru-RU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уточняет (закрепляет) звук в словах, фразах, потешках, стихотворениях, рассказах.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Автоматизация звука. Последовательное введение звука в речь: слог, слово, предложение,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потешки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стихотворения, рассказы, пересказы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6619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695" y="354767"/>
            <a:ext cx="8989189" cy="844446"/>
          </a:xfrm>
        </p:spPr>
        <p:txBody>
          <a:bodyPr/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Правильная сформированность звука в речи</a:t>
            </a:r>
            <a:endParaRPr lang="ru-RU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695" y="1229193"/>
            <a:ext cx="10328223" cy="5486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втором году жизни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дети довольно чётко начинают произносить такие гласные звуки, как [а], [у], [о], [и]; звуки [э], [ы] могут заменять созвучием [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йэ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речь изобилует мягкими согласными [т'], [д'], [с'], [з'].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3 годам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правильно произносит гласные и согласные звуки ([б], [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[п], [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[м], [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[т], [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[н], [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[к], [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[г], [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[в], [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[ф], [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фь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4 годам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малыш правильно произносит свистящие звуки: [с], [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[з], [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зь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5 годам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ребенок правильно произносит шипящие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звуки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соноры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[ш], [ж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ль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6-7 годам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ребенок правильно говорит все звуки родного языка.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942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8" y="2528341"/>
            <a:ext cx="8751479" cy="1279161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ln>
                  <a:solidFill>
                    <a:sysClr val="windowText" lastClr="00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dirty="0">
              <a:ln>
                <a:solidFill>
                  <a:sysClr val="windowText" lastClr="000000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505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509" y="374753"/>
            <a:ext cx="10753514" cy="1029324"/>
          </a:xfrm>
        </p:spPr>
        <p:txBody>
          <a:bodyPr/>
          <a:lstStyle/>
          <a:p>
            <a:r>
              <a:rPr lang="ru-RU" b="1" dirty="0">
                <a:ln>
                  <a:solidFill>
                    <a:schemeClr val="tx1"/>
                  </a:solidFill>
                </a:ln>
              </a:rPr>
              <a:t>Артикуляционная гимнастика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833" y="1404077"/>
            <a:ext cx="10493115" cy="5176605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Артикуляционный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совокупность органов, обеспечивающих образование звуков речи. Включает голосовой аппарат, мышцы глотки, языка, мягкого нёба, губ, щёк и нижней челюсти, зубы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Артикуляционная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собой комплекс правильно выполняемых детьми, отработанных с логопедом артикуляционных упражнений.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назначением артикуляционной гимнастики является развитие, укрепление и совершенствование артикуляционной моторики.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6697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/>
          <p:cNvSpPr>
            <a:spLocks noGrp="1"/>
          </p:cNvSpPr>
          <p:nvPr>
            <p:ph type="pic" idx="1"/>
          </p:nvPr>
        </p:nvSpPr>
        <p:spPr>
          <a:xfrm>
            <a:off x="1172008" y="179883"/>
            <a:ext cx="8541617" cy="6460760"/>
          </a:xfrm>
          <a:ln>
            <a:noFill/>
          </a:ln>
        </p:spPr>
      </p:sp>
      <p:pic>
        <p:nvPicPr>
          <p:cNvPr id="1028" name="Picture 4" descr="http://www.logopeda.net/images/shema-ar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591" y="179883"/>
            <a:ext cx="7294537" cy="6460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1964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314" y="14490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к проведению артикуляционной </a:t>
            </a:r>
            <a:r>
              <a:rPr lang="ru-RU" sz="4000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гимнастики:</a:t>
            </a:r>
            <a:endParaRPr lang="ru-RU" sz="40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813" y="1465706"/>
            <a:ext cx="11287594" cy="5219907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dirty="0" smtClean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Артикуляционная гимнастика проводится ежедневно по 3-5 минут несколько раз в день: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детском саду с логопедом во время индивидуальных занятий в сентябре-октябре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детском саду с воспитателем и самостоятельно под руководством дежурного ребенка;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 родителями дома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артикуляционная гимнастика стоя или сидя перед зеркалом с обязательным соблюдением правильной осанки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добиваться четкого, точного, плавного выполнения движений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Вначале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артикуляционные движения выполняются медленно, неторопливо, но постепенно, по мере овладения ими, темп артикуляционной гимнастики увеличивается.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2955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174885"/>
            <a:ext cx="8596668" cy="1320800"/>
          </a:xfrm>
        </p:spPr>
        <p:txBody>
          <a:bodyPr/>
          <a:lstStyle/>
          <a:p>
            <a:pPr algn="ctr"/>
            <a:r>
              <a:rPr lang="ru-RU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к проведению артикуляционной гимнастики: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639" y="1495685"/>
            <a:ext cx="10835112" cy="515994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артикуляционной гимнастики неуклонно усложняется и расширяется за счет вновь отобранных с логопедом упражнений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упражнение выполняется от 5 до 20 раз. Количество повторений возрастает по мере совершенствования артикуляционной моторики параллельно с увеличением темпа движений.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желательно выполнение артикуляционной гимнастики под счет, под музыку, с хлопками и т.д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Старайтесь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занятия были регулярными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принуждать детей заниматься, лучше предложить поиграть с язычком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ругайте детей за неудачи, но обязательно хвалите даже за незначительные успехи.</a:t>
            </a:r>
          </a:p>
          <a:p>
            <a:pPr algn="just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252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на развитие </a:t>
            </a:r>
            <a:r>
              <a:rPr lang="ru-RU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артикуляционной </a:t>
            </a:r>
            <a:r>
              <a:rPr lang="ru-RU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9306115" cy="388077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развития мышц нижней челюсти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развития мимических мышц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развития губных мышц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развития мышц языка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развития правильного речевого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дыхания.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603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236" y="264827"/>
            <a:ext cx="8596668" cy="814466"/>
          </a:xfrm>
        </p:spPr>
        <p:txBody>
          <a:bodyPr/>
          <a:lstStyle/>
          <a:p>
            <a:pPr algn="ctr"/>
            <a:r>
              <a:rPr lang="ru-RU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ДЛЯ ГУБ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4715" y="1201218"/>
            <a:ext cx="9548733" cy="53794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УЛЫБКА».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Удерживание губ в улыбке. Зубы не видны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ЗАБОРЧИК».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Рот закрыт. Верхние и нижние зубы обнажены. Губы растянуты в улыбке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ТРУБОЧКА».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Вытягивание губ вперед длинной трубочкой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БУБЛИК», «РУПОР».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Зубы сомкнуты. Губы округлены и чуть вытянуты вперед. Верхние и нижние резцы видны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Чередование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положений губ: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«ЗАБОРЧИК»—«БУБЛИК»; «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УЛЫБКА»—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 ТРУБОЧКА».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КРОЛИК».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Зубы сомкнуты. Верхняя губа приподнята и обнажает верхние резцы.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8016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2403" y="249836"/>
            <a:ext cx="8596668" cy="769495"/>
          </a:xfrm>
        </p:spPr>
        <p:txBody>
          <a:bodyPr/>
          <a:lstStyle/>
          <a:p>
            <a:pPr algn="ctr"/>
            <a:r>
              <a:rPr lang="ru-RU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ДЛЯ ЯЗЫКА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608" y="1019331"/>
            <a:ext cx="10985015" cy="583866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«НАКАЗАТЬ НЕПОСЛУШНЫЙ ЯЗЫК».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Приоткрыть рот, положить язык на нижнюю губу и, пошлепывая его губами, произносить звуки ПЯ-ПЯ-ПЯ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ЛОПАТОЧКА».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Рот открыт, широкий расслабленный язык лежит на нижней губе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ПОЧИСТИМ ЗУБЫ»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Улыбнуться, показать зубы, приоткрыть рот и кончиком языка «почистить» нижние зубы, делая сначала движения языком из стороны в сторону (язык находится у дёсен, а не скользит по нижнему краю зубов), потом снизу вверх (кончик языка широкий, начинать движения от корней нижних зубов).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ГОРКА», «КИСКА СЕРДИТСЯ».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Рот открыт. Кончик языка упирается в нижние резцы, спинка языка поднята вверх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ТРУБОЧКА ЯЗЫЧКОМ»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Рот открыт. Боковые края языка загнуты вверх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ГРИБОК».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Рот открыт. Язык присосать к небу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ВКУСНОЕ ВАРЕНЬЕ».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Рот открыт. Широким языком облизать верхнюю губу и убрать язык вглубь рта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ЧАШЕЧКА».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Рот широко открыт. Передний и боковые края широкого языка подняты, но не касаются зубов.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036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4885"/>
            <a:ext cx="8596668" cy="694545"/>
          </a:xfrm>
        </p:spPr>
        <p:txBody>
          <a:bodyPr/>
          <a:lstStyle/>
          <a:p>
            <a:pPr algn="ctr"/>
            <a:r>
              <a:rPr lang="ru-RU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ДЛЯ ЯЗЫКА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4733" y="1094282"/>
            <a:ext cx="10073391" cy="550138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КАЧЕЛИ».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Рот открыт. Напряженным языком тянуться к носу и подбородку, либо к верхним и нижним резцам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ИНДЮК».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Приоткрыть рот, производить движения широким передним краем языка по верхней губе вперед и назад, стараясь не отрывать язык от губы, добавить голоса пока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послышится: БЛ-БЛ (как индюк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болбочет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ДЯТЕЛ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Улыбнуться, открыть рот и постучать кончиком языка в верхние резцы, многократно и отчетливо произнося «д-д-д».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ЛОШАДКА»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Присосать язык к небу, щелкнуть языком. Цокать медленно и сильно, тянуть подъязычную связку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ГАРМОШКА».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Рот раскрыт. Язык присосать к небу.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отрвая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 от неба, сильно оттягивать вниз нижнюю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челюсть.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183021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</TotalTime>
  <Words>1029</Words>
  <Application>Microsoft Office PowerPoint</Application>
  <PresentationFormat>Широкоэкранный</PresentationFormat>
  <Paragraphs>83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Times New Roman</vt:lpstr>
      <vt:lpstr>Trebuchet MS</vt:lpstr>
      <vt:lpstr>Wingdings</vt:lpstr>
      <vt:lpstr>Wingdings 3</vt:lpstr>
      <vt:lpstr>Грань</vt:lpstr>
      <vt:lpstr>Артикуляционная гимнастика как средство формирования  правильного звукопроизношения</vt:lpstr>
      <vt:lpstr>Артикуляционная гимнастика</vt:lpstr>
      <vt:lpstr>Презентация PowerPoint</vt:lpstr>
      <vt:lpstr>Рекомендации к проведению артикуляционной гимнастики:</vt:lpstr>
      <vt:lpstr>Рекомендации к проведению артикуляционной гимнастики:</vt:lpstr>
      <vt:lpstr>Упражнения на развитие  артикуляционной моторики </vt:lpstr>
      <vt:lpstr>УПРАЖНЕНИЯ ДЛЯ ГУБ</vt:lpstr>
      <vt:lpstr>УПРАЖНЕНИЯ ДЛЯ ЯЗЫКА </vt:lpstr>
      <vt:lpstr>УПРАЖНЕНИЯ ДЛЯ ЯЗЫКА </vt:lpstr>
      <vt:lpstr>УПРАЖНЕНИЯ ДЛЯ РАЗВИТИЯ ДЫХАНИЯ </vt:lpstr>
      <vt:lpstr>Работа воспитателя и логопеда</vt:lpstr>
      <vt:lpstr>Этап появления звука</vt:lpstr>
      <vt:lpstr>Этап усвоения звука (правильное произношение звука в речи)</vt:lpstr>
      <vt:lpstr>Правильная сформированность звука в речи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Артикуляционная гимнастика как средство формирования  правильного звукопроизношения</dc:title>
  <dc:creator>User</dc:creator>
  <cp:lastModifiedBy>User</cp:lastModifiedBy>
  <cp:revision>11</cp:revision>
  <dcterms:created xsi:type="dcterms:W3CDTF">2014-01-06T15:26:01Z</dcterms:created>
  <dcterms:modified xsi:type="dcterms:W3CDTF">2014-01-06T17:17:41Z</dcterms:modified>
</cp:coreProperties>
</file>