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2" r:id="rId5"/>
    <p:sldId id="264" r:id="rId6"/>
    <p:sldId id="266" r:id="rId7"/>
    <p:sldId id="269" r:id="rId8"/>
    <p:sldId id="271" r:id="rId9"/>
    <p:sldId id="273" r:id="rId10"/>
    <p:sldId id="275" r:id="rId11"/>
    <p:sldId id="277" r:id="rId12"/>
    <p:sldId id="279" r:id="rId13"/>
    <p:sldId id="281" r:id="rId14"/>
    <p:sldId id="283" r:id="rId15"/>
    <p:sldId id="28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D72453C0-9FF6-4ACC-90F8-0FF06678F764}">
          <p14:sldIdLst>
            <p14:sldId id="256"/>
            <p14:sldId id="258"/>
            <p14:sldId id="260"/>
            <p14:sldId id="262"/>
            <p14:sldId id="264"/>
            <p14:sldId id="266"/>
            <p14:sldId id="269"/>
            <p14:sldId id="271"/>
            <p14:sldId id="273"/>
            <p14:sldId id="275"/>
            <p14:sldId id="277"/>
            <p14:sldId id="279"/>
            <p14:sldId id="281"/>
            <p14:sldId id="283"/>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71" autoAdjust="0"/>
  </p:normalViewPr>
  <p:slideViewPr>
    <p:cSldViewPr>
      <p:cViewPr varScale="1">
        <p:scale>
          <a:sx n="69" d="100"/>
          <a:sy n="69" d="100"/>
        </p:scale>
        <p:origin x="-1404"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0BDFAE79-9E9B-4D1E-9E6F-F2804E850529}" type="datetimeFigureOut">
              <a:rPr lang="ru-RU" smtClean="0"/>
              <a:pPr/>
              <a:t>05.06.2014</a:t>
            </a:fld>
            <a:endParaRPr lang="ru-R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0BDFAE79-9E9B-4D1E-9E6F-F2804E850529}" type="datetimeFigureOut">
              <a:rPr lang="ru-RU" smtClean="0"/>
              <a:pPr/>
              <a:t>05.06.2014</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0BDFAE79-9E9B-4D1E-9E6F-F2804E850529}" type="datetimeFigureOut">
              <a:rPr lang="ru-RU" smtClean="0"/>
              <a:pPr/>
              <a:t>05.06.2014</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0BDFAE79-9E9B-4D1E-9E6F-F2804E850529}" type="datetimeFigureOut">
              <a:rPr lang="ru-RU" smtClean="0"/>
              <a:pPr/>
              <a:t>05.06.2014</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0BDFAE79-9E9B-4D1E-9E6F-F2804E850529}" type="datetimeFigureOut">
              <a:rPr lang="ru-RU" smtClean="0"/>
              <a:pPr/>
              <a:t>05.06.2014</a:t>
            </a:fld>
            <a:endParaRPr lang="ru-RU"/>
          </a:p>
        </p:txBody>
      </p:sp>
      <p:sp>
        <p:nvSpPr>
          <p:cNvPr id="5" name="Footer Placeholder 4"/>
          <p:cNvSpPr>
            <a:spLocks noGrp="1"/>
          </p:cNvSpPr>
          <p:nvPr>
            <p:ph type="ftr" sz="quarter" idx="11"/>
          </p:nvPr>
        </p:nvSpPr>
        <p:spPr>
          <a:xfrm rot="900000">
            <a:off x="7056965" y="3170795"/>
            <a:ext cx="1926305" cy="365125"/>
          </a:xfrm>
        </p:spPr>
        <p:txBody>
          <a:bodyPr/>
          <a:lstStyle/>
          <a:p>
            <a:endParaRPr lang="ru-R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0BDFAE79-9E9B-4D1E-9E6F-F2804E850529}" type="datetimeFigureOut">
              <a:rPr lang="ru-RU" smtClean="0"/>
              <a:pPr/>
              <a:t>05.06.2014</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BDFAE79-9E9B-4D1E-9E6F-F2804E850529}" type="datetimeFigureOut">
              <a:rPr lang="ru-RU" smtClean="0"/>
              <a:pPr/>
              <a:t>05.06.2014</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BDFAE79-9E9B-4D1E-9E6F-F2804E850529}" type="datetimeFigureOut">
              <a:rPr lang="ru-RU" smtClean="0"/>
              <a:pPr/>
              <a:t>05.06.2014</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0BDFAE79-9E9B-4D1E-9E6F-F2804E850529}" type="datetimeFigureOut">
              <a:rPr lang="ru-RU" smtClean="0"/>
              <a:pPr/>
              <a:t>05.06.2014</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0BDFAE79-9E9B-4D1E-9E6F-F2804E850529}" type="datetimeFigureOut">
              <a:rPr lang="ru-RU" smtClean="0"/>
              <a:pPr/>
              <a:t>05.06.2014</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0BDFAE79-9E9B-4D1E-9E6F-F2804E850529}" type="datetimeFigureOut">
              <a:rPr lang="ru-RU" smtClean="0"/>
              <a:pPr/>
              <a:t>05.06.2014</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9190F5A8-7B3F-4418-A25C-63A86CB58B32}" type="slidenum">
              <a:rPr lang="ru-RU" smtClean="0"/>
              <a:pPr/>
              <a:t>‹#›</a:t>
            </a:fld>
            <a:endParaRPr lang="ru-R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0BDFAE79-9E9B-4D1E-9E6F-F2804E850529}" type="datetimeFigureOut">
              <a:rPr lang="ru-RU" smtClean="0"/>
              <a:pPr/>
              <a:t>05.06.2014</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9190F5A8-7B3F-4418-A25C-63A86CB58B32}"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uchiksveta.ru/enziklop_2/kvakva_4.jpg"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www.luchiksveta.ru/enziklop_2/kvakva_3.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luchiksveta.ru/enziklop_2/kolibri.jpg" TargetMode="Externa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luchiksveta.ru/enziklop_2/kolibri_2.jp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luchiksveta.ru/enziklop_2/grif_3.jpg"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luchiksveta.ru/enziklop_2/guravl_venz_2.jpg" TargetMode="External"/><Relationship Id="rId7" Type="http://schemas.openxmlformats.org/officeDocument/2006/relationships/hyperlink" Target="http://www.luchiksveta.ru/enziklop_2/guravl_venz_4.jpg" TargetMode="Externa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hyperlink" Target="http://www.luchiksveta.ru/enziklop_2/guravl_venz_5.jpg"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900000">
            <a:off x="175967" y="795661"/>
            <a:ext cx="8181034" cy="1606102"/>
          </a:xfrm>
        </p:spPr>
        <p:txBody>
          <a:bodyPr>
            <a:normAutofit fontScale="90000"/>
          </a:bodyPr>
          <a:lstStyle/>
          <a:p>
            <a:r>
              <a:rPr lang="ru-RU" dirty="0" smtClean="0"/>
              <a:t>Птицы небесной красоты</a:t>
            </a:r>
            <a:endParaRPr lang="ru-RU" dirty="0"/>
          </a:p>
        </p:txBody>
      </p:sp>
      <p:sp>
        <p:nvSpPr>
          <p:cNvPr id="3" name="Подзаголовок 2"/>
          <p:cNvSpPr>
            <a:spLocks noGrp="1"/>
          </p:cNvSpPr>
          <p:nvPr>
            <p:ph type="subTitle" idx="1"/>
          </p:nvPr>
        </p:nvSpPr>
        <p:spPr>
          <a:xfrm>
            <a:off x="251520" y="5661248"/>
            <a:ext cx="6463620" cy="969721"/>
          </a:xfrm>
        </p:spPr>
        <p:txBody>
          <a:bodyPr>
            <a:normAutofit fontScale="85000" lnSpcReduction="10000"/>
          </a:bodyPr>
          <a:lstStyle/>
          <a:p>
            <a:r>
              <a:rPr lang="ru-RU" dirty="0" smtClean="0"/>
              <a:t>Воспитатель : МБДОУ ЦРР Д/С № </a:t>
            </a:r>
            <a:r>
              <a:rPr lang="ru-RU" dirty="0" smtClean="0"/>
              <a:t>16</a:t>
            </a:r>
            <a:r>
              <a:rPr lang="en-US" dirty="0" smtClean="0"/>
              <a:t> </a:t>
            </a:r>
            <a:r>
              <a:rPr lang="ru-RU" dirty="0" smtClean="0"/>
              <a:t>г.Белореченск</a:t>
            </a:r>
            <a:endParaRPr lang="ru-RU" dirty="0" smtClean="0"/>
          </a:p>
          <a:p>
            <a:r>
              <a:rPr lang="ru-RU" dirty="0" smtClean="0"/>
              <a:t>Крикян  М.М.</a:t>
            </a:r>
            <a:endParaRPr lang="ru-RU" dirty="0"/>
          </a:p>
        </p:txBody>
      </p:sp>
    </p:spTree>
    <p:extLst>
      <p:ext uri="{BB962C8B-B14F-4D97-AF65-F5344CB8AC3E}">
        <p14:creationId xmlns:p14="http://schemas.microsoft.com/office/powerpoint/2010/main" xmlns="" val="78853764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574"/>
            <a:ext cx="2712475" cy="1436159"/>
          </a:xfrm>
        </p:spPr>
        <p:txBody>
          <a:bodyPr/>
          <a:lstStyle/>
          <a:p>
            <a:r>
              <a:rPr lang="ru-RU" b="1" dirty="0">
                <a:effectLst/>
              </a:rPr>
              <a:t>Кваква</a:t>
            </a:r>
            <a:br>
              <a:rPr lang="ru-RU" b="1" dirty="0">
                <a:effectLst/>
              </a:rPr>
            </a:br>
            <a:endParaRPr lang="ru-RU" dirty="0"/>
          </a:p>
        </p:txBody>
      </p:sp>
      <p:pic>
        <p:nvPicPr>
          <p:cNvPr id="5" name="Объект 4" descr="Лучик света - энциклопедия для детей: птицы. Кваква"/>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95536" y="1412776"/>
            <a:ext cx="5328592" cy="5184576"/>
          </a:xfrm>
          <a:prstGeom prst="rect">
            <a:avLst/>
          </a:prstGeom>
          <a:noFill/>
          <a:ln>
            <a:noFill/>
          </a:ln>
        </p:spPr>
      </p:pic>
      <p:sp>
        <p:nvSpPr>
          <p:cNvPr id="8" name="Объект 7"/>
          <p:cNvSpPr>
            <a:spLocks noGrp="1"/>
          </p:cNvSpPr>
          <p:nvPr>
            <p:ph sz="half" idx="2"/>
          </p:nvPr>
        </p:nvSpPr>
        <p:spPr>
          <a:xfrm>
            <a:off x="6372200" y="116632"/>
            <a:ext cx="2580010" cy="6480720"/>
          </a:xfrm>
        </p:spPr>
        <p:txBody>
          <a:bodyPr>
            <a:normAutofit fontScale="70000" lnSpcReduction="20000"/>
          </a:bodyPr>
          <a:lstStyle/>
          <a:p>
            <a:r>
              <a:rPr lang="ru-RU" dirty="0">
                <a:effectLst/>
              </a:rPr>
              <a:t>Кваква - это птица семейства цапель, принадлежащая к отряду голенастых, или </a:t>
            </a:r>
            <a:r>
              <a:rPr lang="ru-RU" dirty="0" err="1">
                <a:effectLst/>
              </a:rPr>
              <a:t>аистообразных</a:t>
            </a:r>
            <a:r>
              <a:rPr lang="ru-RU" dirty="0">
                <a:effectLst/>
              </a:rPr>
              <a:t>. Водится эта замечательная птица в Европе, Азии и Африке. Питается водными насекомыми и мелкими </a:t>
            </a:r>
            <a:r>
              <a:rPr lang="ru-RU" dirty="0">
                <a:effectLst/>
                <a:hlinkClick r:id="rId3"/>
              </a:rPr>
              <a:t> </a:t>
            </a:r>
            <a:r>
              <a:rPr lang="ru-RU" dirty="0">
                <a:effectLst/>
              </a:rPr>
              <a:t>животными. Кваква ведет сумеречный </a:t>
            </a:r>
            <a:r>
              <a:rPr lang="ru-RU" dirty="0">
                <a:effectLst/>
                <a:hlinkClick r:id="rId4"/>
              </a:rPr>
              <a:t> </a:t>
            </a:r>
            <a:r>
              <a:rPr lang="ru-RU" dirty="0">
                <a:effectLst/>
              </a:rPr>
              <a:t>образ жизни. На зиму улетает из холодных стран  поближе к экватору.</a:t>
            </a:r>
            <a:br>
              <a:rPr lang="ru-RU" dirty="0">
                <a:effectLst/>
              </a:rPr>
            </a:br>
            <a:r>
              <a:rPr lang="ru-RU" dirty="0">
                <a:effectLst/>
              </a:rPr>
              <a:t/>
            </a:r>
            <a:br>
              <a:rPr lang="ru-RU" dirty="0">
                <a:effectLst/>
              </a:rPr>
            </a:br>
            <a:endParaRPr lang="ru-RU" dirty="0"/>
          </a:p>
          <a:p>
            <a:endParaRPr lang="ru-RU" dirty="0"/>
          </a:p>
        </p:txBody>
      </p:sp>
    </p:spTree>
    <p:extLst>
      <p:ext uri="{BB962C8B-B14F-4D97-AF65-F5344CB8AC3E}">
        <p14:creationId xmlns:p14="http://schemas.microsoft.com/office/powerpoint/2010/main" xmlns="" val="15646068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267" y="141823"/>
            <a:ext cx="4820301" cy="1436159"/>
          </a:xfrm>
        </p:spPr>
        <p:txBody>
          <a:bodyPr/>
          <a:lstStyle/>
          <a:p>
            <a:r>
              <a:rPr lang="ru-RU" b="1" dirty="0">
                <a:effectLst/>
              </a:rPr>
              <a:t>Китоглав</a:t>
            </a:r>
            <a:br>
              <a:rPr lang="ru-RU" b="1" dirty="0">
                <a:effectLst/>
              </a:rPr>
            </a:br>
            <a:endParaRPr lang="ru-RU" dirty="0"/>
          </a:p>
        </p:txBody>
      </p:sp>
      <p:pic>
        <p:nvPicPr>
          <p:cNvPr id="5" name="Объект 4" descr="Лучик света - энциклопедия для детей: птицы. Китоглав"/>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0665" y="1988840"/>
            <a:ext cx="3024336" cy="4752528"/>
          </a:xfrm>
          <a:prstGeom prst="rect">
            <a:avLst/>
          </a:prstGeom>
          <a:noFill/>
          <a:ln>
            <a:noFill/>
          </a:ln>
        </p:spPr>
      </p:pic>
      <p:pic>
        <p:nvPicPr>
          <p:cNvPr id="6" name="Объект 5" descr="Лучик света - энциклопедия для детей: птицы. Китоглав"/>
          <p:cNvPicPr>
            <a:picLocks noGrp="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3203848" y="1961456"/>
            <a:ext cx="3312368" cy="4896544"/>
          </a:xfrm>
          <a:prstGeom prst="rect">
            <a:avLst/>
          </a:prstGeom>
          <a:noFill/>
          <a:ln>
            <a:noFill/>
          </a:ln>
        </p:spPr>
      </p:pic>
      <p:sp>
        <p:nvSpPr>
          <p:cNvPr id="3" name="Прямоугольник 2"/>
          <p:cNvSpPr/>
          <p:nvPr/>
        </p:nvSpPr>
        <p:spPr>
          <a:xfrm>
            <a:off x="5868144" y="6783"/>
            <a:ext cx="3131840" cy="6740307"/>
          </a:xfrm>
          <a:prstGeom prst="rect">
            <a:avLst/>
          </a:prstGeom>
        </p:spPr>
        <p:txBody>
          <a:bodyPr wrap="square">
            <a:spAutoFit/>
          </a:bodyPr>
          <a:lstStyle/>
          <a:p>
            <a:r>
              <a:rPr lang="ru-RU" dirty="0"/>
              <a:t>Китоглав распространен в тропической Африке, в болотах Верхнего Нила. Живет в непроходимых болотах, в зарослях папируса.</a:t>
            </a:r>
            <a:br>
              <a:rPr lang="ru-RU" dirty="0"/>
            </a:br>
            <a:r>
              <a:rPr lang="ru-RU" dirty="0"/>
              <a:t>          Вырастает китоглав в высоту до 1 м. Оперение этой пугливой птицы пепельно-серое. Клюв массивный, приспособленный для захватывания скользких тел рыб, составляющих основную его пищу. </a:t>
            </a:r>
            <a:br>
              <a:rPr lang="ru-RU" dirty="0"/>
            </a:br>
            <a:r>
              <a:rPr lang="ru-RU" dirty="0"/>
              <a:t>          Свое гнездо, высотой около метра, материт из ила, дерна и толстых стеблей папируса, подобраться к которому практически невозможно. Размножается летом, а период дождей.</a:t>
            </a:r>
            <a:br>
              <a:rPr lang="ru-RU" dirty="0"/>
            </a:br>
            <a:endParaRPr lang="ru-RU" dirty="0"/>
          </a:p>
        </p:txBody>
      </p:sp>
    </p:spTree>
    <p:extLst>
      <p:ext uri="{BB962C8B-B14F-4D97-AF65-F5344CB8AC3E}">
        <p14:creationId xmlns:p14="http://schemas.microsoft.com/office/powerpoint/2010/main" xmlns="" val="14466782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640467" cy="1436159"/>
          </a:xfrm>
        </p:spPr>
        <p:txBody>
          <a:bodyPr/>
          <a:lstStyle/>
          <a:p>
            <a:r>
              <a:rPr lang="ru-RU" b="1" dirty="0" err="1">
                <a:effectLst/>
              </a:rPr>
              <a:t>Клювач</a:t>
            </a:r>
            <a:r>
              <a:rPr lang="ru-RU" b="1" dirty="0">
                <a:effectLst/>
              </a:rPr>
              <a:t/>
            </a:r>
            <a:br>
              <a:rPr lang="ru-RU" b="1" dirty="0">
                <a:effectLst/>
              </a:rPr>
            </a:br>
            <a:endParaRPr lang="ru-RU" dirty="0"/>
          </a:p>
        </p:txBody>
      </p:sp>
      <p:pic>
        <p:nvPicPr>
          <p:cNvPr id="5" name="Объект 4" descr="Лучик света - энциклопедия для детей: птицы. Клювач"/>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07504" y="1268760"/>
            <a:ext cx="2880320" cy="5256584"/>
          </a:xfrm>
          <a:prstGeom prst="rect">
            <a:avLst/>
          </a:prstGeom>
          <a:noFill/>
          <a:ln>
            <a:noFill/>
          </a:ln>
        </p:spPr>
      </p:pic>
      <p:pic>
        <p:nvPicPr>
          <p:cNvPr id="6" name="Объект 5" descr="Лучик света - энциклопедия для детей: птицы. Клювач"/>
          <p:cNvPicPr>
            <a:picLocks noGrp="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3131840" y="1268760"/>
            <a:ext cx="3168352" cy="5256584"/>
          </a:xfrm>
          <a:prstGeom prst="rect">
            <a:avLst/>
          </a:prstGeom>
          <a:noFill/>
          <a:ln>
            <a:noFill/>
          </a:ln>
        </p:spPr>
      </p:pic>
      <p:sp>
        <p:nvSpPr>
          <p:cNvPr id="3" name="Прямоугольник 2"/>
          <p:cNvSpPr/>
          <p:nvPr/>
        </p:nvSpPr>
        <p:spPr>
          <a:xfrm>
            <a:off x="6137920" y="188640"/>
            <a:ext cx="3006080" cy="5355312"/>
          </a:xfrm>
          <a:prstGeom prst="rect">
            <a:avLst/>
          </a:prstGeom>
        </p:spPr>
        <p:txBody>
          <a:bodyPr wrap="square">
            <a:spAutoFit/>
          </a:bodyPr>
          <a:lstStyle/>
          <a:p>
            <a:r>
              <a:rPr lang="ru-RU" dirty="0"/>
              <a:t>Африканский </a:t>
            </a:r>
            <a:r>
              <a:rPr lang="ru-RU" dirty="0" err="1"/>
              <a:t>клювач</a:t>
            </a:r>
            <a:r>
              <a:rPr lang="ru-RU" dirty="0"/>
              <a:t> относится к семейству голенастых, распространен в Центральной Африке, предпочитая близость мелких водоемов и болот. </a:t>
            </a:r>
            <a:br>
              <a:rPr lang="ru-RU" dirty="0"/>
            </a:br>
            <a:r>
              <a:rPr lang="ru-RU" dirty="0"/>
              <a:t>          Тело его покрыто розовыми перьями, крылья черно-зеленые, с металлическим отливом. Клюв желтый, на голове пурпурно-алые лысины. Высота этой удивительной птицы - 1 м. </a:t>
            </a:r>
            <a:br>
              <a:rPr lang="ru-RU" dirty="0"/>
            </a:br>
            <a:r>
              <a:rPr lang="ru-RU" dirty="0"/>
              <a:t>          Кормится </a:t>
            </a:r>
            <a:r>
              <a:rPr lang="ru-RU" dirty="0" err="1"/>
              <a:t>клювач</a:t>
            </a:r>
            <a:r>
              <a:rPr lang="ru-RU" dirty="0"/>
              <a:t> животной пищей. Гнездится на деревьях, образуя колонии.</a:t>
            </a:r>
          </a:p>
        </p:txBody>
      </p:sp>
    </p:spTree>
    <p:extLst>
      <p:ext uri="{BB962C8B-B14F-4D97-AF65-F5344CB8AC3E}">
        <p14:creationId xmlns:p14="http://schemas.microsoft.com/office/powerpoint/2010/main" xmlns="" val="281449259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2280427" cy="1436159"/>
          </a:xfrm>
        </p:spPr>
        <p:txBody>
          <a:bodyPr>
            <a:normAutofit fontScale="90000"/>
          </a:bodyPr>
          <a:lstStyle/>
          <a:p>
            <a:r>
              <a:rPr lang="ru-RU" b="1" dirty="0">
                <a:effectLst/>
              </a:rPr>
              <a:t>Козодой</a:t>
            </a:r>
            <a:br>
              <a:rPr lang="ru-RU" b="1" dirty="0">
                <a:effectLst/>
              </a:rPr>
            </a:br>
            <a:endParaRPr lang="ru-RU" dirty="0"/>
          </a:p>
        </p:txBody>
      </p:sp>
      <p:pic>
        <p:nvPicPr>
          <p:cNvPr id="5" name="Объект 4" descr="Лучик света - энциклопедия для детей: птицы"/>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4192" y="1484784"/>
            <a:ext cx="3384376" cy="5379361"/>
          </a:xfrm>
          <a:prstGeom prst="rect">
            <a:avLst/>
          </a:prstGeom>
          <a:noFill/>
          <a:ln>
            <a:noFill/>
          </a:ln>
        </p:spPr>
      </p:pic>
      <p:pic>
        <p:nvPicPr>
          <p:cNvPr id="6" name="Объект 5" descr="Лучик света - энциклопедия для детей: Птицы. Козодой"/>
          <p:cNvPicPr>
            <a:picLocks noGrp="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3491880" y="1988840"/>
            <a:ext cx="2592288" cy="5040560"/>
          </a:xfrm>
          <a:prstGeom prst="rect">
            <a:avLst/>
          </a:prstGeom>
          <a:noFill/>
          <a:ln>
            <a:noFill/>
          </a:ln>
        </p:spPr>
      </p:pic>
      <p:sp>
        <p:nvSpPr>
          <p:cNvPr id="3" name="Прямоугольник 2"/>
          <p:cNvSpPr/>
          <p:nvPr/>
        </p:nvSpPr>
        <p:spPr>
          <a:xfrm>
            <a:off x="6281936" y="260648"/>
            <a:ext cx="2862064" cy="6186309"/>
          </a:xfrm>
          <a:prstGeom prst="rect">
            <a:avLst/>
          </a:prstGeom>
        </p:spPr>
        <p:txBody>
          <a:bodyPr wrap="square">
            <a:spAutoFit/>
          </a:bodyPr>
          <a:lstStyle/>
          <a:p>
            <a:r>
              <a:rPr lang="ru-RU" dirty="0"/>
              <a:t>Козодой - это ночная птица с коротким и широким клювом, с очень короткими ножками и мягким оперением. Длина его около 27 см. Окрашен под цвет древесной коры. </a:t>
            </a:r>
            <a:br>
              <a:rPr lang="ru-RU" dirty="0"/>
            </a:br>
            <a:r>
              <a:rPr lang="ru-RU" dirty="0"/>
              <a:t>          Распространена эта птица по всей Европе, Азии и на северо-западе Африки. Живет в сухих лесах. Днем спит, а ночью ловит в полете различных насекомых. Гнездится на голой земле. В брачный период самец издает звуки, похожие на мурлыканье кошки. </a:t>
            </a:r>
            <a:br>
              <a:rPr lang="ru-RU" dirty="0"/>
            </a:br>
            <a:endParaRPr lang="ru-RU" dirty="0"/>
          </a:p>
        </p:txBody>
      </p:sp>
    </p:spTree>
    <p:extLst>
      <p:ext uri="{BB962C8B-B14F-4D97-AF65-F5344CB8AC3E}">
        <p14:creationId xmlns:p14="http://schemas.microsoft.com/office/powerpoint/2010/main" xmlns="" val="29421093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4870"/>
            <a:ext cx="2568459" cy="1436159"/>
          </a:xfrm>
        </p:spPr>
        <p:txBody>
          <a:bodyPr/>
          <a:lstStyle/>
          <a:p>
            <a:r>
              <a:rPr lang="ru-RU" b="1" dirty="0">
                <a:effectLst/>
              </a:rPr>
              <a:t>Колибри</a:t>
            </a:r>
            <a:br>
              <a:rPr lang="ru-RU" b="1" dirty="0">
                <a:effectLst/>
              </a:rPr>
            </a:br>
            <a:endParaRPr lang="ru-RU" dirty="0"/>
          </a:p>
        </p:txBody>
      </p:sp>
      <p:pic>
        <p:nvPicPr>
          <p:cNvPr id="5" name="Объект 4" descr="Лучик света - энциклопедия для детей: Птицы. Колибри">
            <a:hlinkClick r:id="rId2"/>
          </p:cNvPr>
          <p:cNvPicPr>
            <a:picLocks noGrp="1"/>
          </p:cNvPicPr>
          <p:nvPr>
            <p:ph sz="half" idx="1"/>
          </p:nvPr>
        </p:nvPicPr>
        <p:blipFill>
          <a:blip r:embed="rId3">
            <a:extLst>
              <a:ext uri="{28A0092B-C50C-407E-A947-70E740481C1C}">
                <a14:useLocalDpi xmlns:a14="http://schemas.microsoft.com/office/drawing/2010/main" xmlns="" val="0"/>
              </a:ext>
            </a:extLst>
          </a:blip>
          <a:srcRect/>
          <a:stretch>
            <a:fillRect/>
          </a:stretch>
        </p:blipFill>
        <p:spPr bwMode="auto">
          <a:xfrm>
            <a:off x="3347864" y="3817939"/>
            <a:ext cx="3312368" cy="3012926"/>
          </a:xfrm>
          <a:prstGeom prst="rect">
            <a:avLst/>
          </a:prstGeom>
          <a:noFill/>
          <a:ln>
            <a:noFill/>
          </a:ln>
        </p:spPr>
      </p:pic>
      <p:pic>
        <p:nvPicPr>
          <p:cNvPr id="6" name="Рисунок 5" descr="Лучик света - энциклопедия для детей: Птицы.Колибри">
            <a:hlinkClick r:id="rId4"/>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3347864" y="1556792"/>
            <a:ext cx="3096344" cy="2109192"/>
          </a:xfrm>
          <a:prstGeom prst="rect">
            <a:avLst/>
          </a:prstGeom>
          <a:noFill/>
          <a:ln>
            <a:noFill/>
          </a:ln>
        </p:spPr>
      </p:pic>
      <p:pic>
        <p:nvPicPr>
          <p:cNvPr id="7" name="Объект 6" descr="Лучик света - энциклопедия для детей: птицы"/>
          <p:cNvPicPr>
            <a:picLocks noGrp="1"/>
          </p:cNvPicPr>
          <p:nvPr>
            <p:ph sz="half" idx="2"/>
          </p:nvPr>
        </p:nvPicPr>
        <p:blipFill>
          <a:blip r:embed="rId6">
            <a:extLst>
              <a:ext uri="{28A0092B-C50C-407E-A947-70E740481C1C}">
                <a14:useLocalDpi xmlns:a14="http://schemas.microsoft.com/office/drawing/2010/main" xmlns="" val="0"/>
              </a:ext>
            </a:extLst>
          </a:blip>
          <a:srcRect/>
          <a:stretch>
            <a:fillRect/>
          </a:stretch>
        </p:blipFill>
        <p:spPr bwMode="auto">
          <a:xfrm>
            <a:off x="0" y="1281962"/>
            <a:ext cx="3240360" cy="5544616"/>
          </a:xfrm>
          <a:prstGeom prst="rect">
            <a:avLst/>
          </a:prstGeom>
          <a:noFill/>
          <a:ln>
            <a:noFill/>
          </a:ln>
        </p:spPr>
      </p:pic>
      <p:sp>
        <p:nvSpPr>
          <p:cNvPr id="3" name="Прямоугольник 2"/>
          <p:cNvSpPr/>
          <p:nvPr/>
        </p:nvSpPr>
        <p:spPr>
          <a:xfrm>
            <a:off x="5921896" y="188640"/>
            <a:ext cx="3222104" cy="6278642"/>
          </a:xfrm>
          <a:prstGeom prst="rect">
            <a:avLst/>
          </a:prstGeom>
        </p:spPr>
        <p:txBody>
          <a:bodyPr wrap="square">
            <a:spAutoFit/>
          </a:bodyPr>
          <a:lstStyle/>
          <a:p>
            <a:r>
              <a:rPr lang="ru-RU" dirty="0"/>
              <a:t> </a:t>
            </a:r>
            <a:r>
              <a:rPr lang="ru-RU" sz="1600" dirty="0"/>
              <a:t>Колибри - самая маленькая на земле птица. Известно их около 340 видов. Лёгкость, быстрота, ловкость, грация и богатый наряд - вот что досталось ей от Создателя. Оперение птички самого разнообразного цвета. </a:t>
            </a:r>
            <a:br>
              <a:rPr lang="ru-RU" sz="1600" dirty="0"/>
            </a:br>
            <a:r>
              <a:rPr lang="ru-RU" sz="1600" dirty="0"/>
              <a:t>          Колибри живут исключительно в одной Америке. Они встречаются здесь повсюду, где только могут расти цветы. Колибри любят жару и сильно страдают во время холода. Питаются они сладким нектаром цветов. Колибри пьют нектар из множества цветков, и это помогает им летать с удивительной скоростью. Их крылья совершают 80 взмахов в секунду, что позволяет им почти неподвижно зависать перед цветком.</a:t>
            </a:r>
            <a:br>
              <a:rPr lang="ru-RU" sz="1600" dirty="0"/>
            </a:br>
            <a:r>
              <a:rPr lang="ru-RU" sz="1600" dirty="0"/>
              <a:t>         Колибри занесена в “Красную Книгу”. </a:t>
            </a:r>
            <a:br>
              <a:rPr lang="ru-RU" sz="1600" dirty="0"/>
            </a:br>
            <a:endParaRPr lang="ru-RU" sz="1600" dirty="0"/>
          </a:p>
        </p:txBody>
      </p:sp>
    </p:spTree>
    <p:extLst>
      <p:ext uri="{BB962C8B-B14F-4D97-AF65-F5344CB8AC3E}">
        <p14:creationId xmlns:p14="http://schemas.microsoft.com/office/powerpoint/2010/main" xmlns="" val="40162964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rot="21406602">
            <a:off x="964405" y="911505"/>
            <a:ext cx="7392391" cy="4839838"/>
          </a:xfrm>
        </p:spPr>
        <p:txBody>
          <a:bodyPr>
            <a:normAutofit/>
          </a:bodyPr>
          <a:lstStyle/>
          <a:p>
            <a:pPr marL="0" indent="0">
              <a:buNone/>
            </a:pPr>
            <a:r>
              <a:rPr lang="ru-RU" dirty="0">
                <a:effectLst/>
              </a:rPr>
              <a:t> </a:t>
            </a:r>
            <a:r>
              <a:rPr lang="ru-RU" sz="7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продолжение следует</a:t>
            </a:r>
            <a:r>
              <a:rPr lang="ru-RU" sz="7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ru-RU" sz="7200" dirty="0">
                <a:effectLst/>
              </a:rPr>
              <a:t>  </a:t>
            </a:r>
          </a:p>
        </p:txBody>
      </p:sp>
    </p:spTree>
    <p:extLst>
      <p:ext uri="{BB962C8B-B14F-4D97-AF65-F5344CB8AC3E}">
        <p14:creationId xmlns:p14="http://schemas.microsoft.com/office/powerpoint/2010/main" xmlns="" val="10994913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252536" y="26296"/>
            <a:ext cx="2395507" cy="671429"/>
          </a:xfrm>
        </p:spPr>
        <p:txBody>
          <a:bodyPr>
            <a:normAutofit fontScale="90000"/>
          </a:bodyPr>
          <a:lstStyle/>
          <a:p>
            <a:r>
              <a:rPr lang="ru-RU" dirty="0" smtClean="0"/>
              <a:t>АИСТ</a:t>
            </a:r>
            <a:endParaRPr lang="ru-RU" dirty="0"/>
          </a:p>
        </p:txBody>
      </p:sp>
      <p:pic>
        <p:nvPicPr>
          <p:cNvPr id="12" name="Объект 11" descr="Лучик света - энциклопедия для детей: птицы"/>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93" y="1169368"/>
            <a:ext cx="6336704" cy="5688632"/>
          </a:xfrm>
          <a:prstGeom prst="rect">
            <a:avLst/>
          </a:prstGeom>
          <a:noFill/>
          <a:ln>
            <a:noFill/>
          </a:ln>
        </p:spPr>
      </p:pic>
      <p:sp>
        <p:nvSpPr>
          <p:cNvPr id="2" name="Объект 1"/>
          <p:cNvSpPr>
            <a:spLocks noGrp="1"/>
          </p:cNvSpPr>
          <p:nvPr>
            <p:ph sz="half" idx="2"/>
          </p:nvPr>
        </p:nvSpPr>
        <p:spPr>
          <a:xfrm>
            <a:off x="6174859" y="108954"/>
            <a:ext cx="2866977" cy="6755197"/>
          </a:xfrm>
        </p:spPr>
        <p:txBody>
          <a:bodyPr>
            <a:normAutofit fontScale="55000" lnSpcReduction="20000"/>
          </a:bodyPr>
          <a:lstStyle/>
          <a:p>
            <a:r>
              <a:rPr lang="ru-RU" sz="2900" b="1" dirty="0">
                <a:effectLst/>
              </a:rPr>
              <a:t>Аист - крупная болотная птица, высотою до одного метра. Голова его украшена длинным острым твердым носом красного цвета, хвост очень короткий, туловище поддерживается двумя длинными  красными голыми ногами. Птица может простаивать на одной ноге целые часы. Цвет перьев аиста белый, но есть так же и чёрный аист. Шея у него длинная и гибкая. Птица часто  гнездится в деревнях на деревьях или на домах. Аист питается змеями, ящерицами, мышами, кротами и лягушками. Часто таскает и маленьких птиц, цыплят и даже гусят. Аист - перелётная птица. Осенью улетает в жаркую Африку. </a:t>
            </a:r>
            <a:br>
              <a:rPr lang="ru-RU" sz="2900" b="1" dirty="0">
                <a:effectLst/>
              </a:rPr>
            </a:br>
            <a:r>
              <a:rPr lang="ru-RU" sz="2900" b="1" dirty="0">
                <a:effectLst/>
              </a:rPr>
              <a:t/>
            </a:r>
            <a:br>
              <a:rPr lang="ru-RU" sz="2900" b="1" dirty="0">
                <a:effectLst/>
              </a:rPr>
            </a:br>
            <a:endParaRPr lang="ru-RU" sz="2900" b="1" dirty="0">
              <a:effectLst/>
            </a:endParaRPr>
          </a:p>
          <a:p>
            <a:endParaRPr lang="ru-RU" dirty="0"/>
          </a:p>
        </p:txBody>
      </p:sp>
    </p:spTree>
    <p:extLst>
      <p:ext uri="{BB962C8B-B14F-4D97-AF65-F5344CB8AC3E}">
        <p14:creationId xmlns:p14="http://schemas.microsoft.com/office/powerpoint/2010/main" xmlns="" val="10795876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71" y="26815"/>
            <a:ext cx="2831471" cy="881906"/>
          </a:xfrm>
        </p:spPr>
        <p:txBody>
          <a:bodyPr/>
          <a:lstStyle/>
          <a:p>
            <a:r>
              <a:rPr lang="ru-RU" dirty="0" smtClean="0"/>
              <a:t>БАКЛАН. </a:t>
            </a:r>
            <a:endParaRPr lang="ru-RU" dirty="0"/>
          </a:p>
        </p:txBody>
      </p:sp>
      <p:pic>
        <p:nvPicPr>
          <p:cNvPr id="5" name="Объект 4" descr="Лучик света - энциклопедия для детей: птицы. Баклан"/>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1851" y="1484783"/>
            <a:ext cx="6228184" cy="5387811"/>
          </a:xfrm>
          <a:prstGeom prst="rect">
            <a:avLst/>
          </a:prstGeom>
          <a:noFill/>
          <a:ln>
            <a:noFill/>
          </a:ln>
        </p:spPr>
      </p:pic>
      <p:sp>
        <p:nvSpPr>
          <p:cNvPr id="3" name="Объект 2"/>
          <p:cNvSpPr>
            <a:spLocks noGrp="1"/>
          </p:cNvSpPr>
          <p:nvPr>
            <p:ph sz="half" idx="2"/>
          </p:nvPr>
        </p:nvSpPr>
        <p:spPr>
          <a:xfrm>
            <a:off x="6378157" y="0"/>
            <a:ext cx="2580010" cy="6741368"/>
          </a:xfrm>
        </p:spPr>
        <p:txBody>
          <a:bodyPr>
            <a:normAutofit fontScale="55000" lnSpcReduction="20000"/>
          </a:bodyPr>
          <a:lstStyle/>
          <a:p>
            <a:r>
              <a:rPr lang="ru-RU" sz="3400" dirty="0">
                <a:effectLst/>
              </a:rPr>
              <a:t>Баклан - крупная птица, родственная олушам. Эта птица живет почти повсеместно, населяя берега морей и крупных рек Средней и Южной Европы, а также Азии. Гнездится она колониями на скалах или в кронах высоких деревьев, поблизости от воды. Питается исключительно рыбой, которую добывает, ныряя в воду. </a:t>
            </a:r>
            <a:br>
              <a:rPr lang="ru-RU" sz="3400" dirty="0">
                <a:effectLst/>
              </a:rPr>
            </a:br>
            <a:r>
              <a:rPr lang="ru-RU" sz="3400" dirty="0">
                <a:effectLst/>
              </a:rPr>
              <a:t/>
            </a:r>
            <a:br>
              <a:rPr lang="ru-RU" sz="3400" dirty="0">
                <a:effectLst/>
              </a:rPr>
            </a:br>
            <a:endParaRPr lang="ru-RU" sz="3400" dirty="0"/>
          </a:p>
          <a:p>
            <a:endParaRPr lang="ru-RU" dirty="0"/>
          </a:p>
        </p:txBody>
      </p:sp>
    </p:spTree>
    <p:extLst>
      <p:ext uri="{BB962C8B-B14F-4D97-AF65-F5344CB8AC3E}">
        <p14:creationId xmlns:p14="http://schemas.microsoft.com/office/powerpoint/2010/main" xmlns="" val="20082904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4129"/>
            <a:ext cx="2901025" cy="922850"/>
          </a:xfrm>
        </p:spPr>
        <p:txBody>
          <a:bodyPr/>
          <a:lstStyle/>
          <a:p>
            <a:r>
              <a:rPr lang="ru-RU" dirty="0" smtClean="0"/>
              <a:t>ГРИФ</a:t>
            </a:r>
            <a:endParaRPr lang="ru-RU" dirty="0"/>
          </a:p>
        </p:txBody>
      </p:sp>
      <p:pic>
        <p:nvPicPr>
          <p:cNvPr id="5" name="Объект 4" descr="Лучик света - энциклопедия для детей: птицы. Гриф"/>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79512" y="1268760"/>
            <a:ext cx="6336704" cy="5400600"/>
          </a:xfrm>
          <a:prstGeom prst="rect">
            <a:avLst/>
          </a:prstGeom>
          <a:noFill/>
          <a:ln>
            <a:noFill/>
          </a:ln>
        </p:spPr>
      </p:pic>
      <p:sp>
        <p:nvSpPr>
          <p:cNvPr id="8" name="Объект 7"/>
          <p:cNvSpPr>
            <a:spLocks noGrp="1"/>
          </p:cNvSpPr>
          <p:nvPr>
            <p:ph sz="half" idx="2"/>
          </p:nvPr>
        </p:nvSpPr>
        <p:spPr>
          <a:xfrm>
            <a:off x="6539035" y="188640"/>
            <a:ext cx="2580010" cy="6493360"/>
          </a:xfrm>
        </p:spPr>
        <p:txBody>
          <a:bodyPr>
            <a:normAutofit fontScale="62500" lnSpcReduction="20000"/>
          </a:bodyPr>
          <a:lstStyle/>
          <a:p>
            <a:r>
              <a:rPr lang="ru-RU" dirty="0">
                <a:effectLst/>
              </a:rPr>
              <a:t>Гриф - это крупная хищная птица, с крючкообразно загнутым на конце клювом, которым она разрывает мясо. Распространена эта птица в Южной Европе, Северной Африке, в Малой и Средней Азии. Живет в гористой местности, гнезда устраивает на высоких деревьях. </a:t>
            </a:r>
            <a:r>
              <a:rPr lang="ru-RU" dirty="0">
                <a:effectLst/>
                <a:hlinkClick r:id="rId3"/>
              </a:rPr>
              <a:t> </a:t>
            </a:r>
            <a:r>
              <a:rPr lang="ru-RU" dirty="0">
                <a:effectLst/>
              </a:rPr>
              <a:t/>
            </a:r>
            <a:br>
              <a:rPr lang="ru-RU" dirty="0">
                <a:effectLst/>
              </a:rPr>
            </a:br>
            <a:r>
              <a:rPr lang="ru-RU" dirty="0">
                <a:effectLst/>
              </a:rPr>
              <a:t>          Гриф превосходно летает. Размах крыльев у него около 270 см. Окраска перьев бурая. Питается падалью. Сила его так велика, что он способен разрывать даже сухожилия.</a:t>
            </a:r>
            <a:endParaRPr lang="ru-RU" dirty="0"/>
          </a:p>
          <a:p>
            <a:endParaRPr lang="ru-RU" dirty="0"/>
          </a:p>
        </p:txBody>
      </p:sp>
    </p:spTree>
    <p:extLst>
      <p:ext uri="{BB962C8B-B14F-4D97-AF65-F5344CB8AC3E}">
        <p14:creationId xmlns:p14="http://schemas.microsoft.com/office/powerpoint/2010/main" xmlns="" val="28102676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1786957" cy="733416"/>
          </a:xfrm>
        </p:spPr>
        <p:txBody>
          <a:bodyPr>
            <a:normAutofit fontScale="90000"/>
          </a:bodyPr>
          <a:lstStyle/>
          <a:p>
            <a:r>
              <a:rPr lang="ru-RU" b="1" dirty="0">
                <a:effectLst/>
              </a:rPr>
              <a:t/>
            </a:r>
            <a:br>
              <a:rPr lang="ru-RU" b="1" dirty="0">
                <a:effectLst/>
              </a:rPr>
            </a:br>
            <a:endParaRPr lang="ru-RU" dirty="0"/>
          </a:p>
        </p:txBody>
      </p:sp>
      <p:pic>
        <p:nvPicPr>
          <p:cNvPr id="5" name="Объект 4" descr="Лучик света - энциклопедия для детей: птицы. Дятел"/>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8843" y="980728"/>
            <a:ext cx="5904656" cy="6192688"/>
          </a:xfrm>
          <a:prstGeom prst="rect">
            <a:avLst/>
          </a:prstGeom>
          <a:noFill/>
          <a:ln>
            <a:noFill/>
          </a:ln>
        </p:spPr>
      </p:pic>
      <p:sp>
        <p:nvSpPr>
          <p:cNvPr id="3" name="Объект 2"/>
          <p:cNvSpPr>
            <a:spLocks noGrp="1"/>
          </p:cNvSpPr>
          <p:nvPr>
            <p:ph sz="half" idx="2"/>
          </p:nvPr>
        </p:nvSpPr>
        <p:spPr>
          <a:xfrm>
            <a:off x="6012160" y="116632"/>
            <a:ext cx="2940050" cy="6741368"/>
          </a:xfrm>
        </p:spPr>
        <p:txBody>
          <a:bodyPr>
            <a:normAutofit fontScale="92500" lnSpcReduction="20000"/>
          </a:bodyPr>
          <a:lstStyle/>
          <a:p>
            <a:r>
              <a:rPr lang="ru-RU" dirty="0">
                <a:effectLst/>
              </a:rPr>
              <a:t>  Венценосный журавль - это крупная птица из отряда журавлей. Длина ее - около 1 м. Эта удивительная птица обитает многочисленными стаями в камышовых и кустарниковых зарослях по берегам рек и озер Центральной Африки.</a:t>
            </a:r>
            <a:br>
              <a:rPr lang="ru-RU" dirty="0">
                <a:effectLst/>
              </a:rPr>
            </a:br>
            <a:endParaRPr lang="ru-RU" dirty="0"/>
          </a:p>
          <a:p>
            <a:endParaRPr lang="ru-RU" dirty="0"/>
          </a:p>
        </p:txBody>
      </p:sp>
      <p:sp>
        <p:nvSpPr>
          <p:cNvPr id="6" name="Заголовок 1"/>
          <p:cNvSpPr txBox="1">
            <a:spLocks/>
          </p:cNvSpPr>
          <p:nvPr/>
        </p:nvSpPr>
        <p:spPr>
          <a:xfrm>
            <a:off x="259904" y="341040"/>
            <a:ext cx="3269114" cy="733416"/>
          </a:xfrm>
          <a:prstGeom prst="rect">
            <a:avLst/>
          </a:prstGeom>
        </p:spPr>
        <p:txBody>
          <a:bodyPr vert="horz" lIns="91440" tIns="45720" rIns="91440" bIns="45720" rtlCol="0" anchor="b">
            <a:normAutofit fontScale="60000" lnSpcReduction="20000"/>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smtClean="0">
                <a:effectLst/>
              </a:rPr>
              <a:t>Дятел</a:t>
            </a:r>
            <a:br>
              <a:rPr lang="ru-RU" b="1" smtClean="0">
                <a:effectLst/>
              </a:rPr>
            </a:br>
            <a:endParaRPr lang="ru-RU" dirty="0"/>
          </a:p>
        </p:txBody>
      </p:sp>
    </p:spTree>
    <p:extLst>
      <p:ext uri="{BB962C8B-B14F-4D97-AF65-F5344CB8AC3E}">
        <p14:creationId xmlns:p14="http://schemas.microsoft.com/office/powerpoint/2010/main" xmlns="" val="1383814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531440"/>
            <a:ext cx="6192688" cy="1872208"/>
          </a:xfrm>
        </p:spPr>
        <p:txBody>
          <a:bodyPr>
            <a:normAutofit fontScale="90000"/>
          </a:bodyPr>
          <a:lstStyle/>
          <a:p>
            <a:r>
              <a:rPr lang="ru-RU" b="1" dirty="0">
                <a:effectLst/>
              </a:rPr>
              <a:t>Журавль венценосный</a:t>
            </a:r>
            <a:br>
              <a:rPr lang="ru-RU" b="1" dirty="0">
                <a:effectLst/>
              </a:rPr>
            </a:br>
            <a:endParaRPr lang="ru-RU" dirty="0"/>
          </a:p>
        </p:txBody>
      </p:sp>
      <p:pic>
        <p:nvPicPr>
          <p:cNvPr id="5" name="Объект 4" descr="Лучик света - энциклопедия для детей: птицы. Журавль венценосный"/>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0" y="836712"/>
            <a:ext cx="2592288" cy="3201888"/>
          </a:xfrm>
          <a:prstGeom prst="rect">
            <a:avLst/>
          </a:prstGeom>
          <a:noFill/>
          <a:ln>
            <a:noFill/>
          </a:ln>
        </p:spPr>
      </p:pic>
      <p:pic>
        <p:nvPicPr>
          <p:cNvPr id="6" name="Рисунок 5" descr="Лучик света - энциклопедия для детей: птицы.">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038600"/>
            <a:ext cx="2171965" cy="2819400"/>
          </a:xfrm>
          <a:prstGeom prst="rect">
            <a:avLst/>
          </a:prstGeom>
          <a:noFill/>
          <a:ln>
            <a:noFill/>
          </a:ln>
        </p:spPr>
      </p:pic>
      <p:pic>
        <p:nvPicPr>
          <p:cNvPr id="7" name="Объект 6" descr="Лучик света - энциклопедия для детей: птицы.">
            <a:hlinkClick r:id="rId5"/>
          </p:cNvPr>
          <p:cNvPicPr>
            <a:picLocks noGrp="1"/>
          </p:cNvPicPr>
          <p:nvPr>
            <p:ph sz="half" idx="2"/>
          </p:nvPr>
        </p:nvPicPr>
        <p:blipFill>
          <a:blip r:embed="rId6">
            <a:extLst>
              <a:ext uri="{28A0092B-C50C-407E-A947-70E740481C1C}">
                <a14:useLocalDpi xmlns:a14="http://schemas.microsoft.com/office/drawing/2010/main" xmlns="" val="0"/>
              </a:ext>
            </a:extLst>
          </a:blip>
          <a:srcRect/>
          <a:stretch>
            <a:fillRect/>
          </a:stretch>
        </p:blipFill>
        <p:spPr bwMode="auto">
          <a:xfrm>
            <a:off x="2627784" y="870248"/>
            <a:ext cx="2880320" cy="3168352"/>
          </a:xfrm>
          <a:prstGeom prst="rect">
            <a:avLst/>
          </a:prstGeom>
          <a:noFill/>
          <a:ln>
            <a:noFill/>
          </a:ln>
        </p:spPr>
      </p:pic>
      <p:pic>
        <p:nvPicPr>
          <p:cNvPr id="8" name="Рисунок 7" descr="Лучик света - энциклопедия для детей: птицы.">
            <a:hlinkClick r:id="rId7"/>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2267744" y="4038600"/>
            <a:ext cx="2520280" cy="2819400"/>
          </a:xfrm>
          <a:prstGeom prst="rect">
            <a:avLst/>
          </a:prstGeom>
          <a:noFill/>
          <a:ln>
            <a:noFill/>
          </a:ln>
        </p:spPr>
      </p:pic>
      <p:sp>
        <p:nvSpPr>
          <p:cNvPr id="3" name="Прямоугольник 2"/>
          <p:cNvSpPr/>
          <p:nvPr/>
        </p:nvSpPr>
        <p:spPr>
          <a:xfrm>
            <a:off x="5796136" y="836712"/>
            <a:ext cx="3240360" cy="5539978"/>
          </a:xfrm>
          <a:prstGeom prst="rect">
            <a:avLst/>
          </a:prstGeom>
        </p:spPr>
        <p:txBody>
          <a:bodyPr wrap="square">
            <a:spAutoFit/>
          </a:bodyPr>
          <a:lstStyle/>
          <a:p>
            <a:r>
              <a:rPr lang="ru-RU" dirty="0"/>
              <a:t> </a:t>
            </a:r>
            <a:r>
              <a:rPr lang="ru-RU" sz="2400" dirty="0"/>
              <a:t>Венценосный журавль - это крупная птица из отряда журавлей. Длина ее - около 1 м. Эта удивительная птица обитает многочисленными стаями в камышовых и кустарниковых зарослях по берегам рек и озер Центральной Африки.</a:t>
            </a:r>
            <a:br>
              <a:rPr lang="ru-RU" sz="2400" dirty="0"/>
            </a:br>
            <a:endParaRPr lang="ru-RU" dirty="0"/>
          </a:p>
        </p:txBody>
      </p:sp>
    </p:spTree>
    <p:extLst>
      <p:ext uri="{BB962C8B-B14F-4D97-AF65-F5344CB8AC3E}">
        <p14:creationId xmlns:p14="http://schemas.microsoft.com/office/powerpoint/2010/main" xmlns="" val="20875670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624" y="0"/>
            <a:ext cx="4820301" cy="1436159"/>
          </a:xfrm>
        </p:spPr>
        <p:txBody>
          <a:bodyPr/>
          <a:lstStyle/>
          <a:p>
            <a:r>
              <a:rPr lang="ru-RU" b="1" dirty="0">
                <a:effectLst/>
              </a:rPr>
              <a:t>Зимородок</a:t>
            </a:r>
            <a:br>
              <a:rPr lang="ru-RU" b="1" dirty="0">
                <a:effectLst/>
              </a:rPr>
            </a:br>
            <a:endParaRPr lang="ru-RU" dirty="0"/>
          </a:p>
        </p:txBody>
      </p:sp>
      <p:sp>
        <p:nvSpPr>
          <p:cNvPr id="4" name="Объект 3"/>
          <p:cNvSpPr>
            <a:spLocks noGrp="1"/>
          </p:cNvSpPr>
          <p:nvPr>
            <p:ph sz="half" idx="2"/>
          </p:nvPr>
        </p:nvSpPr>
        <p:spPr>
          <a:xfrm>
            <a:off x="6300192" y="188640"/>
            <a:ext cx="2580010" cy="6336704"/>
          </a:xfrm>
        </p:spPr>
        <p:txBody>
          <a:bodyPr>
            <a:normAutofit fontScale="25000" lnSpcReduction="20000"/>
          </a:bodyPr>
          <a:lstStyle/>
          <a:p>
            <a:r>
              <a:rPr lang="ru-RU" sz="6200" b="1" dirty="0">
                <a:effectLst/>
              </a:rPr>
              <a:t>Зимородок - это удивительно красивая птица. Он немного крупнее воробья с необычайно ярким оперением. Верх тела его зеленовато-голубой, брюшко же - огненно-рыжее. Гнездится зимородок по береговым обрывам в норах глубиной до 2  м. Пищу - мелких рыбёшек, головастиков, лягушат добывает птица исключительно в воде, подкарауливая добычу на какой-нибудь ветке, откуда камнем падает в воду, тут же выныривает и взлетает. Не зря зимородка называют “синим рыболовом” или “</a:t>
            </a:r>
            <a:r>
              <a:rPr lang="ru-RU" sz="6200" b="1" dirty="0" err="1">
                <a:effectLst/>
              </a:rPr>
              <a:t>рыбачком</a:t>
            </a:r>
            <a:r>
              <a:rPr lang="ru-RU" sz="6200" b="1" dirty="0">
                <a:effectLst/>
              </a:rPr>
              <a:t>”. </a:t>
            </a:r>
            <a:br>
              <a:rPr lang="ru-RU" sz="6200" b="1" dirty="0">
                <a:effectLst/>
              </a:rPr>
            </a:br>
            <a:r>
              <a:rPr lang="ru-RU" sz="6200" b="1" dirty="0">
                <a:effectLst/>
              </a:rPr>
              <a:t/>
            </a:r>
            <a:br>
              <a:rPr lang="ru-RU" sz="6200" b="1" dirty="0">
                <a:effectLst/>
              </a:rPr>
            </a:br>
            <a:endParaRPr lang="ru-RU" sz="6200" b="1" dirty="0">
              <a:effectLst/>
            </a:endParaRPr>
          </a:p>
          <a:p>
            <a:endParaRPr lang="ru-RU" dirty="0"/>
          </a:p>
          <a:p>
            <a:endParaRPr lang="ru-RU" dirty="0"/>
          </a:p>
        </p:txBody>
      </p:sp>
      <p:pic>
        <p:nvPicPr>
          <p:cNvPr id="5" name="Объект 4" descr="Лучик света - энциклопедия для детей: птицы"/>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0" y="1488894"/>
            <a:ext cx="5976664" cy="5400600"/>
          </a:xfrm>
          <a:prstGeom prst="rect">
            <a:avLst/>
          </a:prstGeom>
          <a:noFill/>
          <a:ln>
            <a:noFill/>
          </a:ln>
        </p:spPr>
      </p:pic>
    </p:spTree>
    <p:extLst>
      <p:ext uri="{BB962C8B-B14F-4D97-AF65-F5344CB8AC3E}">
        <p14:creationId xmlns:p14="http://schemas.microsoft.com/office/powerpoint/2010/main" xmlns="" val="12723245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57"/>
            <a:ext cx="3109688" cy="1436159"/>
          </a:xfrm>
        </p:spPr>
        <p:txBody>
          <a:bodyPr/>
          <a:lstStyle/>
          <a:p>
            <a:r>
              <a:rPr lang="ru-RU" b="1" dirty="0">
                <a:effectLst/>
              </a:rPr>
              <a:t>Индюк</a:t>
            </a:r>
            <a:br>
              <a:rPr lang="ru-RU" b="1" dirty="0">
                <a:effectLst/>
              </a:rPr>
            </a:br>
            <a:endParaRPr lang="ru-RU" dirty="0"/>
          </a:p>
        </p:txBody>
      </p:sp>
      <p:sp>
        <p:nvSpPr>
          <p:cNvPr id="4" name="Объект 3"/>
          <p:cNvSpPr>
            <a:spLocks noGrp="1"/>
          </p:cNvSpPr>
          <p:nvPr>
            <p:ph sz="half" idx="2"/>
          </p:nvPr>
        </p:nvSpPr>
        <p:spPr>
          <a:xfrm>
            <a:off x="6528369" y="332656"/>
            <a:ext cx="2580010" cy="6264696"/>
          </a:xfrm>
        </p:spPr>
        <p:txBody>
          <a:bodyPr>
            <a:normAutofit fontScale="32500" lnSpcReduction="20000"/>
          </a:bodyPr>
          <a:lstStyle/>
          <a:p>
            <a:r>
              <a:rPr lang="ru-RU" sz="5100" dirty="0">
                <a:effectLst/>
              </a:rPr>
              <a:t>Индюк - это крупная домашняя птица. Её родоначальником является дикая обыкновенная индейка, которая встречается в лесистых местах Америки. Живут эти птицы стаями в кустарниковых зарослях, питаясь растениями и мелкими </a:t>
            </a:r>
            <a:br>
              <a:rPr lang="ru-RU" sz="5100" dirty="0">
                <a:effectLst/>
              </a:rPr>
            </a:br>
            <a:r>
              <a:rPr lang="ru-RU" sz="5100" dirty="0">
                <a:effectLst/>
              </a:rPr>
              <a:t>животными: насекомыми, ящерицами и лягушками. Во время токования индюк растопыривает перья, делаясь круглым, как шар, раскрывает хвост веером и издаёт громкие звуки - “</a:t>
            </a:r>
            <a:r>
              <a:rPr lang="ru-RU" sz="5100" dirty="0" err="1">
                <a:effectLst/>
              </a:rPr>
              <a:t>кулдычет</a:t>
            </a:r>
            <a:r>
              <a:rPr lang="ru-RU" sz="5100" dirty="0">
                <a:effectLst/>
              </a:rPr>
              <a:t>”. </a:t>
            </a:r>
            <a:br>
              <a:rPr lang="ru-RU" sz="5100" dirty="0">
                <a:effectLst/>
              </a:rPr>
            </a:br>
            <a:endParaRPr lang="ru-RU" sz="5100" dirty="0"/>
          </a:p>
          <a:p>
            <a:endParaRPr lang="ru-RU" sz="2900" dirty="0"/>
          </a:p>
        </p:txBody>
      </p:sp>
      <p:pic>
        <p:nvPicPr>
          <p:cNvPr id="7" name="Объект 6" descr="Лучик света - энциклопедия для детей: птицы"/>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0" y="1124744"/>
            <a:ext cx="6408712" cy="6048672"/>
          </a:xfrm>
          <a:prstGeom prst="rect">
            <a:avLst/>
          </a:prstGeom>
          <a:noFill/>
          <a:ln>
            <a:noFill/>
          </a:ln>
        </p:spPr>
      </p:pic>
    </p:spTree>
    <p:extLst>
      <p:ext uri="{BB962C8B-B14F-4D97-AF65-F5344CB8AC3E}">
        <p14:creationId xmlns:p14="http://schemas.microsoft.com/office/powerpoint/2010/main" xmlns="" val="37757341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93"/>
            <a:ext cx="3912060" cy="1436159"/>
          </a:xfrm>
        </p:spPr>
        <p:txBody>
          <a:bodyPr/>
          <a:lstStyle/>
          <a:p>
            <a:r>
              <a:rPr lang="ru-RU" b="1" dirty="0">
                <a:effectLst/>
              </a:rPr>
              <a:t>Каравайка</a:t>
            </a:r>
            <a:br>
              <a:rPr lang="ru-RU" b="1" dirty="0">
                <a:effectLst/>
              </a:rPr>
            </a:br>
            <a:endParaRPr lang="ru-RU" dirty="0"/>
          </a:p>
        </p:txBody>
      </p:sp>
      <p:pic>
        <p:nvPicPr>
          <p:cNvPr id="5" name="Объект 4" descr="Лучик света - энциклопедия для детей: птицы. Каравайка"/>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07504" y="1196752"/>
            <a:ext cx="3168352" cy="5544616"/>
          </a:xfrm>
          <a:prstGeom prst="rect">
            <a:avLst/>
          </a:prstGeom>
          <a:noFill/>
          <a:ln>
            <a:noFill/>
          </a:ln>
        </p:spPr>
      </p:pic>
      <p:pic>
        <p:nvPicPr>
          <p:cNvPr id="6" name="Объект 5" descr="Лучик света - энциклопедия для детей: птицы. Каравайка"/>
          <p:cNvPicPr>
            <a:picLocks noGrp="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7864" y="1196752"/>
            <a:ext cx="3027214" cy="5544616"/>
          </a:xfrm>
          <a:prstGeom prst="rect">
            <a:avLst/>
          </a:prstGeom>
          <a:noFill/>
          <a:ln>
            <a:noFill/>
          </a:ln>
        </p:spPr>
      </p:pic>
      <p:sp>
        <p:nvSpPr>
          <p:cNvPr id="3" name="Прямоугольник 2"/>
          <p:cNvSpPr/>
          <p:nvPr/>
        </p:nvSpPr>
        <p:spPr>
          <a:xfrm>
            <a:off x="6065912" y="260648"/>
            <a:ext cx="3078088" cy="5632311"/>
          </a:xfrm>
          <a:prstGeom prst="rect">
            <a:avLst/>
          </a:prstGeom>
        </p:spPr>
        <p:txBody>
          <a:bodyPr wrap="square">
            <a:spAutoFit/>
          </a:bodyPr>
          <a:lstStyle/>
          <a:p>
            <a:r>
              <a:rPr lang="ru-RU" dirty="0"/>
              <a:t> Каравайка распространена в Южной Европе, в Азии, в Океании, Африке, на Мадагаскаре и в Центральной Америке. Длина ее около полуметра. Оперение темно-каштановое с зеленоватым и медным отливом. Селится эта удивительная птица на болотах и на илистых берегах стоячих водоемов. Каравайка - перелетная птица и поздней осенью улетает из холодных стран в сторону экватора. </a:t>
            </a:r>
            <a:br>
              <a:rPr lang="ru-RU" dirty="0"/>
            </a:b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xmlns="" val="2699301479"/>
      </p:ext>
    </p:extLst>
  </p:cSld>
  <p:clrMapOvr>
    <a:masterClrMapping/>
  </p:clrMapOvr>
  <p:transition/>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TC101859865[[fn=Порядок]]</Template>
  <TotalTime>59</TotalTime>
  <Words>39</Words>
  <Application>Microsoft Office PowerPoint</Application>
  <PresentationFormat>Экран (4:3)</PresentationFormat>
  <Paragraphs>31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Kilter</vt:lpstr>
      <vt:lpstr>Птицы небесной красоты</vt:lpstr>
      <vt:lpstr>АИСТ</vt:lpstr>
      <vt:lpstr>БАКЛАН. </vt:lpstr>
      <vt:lpstr>ГРИФ</vt:lpstr>
      <vt:lpstr> </vt:lpstr>
      <vt:lpstr>Журавль венценосный </vt:lpstr>
      <vt:lpstr>Зимородок </vt:lpstr>
      <vt:lpstr>Индюк </vt:lpstr>
      <vt:lpstr>Каравайка </vt:lpstr>
      <vt:lpstr>Кваква </vt:lpstr>
      <vt:lpstr>Китоглав </vt:lpstr>
      <vt:lpstr>Клювач </vt:lpstr>
      <vt:lpstr>Козодой </vt:lpstr>
      <vt:lpstr>Колибри </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Птицы небесной к</dc:title>
  <dc:creator>я</dc:creator>
  <cp:lastModifiedBy>Odmin</cp:lastModifiedBy>
  <cp:revision>56</cp:revision>
  <dcterms:created xsi:type="dcterms:W3CDTF">2013-09-08T16:14:40Z</dcterms:created>
  <dcterms:modified xsi:type="dcterms:W3CDTF">2014-06-05T07:16:45Z</dcterms:modified>
</cp:coreProperties>
</file>