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</p:sldMasterIdLst>
  <p:sldIdLst>
    <p:sldId id="258" r:id="rId2"/>
    <p:sldId id="259" r:id="rId3"/>
    <p:sldId id="261" r:id="rId4"/>
    <p:sldId id="263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0700" y="4800600"/>
            <a:ext cx="5486400" cy="565150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lvl="0" algn="l"/>
            <a:r>
              <a:rPr sz="2000" b="1" i="0" u="none" strike="noStrike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1790700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>
              <a:buNone/>
            </a:pPr>
            <a:endParaRPr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0700" y="5365750"/>
            <a:ext cx="5486400" cy="8032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>
              <a:buNone/>
            </a:pPr>
            <a:r>
              <a:rPr sz="1400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marL="0" lvl="0" indent="0" algn="ctr">
              <a:lnSpc>
                <a:spcPct val="100000"/>
              </a:lnSpc>
              <a:buNone/>
              <a:defRPr sz="4400" b="0" i="0" u="none" strike="noStrike" baseline="0">
                <a:solidFill>
                  <a:srgbClr val="000000"/>
                </a:solidFill>
                <a:latin typeface="Arial"/>
              </a:defRPr>
            </a:lvl1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sz="4400" b="0" i="0" u="none" strike="noStrike" baseline="0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ctr">
              <a:buNone/>
            </a:pPr>
            <a:r>
              <a:rPr>
                <a:solidFill>
                  <a:srgbClr val="3F3F3F"/>
                </a:solidFill>
              </a:rPr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sz="2800"/>
              <a:t>Образец текста</a:t>
            </a:r>
          </a:p>
          <a:p>
            <a:pPr lvl="1"/>
            <a:r>
              <a:rPr sz="2400"/>
              <a:t>Второй уровень</a:t>
            </a:r>
          </a:p>
          <a:p>
            <a:pPr lvl="2"/>
            <a:r>
              <a:rPr sz="2000"/>
              <a:t>Третий уровень</a:t>
            </a:r>
          </a:p>
          <a:p>
            <a:pPr lvl="3"/>
            <a:r>
              <a:rPr sz="1800"/>
              <a:t>Четвертый уровень</a:t>
            </a:r>
          </a:p>
          <a:p>
            <a:pPr lvl="4"/>
            <a:r>
              <a:rPr sz="1800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sz="2800"/>
              <a:t>Образец текста</a:t>
            </a:r>
          </a:p>
          <a:p>
            <a:pPr lvl="1"/>
            <a:r>
              <a:rPr sz="2400"/>
              <a:t>Второй уровень</a:t>
            </a:r>
          </a:p>
          <a:p>
            <a:pPr lvl="2"/>
            <a:r>
              <a:rPr sz="2000"/>
              <a:t>Третий уровень</a:t>
            </a:r>
          </a:p>
          <a:p>
            <a:pPr lvl="3"/>
            <a:r>
              <a:rPr sz="1800"/>
              <a:t>Четвертый уровень</a:t>
            </a:r>
          </a:p>
          <a:p>
            <a:pPr lvl="4"/>
            <a:r>
              <a:rPr sz="1800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 algn="ctr"/>
            <a:r>
              <a:rPr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3375"/>
            <a:ext cx="8229600" cy="45053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l"/>
            <a:r>
              <a:rPr/>
              <a:t>Образец текста</a:t>
            </a:r>
          </a:p>
          <a:p>
            <a:pPr lvl="0" algn="l"/>
            <a:r>
              <a:rPr/>
              <a:t>Второй уровень</a:t>
            </a:r>
          </a:p>
          <a:p>
            <a:pPr lvl="0" algn="l"/>
            <a:r>
              <a:rPr/>
              <a:t>Третий уровень</a:t>
            </a:r>
          </a:p>
          <a:p>
            <a:pPr lvl="0" algn="l"/>
            <a:r>
              <a:rPr/>
              <a:t>Четвертый уровень</a:t>
            </a:r>
          </a:p>
          <a:p>
            <a:pPr lvl="0" algn="l"/>
            <a:r>
              <a:rPr/>
              <a:t>Пятый уровень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43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6725" cy="1162050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lvl="0" algn="l"/>
            <a:r>
              <a:rPr sz="2000" b="1" i="0" u="none" strike="noStrike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15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sz="3200"/>
              <a:t>Образец текста</a:t>
            </a:r>
          </a:p>
          <a:p>
            <a:pPr lvl="1"/>
            <a:r>
              <a:rPr sz="2800"/>
              <a:t>Второй уровень</a:t>
            </a:r>
          </a:p>
          <a:p>
            <a:pPr lvl="2"/>
            <a:r>
              <a:rPr sz="2400"/>
              <a:t>Третий уровень</a:t>
            </a:r>
          </a:p>
          <a:p>
            <a:pPr lvl="3"/>
            <a:r>
              <a:rPr sz="2000"/>
              <a:t>Четвертый уровень</a:t>
            </a:r>
          </a:p>
          <a:p>
            <a:pPr lvl="4"/>
            <a:r>
              <a:rPr sz="2000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6725" cy="46894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>
              <a:buNone/>
            </a:pPr>
            <a:r>
              <a:rPr sz="1400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43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 algn="ctr"/>
            <a:r>
              <a:rPr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3375"/>
            <a:ext cx="4022725" cy="45053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l"/>
            <a:r>
              <a:rPr/>
              <a:t>Образец текста</a:t>
            </a:r>
          </a:p>
          <a:p>
            <a:pPr lvl="0" algn="l"/>
            <a:r>
              <a:rPr/>
              <a:t>Второй уровень</a:t>
            </a:r>
          </a:p>
          <a:p>
            <a:pPr lvl="0" algn="l"/>
            <a:r>
              <a:rPr/>
              <a:t>Третий уровень</a:t>
            </a:r>
          </a:p>
          <a:p>
            <a:pPr lvl="0" algn="l"/>
            <a:r>
              <a:rPr/>
              <a:t>Четвертый уровень</a:t>
            </a:r>
          </a:p>
          <a:p>
            <a:pPr lvl="0" algn="l"/>
            <a:r>
              <a:rPr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651375" y="1603375"/>
            <a:ext cx="4022725" cy="45053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l"/>
            <a:r>
              <a:rPr/>
              <a:t>Образец текста</a:t>
            </a:r>
          </a:p>
          <a:p>
            <a:pPr lvl="0" algn="l"/>
            <a:r>
              <a:rPr/>
              <a:t>Второй уровень</a:t>
            </a:r>
          </a:p>
          <a:p>
            <a:pPr lvl="0" algn="l"/>
            <a:r>
              <a:rPr/>
              <a:t>Третий уровень</a:t>
            </a:r>
          </a:p>
          <a:p>
            <a:pPr lvl="0" algn="l"/>
            <a:r>
              <a:rPr/>
              <a:t>Четвертый уровень</a:t>
            </a:r>
          </a:p>
          <a:p>
            <a:pPr lvl="0" algn="l"/>
            <a:r>
              <a:rPr/>
              <a:t>Пятый уровень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0725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l"/>
            <a:r>
              <a:rPr sz="4000" b="1" i="0" u="none" strike="noStrike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0725" y="2905125"/>
            <a:ext cx="7772400" cy="1498600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marL="0" lvl="0" indent="0">
              <a:buNone/>
            </a:pPr>
            <a:r>
              <a:rPr sz="2000">
                <a:solidFill>
                  <a:srgbClr val="3F3F3F"/>
                </a:solidFill>
              </a:rPr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629400" y="273050"/>
            <a:ext cx="2057400" cy="58515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273050"/>
            <a:ext cx="6019800" cy="58515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85800" y="2124075"/>
            <a:ext cx="7772400" cy="143827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 algn="ctr"/>
            <a:r>
              <a:rPr/>
              <a:t>Образец заголовка</a:t>
            </a: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 idx="1"/>
          </p:nvPr>
        </p:nvSpPr>
        <p:spPr>
          <a:xfrm>
            <a:off x="1371600" y="3867150"/>
            <a:ext cx="6400800" cy="1762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 algn="ctr"/>
            <a:r>
              <a:rPr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3525"/>
            <a:ext cx="4038600" cy="638175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marL="0" lvl="0" indent="0">
              <a:buNone/>
            </a:pPr>
            <a:r>
              <a:rPr sz="2400" b="1" i="0" u="none" strike="noStrike"/>
              <a:t>Образец текста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38600" cy="39497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sz="2400"/>
              <a:t>Образец текста</a:t>
            </a:r>
          </a:p>
          <a:p>
            <a:pPr lvl="1"/>
            <a:r>
              <a:rPr sz="2000"/>
              <a:t>Второй уровень</a:t>
            </a:r>
          </a:p>
          <a:p>
            <a:pPr lvl="2"/>
            <a:r>
              <a:rPr sz="1800"/>
              <a:t>Третий уровень</a:t>
            </a:r>
          </a:p>
          <a:p>
            <a:pPr lvl="3"/>
            <a:r>
              <a:rPr sz="1600"/>
              <a:t>Четвертый уровень</a:t>
            </a:r>
          </a:p>
          <a:p>
            <a:pPr lvl="4"/>
            <a:r>
              <a:rPr sz="1600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5" y="1533525"/>
            <a:ext cx="4041775" cy="638175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marL="0" lvl="0" indent="0">
              <a:buNone/>
            </a:pPr>
            <a:r>
              <a:rPr sz="2400" b="1" i="0" u="none" strike="noStrike"/>
              <a:t>Образец текста</a:t>
            </a:r>
          </a:p>
        </p:txBody>
      </p:sp>
      <p:sp>
        <p:nvSpPr>
          <p:cNvPr id="6" name="Текст 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497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sz="2400"/>
              <a:t>Образец текста</a:t>
            </a:r>
          </a:p>
          <a:p>
            <a:pPr lvl="1"/>
            <a:r>
              <a:rPr sz="2000"/>
              <a:t>Второй уровень</a:t>
            </a:r>
          </a:p>
          <a:p>
            <a:pPr lvl="2"/>
            <a:r>
              <a:rPr sz="1800"/>
              <a:t>Третий уровень</a:t>
            </a:r>
          </a:p>
          <a:p>
            <a:pPr lvl="3"/>
            <a:r>
              <a:rPr sz="1600"/>
              <a:t>Четвертый уровень</a:t>
            </a:r>
          </a:p>
          <a:p>
            <a:pPr lvl="4"/>
            <a:r>
              <a:rPr sz="1600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ACC6">
            <a:alpha val="4882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43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ctr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xStyles>
    <p:titleStyle>
      <a:lvl1pPr marL="0" lvl="0" indent="0" algn="ctr">
        <a:lnSpc>
          <a:spcPct val="100000"/>
        </a:lnSpc>
        <a:buNone/>
        <a:defRPr sz="4400" b="0" i="0" u="none" strike="noStrike" baseline="0">
          <a:solidFill>
            <a:srgbClr val="000000"/>
          </a:solidFill>
          <a:latin typeface="Arial"/>
        </a:defRPr>
      </a:lvl1pPr>
    </p:titleStyle>
    <p:bodyStyle>
      <a:lvl1pPr marL="342900" lvl="0" indent="685800" algn="l">
        <a:lnSpc>
          <a:spcPct val="100000"/>
        </a:lnSpc>
        <a:buFont typeface="Arial"/>
        <a:buChar char="•"/>
        <a:defRPr sz="3200" b="0" i="0" u="none" strike="noStrike" baseline="0">
          <a:solidFill>
            <a:srgbClr val="000000"/>
          </a:solidFill>
          <a:latin typeface="Arial"/>
        </a:defRPr>
      </a:lvl1pPr>
      <a:lvl2pPr marL="742950" lvl="1" indent="1943100" algn="l">
        <a:lnSpc>
          <a:spcPct val="100000"/>
        </a:lnSpc>
        <a:buFont typeface="Arial"/>
        <a:buChar char="–"/>
        <a:defRPr sz="2800" b="0" i="0" u="none" strike="noStrike" baseline="0">
          <a:solidFill>
            <a:srgbClr val="000000"/>
          </a:solidFill>
          <a:latin typeface="Arial"/>
        </a:defRPr>
      </a:lvl2pPr>
      <a:lvl3pPr marL="1143000" lvl="2" indent="3200400" algn="l">
        <a:lnSpc>
          <a:spcPct val="100000"/>
        </a:lnSpc>
        <a:buFont typeface="Arial"/>
        <a:buChar char="•"/>
        <a:defRPr sz="2400" b="0" i="0" u="none" strike="noStrike" baseline="0">
          <a:solidFill>
            <a:srgbClr val="000000"/>
          </a:solidFill>
          <a:latin typeface="Arial"/>
        </a:defRPr>
      </a:lvl3pPr>
      <a:lvl4pPr marL="1600200" lvl="3" indent="4572000" algn="l">
        <a:lnSpc>
          <a:spcPct val="100000"/>
        </a:lnSpc>
        <a:buFont typeface="Arial"/>
        <a:buChar char="–"/>
        <a:defRPr sz="2000" b="0" i="0" u="none" strike="noStrike" baseline="0">
          <a:solidFill>
            <a:srgbClr val="000000"/>
          </a:solidFill>
          <a:latin typeface="Arial"/>
        </a:defRPr>
      </a:lvl4pPr>
      <a:lvl5pPr marL="2057400" lvl="4" indent="5943600" algn="l">
        <a:lnSpc>
          <a:spcPct val="100000"/>
        </a:lnSpc>
        <a:buFont typeface="Arial"/>
        <a:buChar char="»"/>
        <a:defRPr sz="2000" b="0" i="0" u="none" strike="noStrike" baseline="0">
          <a:solidFill>
            <a:srgbClr val="000000"/>
          </a:solidFill>
          <a:latin typeface="Arial"/>
        </a:defRPr>
      </a:lvl5pPr>
      <a:lvl6pPr marL="2514600" lvl="5" indent="7315200" algn="l">
        <a:lnSpc>
          <a:spcPct val="100000"/>
        </a:lnSpc>
        <a:buFont typeface="Arial"/>
        <a:buChar char="•"/>
        <a:defRPr sz="2000" b="0" i="0" u="none" strike="noStrike" baseline="0">
          <a:solidFill>
            <a:srgbClr val="000000"/>
          </a:solidFill>
          <a:latin typeface="Arial"/>
        </a:defRPr>
      </a:lvl6pPr>
      <a:lvl7pPr marL="2971800" lvl="6" indent="8686800" algn="l">
        <a:lnSpc>
          <a:spcPct val="100000"/>
        </a:lnSpc>
        <a:buFont typeface="Arial"/>
        <a:buChar char="•"/>
        <a:defRPr sz="2000" b="0" i="0" u="none" strike="noStrike" baseline="0">
          <a:solidFill>
            <a:srgbClr val="000000"/>
          </a:solidFill>
          <a:latin typeface="Arial"/>
        </a:defRPr>
      </a:lvl7pPr>
      <a:lvl8pPr marL="3429000" lvl="7" indent="10058400" algn="l">
        <a:lnSpc>
          <a:spcPct val="100000"/>
        </a:lnSpc>
        <a:buFont typeface="Arial"/>
        <a:buChar char="•"/>
        <a:defRPr sz="2000" b="0" i="0" u="none" strike="noStrike" baseline="0">
          <a:solidFill>
            <a:srgbClr val="000000"/>
          </a:solidFill>
          <a:latin typeface="Arial"/>
        </a:defRPr>
      </a:lvl8pPr>
      <a:lvl9pPr marL="3886200" lvl="8" indent="11430000" algn="l">
        <a:lnSpc>
          <a:spcPct val="100000"/>
        </a:lnSpc>
        <a:buFont typeface="Arial"/>
        <a:buChar char="•"/>
        <a:defRPr sz="2000" b="0" i="0" u="none" strike="noStrike" baseline="0">
          <a:solidFill>
            <a:srgbClr val="000000"/>
          </a:solidFill>
          <a:latin typeface="Arial"/>
        </a:defRPr>
      </a:lvl9pPr>
    </p:bodyStyle>
    <p:otherStyle>
      <a:lvl1pPr marL="0" lvl="0" indent="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1pPr>
      <a:lvl2pPr marL="457200" lvl="1" indent="13716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2pPr>
      <a:lvl3pPr marL="914400" lvl="2" indent="27432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3pPr>
      <a:lvl4pPr marL="1371600" lvl="3" indent="41148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4pPr>
      <a:lvl5pPr marL="1828800" lvl="4" indent="54864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5pPr>
      <a:lvl6pPr marL="2286000" lvl="5" indent="68580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6pPr>
      <a:lvl7pPr marL="2743200" lvl="6" indent="82296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7pPr>
      <a:lvl8pPr marL="3200400" lvl="7" indent="96012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8pPr>
      <a:lvl9pPr marL="3657600" lvl="8" indent="109728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50" y="1104900"/>
            <a:ext cx="7775575" cy="45212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marL="0" lvl="0" indent="0" algn="l">
              <a:lnSpc>
                <a:spcPct val="100000"/>
              </a:lnSpc>
              <a:buNone/>
            </a:pPr>
            <a:r>
              <a:rPr sz="2400" b="1" i="0" u="none" strike="noStrike" baseline="0">
                <a:solidFill>
                  <a:srgbClr val="00B0F0"/>
                </a:solidFill>
                <a:latin typeface="Times New Roman"/>
              </a:rPr>
              <a:t>Задачи проекта:</a:t>
            </a:r>
          </a:p>
          <a:p>
            <a:pPr marL="0" lvl="0" indent="0" algn="l">
              <a:lnSpc>
                <a:spcPct val="100000"/>
              </a:lnSpc>
              <a:buNone/>
            </a:pPr>
            <a:r>
              <a:rPr sz="2400" b="0" i="0" u="none" strike="noStrike" baseline="0">
                <a:solidFill>
                  <a:srgbClr val="00B0F0"/>
                </a:solidFill>
                <a:latin typeface="Times New Roman"/>
              </a:rPr>
              <a:t>• Закрепить представление о весне и её приметах</a:t>
            </a:r>
          </a:p>
          <a:p>
            <a:pPr marL="0" lvl="0" indent="0" algn="l">
              <a:lnSpc>
                <a:spcPct val="100000"/>
              </a:lnSpc>
              <a:buNone/>
            </a:pPr>
            <a:r>
              <a:rPr sz="2400" b="0" i="0" u="none" strike="noStrike" baseline="0">
                <a:solidFill>
                  <a:srgbClr val="00B0F0"/>
                </a:solidFill>
                <a:latin typeface="Times New Roman"/>
              </a:rPr>
              <a:t>• Развитие познавательных способностей детей в процессе совместной исследовательской деятельности.</a:t>
            </a:r>
          </a:p>
          <a:p>
            <a:pPr marL="0" lvl="0" indent="0" algn="l">
              <a:lnSpc>
                <a:spcPct val="100000"/>
              </a:lnSpc>
              <a:buNone/>
            </a:pPr>
            <a:r>
              <a:rPr sz="2400" b="0" i="0" u="none" strike="noStrike" baseline="0">
                <a:solidFill>
                  <a:srgbClr val="00B0F0"/>
                </a:solidFill>
                <a:latin typeface="Times New Roman"/>
              </a:rPr>
              <a:t>• Закрепить и систематизировать знания детей о животных, растениях, насекомых, птицах.</a:t>
            </a:r>
          </a:p>
          <a:p>
            <a:pPr marL="0" lvl="0" indent="0" algn="l">
              <a:lnSpc>
                <a:spcPct val="100000"/>
              </a:lnSpc>
              <a:buNone/>
            </a:pPr>
            <a:r>
              <a:rPr sz="2400" b="0" i="0" u="none" strike="noStrike" baseline="0">
                <a:solidFill>
                  <a:srgbClr val="00B0F0"/>
                </a:solidFill>
                <a:latin typeface="Times New Roman"/>
              </a:rPr>
              <a:t>• Воспитывать любовь и бережное отношение к природе</a:t>
            </a:r>
          </a:p>
          <a:p>
            <a:pPr marL="0" lvl="0" indent="0" algn="l">
              <a:lnSpc>
                <a:spcPct val="100000"/>
              </a:lnSpc>
              <a:buNone/>
            </a:pPr>
            <a:r>
              <a:rPr sz="2400" b="0" i="0" u="none" strike="noStrike" baseline="0">
                <a:solidFill>
                  <a:srgbClr val="00B0F0"/>
                </a:solidFill>
                <a:latin typeface="Times New Roman"/>
              </a:rPr>
              <a:t>• Активизировать совместную деятельность родителей и детей</a:t>
            </a:r>
          </a:p>
          <a:p>
            <a:pPr marL="0" lvl="0" indent="0" algn="l">
              <a:lnSpc>
                <a:spcPct val="100000"/>
              </a:lnSpc>
              <a:buNone/>
            </a:pPr>
            <a:r>
              <a:rPr sz="2400" b="0" i="0" u="none" strike="noStrike" baseline="0">
                <a:solidFill>
                  <a:srgbClr val="00B0F0"/>
                </a:solidFill>
                <a:latin typeface="Times New Roman"/>
              </a:rPr>
              <a:t>Интеграция образовательных областей: познание, музыка, коммуникация, физическая культура, художественное творчество, чтение художественной литературы.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Познание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305117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lnSpcReduction="10000"/>
          </a:bodyPr>
          <a:lstStyle/>
          <a:p>
            <a:pPr lvl="0"/>
            <a:r>
              <a:rPr sz="2800"/>
              <a:t>Наблюдения  за деревьями и кустарниками на участке – набухшие почки, распустившийся крокус.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19475" y="4076700"/>
            <a:ext cx="3105150" cy="2159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98975" y="1195387"/>
            <a:ext cx="3359150" cy="2517775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67400" y="3930650"/>
            <a:ext cx="2879725" cy="215900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36575" y="4508500"/>
            <a:ext cx="3279775" cy="215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Художественное творчество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4138612" cy="45243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sz="2800"/>
              <a:t>Рисование: "Ласковое солнышко», «Веточка вербы», «Весенние цветы-первоцветы</a:t>
            </a:r>
          </a:p>
          <a:p>
            <a:pPr lvl="0"/>
            <a:r>
              <a:rPr sz="2800"/>
              <a:t>Загадки-раскраски о весне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84850" y="3355975"/>
            <a:ext cx="3359150" cy="2159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346450" y="4219575"/>
            <a:ext cx="2879725" cy="2159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0825" y="4579937"/>
            <a:ext cx="2879725" cy="215900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930775" y="1268412"/>
            <a:ext cx="2879725" cy="215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38162" y="1873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 fontScale="90000"/>
          </a:bodyPr>
          <a:lstStyle/>
          <a:p>
            <a:pPr lvl="0"/>
            <a:r>
              <a:rPr b="1" i="0" u="none" strike="noStrike"/>
              <a:t>Коммуникация.</a:t>
            </a:r>
            <a:r>
              <a:rPr/>
              <a:t> </a:t>
            </a:r>
            <a:r>
              <a:rPr b="1" i="0" u="none" strike="noStrike"/>
              <a:t>Развитие речи.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123950"/>
            <a:ext cx="8229600" cy="4999037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sz="2400"/>
              <a:t>Рассматривание картинок: «Ледоход»; «Встречаем птиц»; «Прощай, Зима!»;</a:t>
            </a:r>
          </a:p>
          <a:p>
            <a:pPr lvl="0"/>
            <a:r>
              <a:rPr sz="2400"/>
              <a:t>Составление описательных рассказов по картинкам.</a:t>
            </a:r>
          </a:p>
          <a:p>
            <a:pPr lvl="0"/>
            <a:r>
              <a:rPr sz="2400"/>
              <a:t>Заучивание стихотворений о весне, объяснение смысла.</a:t>
            </a:r>
          </a:p>
          <a:p>
            <a:pPr lvl="0"/>
            <a:r>
              <a:rPr sz="2400"/>
              <a:t>Беседа на тему: «Опасный лёд», «Ног не намочи – не становись в ручьи!».</a:t>
            </a:r>
          </a:p>
          <a:p>
            <a:pPr lvl="0"/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59112" y="4148137"/>
            <a:ext cx="2879725" cy="2159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362" y="4508500"/>
            <a:ext cx="2879725" cy="2159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11862" y="3068637"/>
            <a:ext cx="2879725" cy="215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 b="1" i="0" u="none" strike="noStrike"/>
              <a:t>Художественно-эстетическая деятельность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sz="2800"/>
              <a:t>Показ сказки на фланелеграфе «Заюшкина избушка»</a:t>
            </a:r>
          </a:p>
          <a:p>
            <a:pPr lvl="0"/>
            <a:r>
              <a:rPr sz="2800"/>
              <a:t>Игры с героями сказки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endParaRPr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38387" y="4148137"/>
            <a:ext cx="2879725" cy="2159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11862" y="4364037"/>
            <a:ext cx="1619250" cy="215900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35600" y="1700212"/>
            <a:ext cx="2879725" cy="215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 b="1" i="0" u="none" strike="noStrike"/>
              <a:t>Продуктивная деятельность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123950"/>
            <a:ext cx="4035425" cy="4999037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sz="2400"/>
              <a:t>Выполнение коллажа с детьми  «Весна красна»</a:t>
            </a:r>
          </a:p>
          <a:p>
            <a:pPr lvl="0"/>
            <a:r>
              <a:rPr sz="2400"/>
              <a:t>Посадка и наблюдение за огородом "Огород наш огород,он у нас всегда растет"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59337" y="1123950"/>
            <a:ext cx="3527425" cy="2519362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0825" y="4437062"/>
            <a:ext cx="2879725" cy="2159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843212" y="4148137"/>
            <a:ext cx="2879725" cy="215900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867400" y="3787775"/>
            <a:ext cx="2879725" cy="215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Игровая деятельность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sz="2400"/>
              <a:t>Подвижные игры</a:t>
            </a:r>
          </a:p>
          <a:p>
            <a:pPr lvl="0"/>
            <a:r>
              <a:rPr sz="2400"/>
              <a:t>Дидактические игры «Что изменилось», «Скажи по- другому»</a:t>
            </a:r>
          </a:p>
          <a:p>
            <a:pPr lvl="0"/>
            <a:r>
              <a:rPr sz="2400"/>
              <a:t>Настольно-печатные игры: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648200" y="1123950"/>
            <a:ext cx="4038600" cy="4999037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>
              <a:buNone/>
            </a:pPr>
            <a:r>
              <a:rPr sz="2800" dirty="0"/>
              <a:t>«</a:t>
            </a:r>
            <a:r>
              <a:rPr sz="2400" dirty="0" err="1"/>
              <a:t>Отгадай</a:t>
            </a:r>
            <a:r>
              <a:rPr sz="2400" dirty="0"/>
              <a:t>, </a:t>
            </a:r>
            <a:r>
              <a:rPr sz="2400" dirty="0" err="1"/>
              <a:t>кто</a:t>
            </a:r>
            <a:r>
              <a:rPr sz="2400" dirty="0"/>
              <a:t> </a:t>
            </a:r>
            <a:r>
              <a:rPr sz="2400" dirty="0" err="1"/>
              <a:t>это</a:t>
            </a:r>
            <a:r>
              <a:rPr sz="2400" dirty="0"/>
              <a:t>? » </a:t>
            </a:r>
            <a:r>
              <a:rPr sz="2400" dirty="0" err="1"/>
              <a:t>Найти</a:t>
            </a:r>
            <a:r>
              <a:rPr sz="2400" dirty="0"/>
              <a:t> </a:t>
            </a:r>
            <a:r>
              <a:rPr sz="2400" dirty="0" err="1"/>
              <a:t>животное</a:t>
            </a:r>
            <a:r>
              <a:rPr sz="2400" dirty="0"/>
              <a:t> </a:t>
            </a:r>
            <a:r>
              <a:rPr sz="2400" dirty="0" err="1"/>
              <a:t>по</a:t>
            </a:r>
            <a:r>
              <a:rPr sz="2400" dirty="0"/>
              <a:t> </a:t>
            </a:r>
            <a:r>
              <a:rPr sz="2400" dirty="0" err="1"/>
              <a:t>описанию</a:t>
            </a:r>
            <a:r>
              <a:rPr sz="2400" dirty="0"/>
              <a:t>.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51500" y="2347912"/>
            <a:ext cx="3359150" cy="2519363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287" y="3860800"/>
            <a:ext cx="2879725" cy="215900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419475" y="4508500"/>
            <a:ext cx="2879725" cy="215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Работа с родителями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195387"/>
            <a:ext cx="4038600" cy="49276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sz="2400"/>
              <a:t>Привлечение родителей к составлению альбома на тему «Весенние пейзажи», привлечение родителей к высадке растений в огороде.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648200" y="1268412"/>
            <a:ext cx="4038600" cy="48545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sz="2400"/>
              <a:t>Консультация для родителей «Экологическое воспитание детей в семье»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51500" y="3140075"/>
            <a:ext cx="3359150" cy="25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95512" y="3932237"/>
            <a:ext cx="3362325" cy="251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Итоги проекта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268412"/>
            <a:ext cx="7931150" cy="53276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>
              <a:buNone/>
            </a:pPr>
            <a:endParaRPr/>
          </a:p>
          <a:p>
            <a:pPr lvl="0"/>
            <a:r>
              <a:rPr sz="1800"/>
              <a:t> </a:t>
            </a:r>
            <a:r>
              <a:rPr sz="2800"/>
              <a:t>Усвоение детьми необходимых знаний по теме: «Живая и неживая природа весной».</a:t>
            </a:r>
          </a:p>
          <a:p>
            <a:pPr lvl="0"/>
            <a:r>
              <a:rPr sz="2800"/>
              <a:t>У детей сформирован устойчивый интерес к природе.</a:t>
            </a:r>
          </a:p>
          <a:p>
            <a:pPr lvl="0"/>
            <a:r>
              <a:rPr sz="2800"/>
              <a:t> Обогащение словаря детей.</a:t>
            </a:r>
          </a:p>
          <a:p>
            <a:pPr lvl="0"/>
            <a:r>
              <a:rPr sz="2800"/>
              <a:t>Успешное интеллектуально- личностное развитие детей.</a:t>
            </a:r>
          </a:p>
          <a:p>
            <a:pPr lvl="0"/>
            <a:r>
              <a:rPr sz="2800"/>
              <a:t> Развитие познавательной активности детей.</a:t>
            </a:r>
          </a:p>
          <a:p>
            <a:pPr lvl="0"/>
            <a:r>
              <a:rPr sz="2800"/>
              <a:t>Активизация совместной деятельности родителей и детей</a:t>
            </a:r>
          </a:p>
          <a:p>
            <a:pPr lvl="0"/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302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Познание</vt:lpstr>
      <vt:lpstr>Художественное творчество</vt:lpstr>
      <vt:lpstr>Коммуникация. Развитие речи.</vt:lpstr>
      <vt:lpstr>Художественно-эстетическая деятельность</vt:lpstr>
      <vt:lpstr>Продуктивная деятельность</vt:lpstr>
      <vt:lpstr>Игровая деятельность</vt:lpstr>
      <vt:lpstr>Работа с родителями</vt:lpstr>
      <vt:lpstr>Итоги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 Весна красна идет!!!»</dc:title>
  <cp:lastModifiedBy>Наташа</cp:lastModifiedBy>
  <cp:revision>4</cp:revision>
  <dcterms:modified xsi:type="dcterms:W3CDTF">2014-09-21T15:49:07Z</dcterms:modified>
</cp:coreProperties>
</file>