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57" r:id="rId3"/>
    <p:sldId id="258" r:id="rId4"/>
    <p:sldId id="274" r:id="rId5"/>
    <p:sldId id="259" r:id="rId6"/>
    <p:sldId id="275" r:id="rId7"/>
    <p:sldId id="276" r:id="rId8"/>
    <p:sldId id="278" r:id="rId9"/>
    <p:sldId id="280" r:id="rId10"/>
    <p:sldId id="277" r:id="rId11"/>
    <p:sldId id="282" r:id="rId12"/>
    <p:sldId id="279" r:id="rId13"/>
    <p:sldId id="283" r:id="rId14"/>
    <p:sldId id="298" r:id="rId15"/>
    <p:sldId id="299" r:id="rId16"/>
    <p:sldId id="300" r:id="rId17"/>
    <p:sldId id="285" r:id="rId18"/>
    <p:sldId id="284" r:id="rId19"/>
    <p:sldId id="281" r:id="rId20"/>
    <p:sldId id="288" r:id="rId21"/>
    <p:sldId id="287" r:id="rId22"/>
    <p:sldId id="286" r:id="rId23"/>
    <p:sldId id="295" r:id="rId24"/>
    <p:sldId id="289" r:id="rId25"/>
    <p:sldId id="291" r:id="rId26"/>
    <p:sldId id="292" r:id="rId27"/>
    <p:sldId id="290" r:id="rId28"/>
    <p:sldId id="293" r:id="rId29"/>
    <p:sldId id="294" r:id="rId30"/>
    <p:sldId id="29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2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D79-E691-4B51-88CB-C0A16ECEC709}" type="datetimeFigureOut">
              <a:rPr lang="ru-RU" smtClean="0"/>
              <a:t>21.09.2014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7FB0-595B-40EF-A0BA-20862A72C3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0A96-7895-4775-80EE-AA77FEB2A3F9}" type="datetimeFigureOut">
              <a:rPr lang="ru-RU" smtClean="0"/>
              <a:t>21.09.2014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65F4-379C-44F2-8E89-DB43904FE8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ru-RU" smtClean="0"/>
              <a:t>21.09.2014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ru-RU" smtClean="0"/>
              <a:t>21.09.2014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ru-RU" smtClean="0"/>
              <a:t>21.09.2014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ru-RU" smtClean="0"/>
              <a:t>21.09.2014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ru-RU" smtClean="0"/>
              <a:t>21.09.2014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ru-RU" smtClean="0"/>
              <a:t>21.09.2014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ые ли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ru-RU" smtClean="0"/>
              <a:t>21.09.2014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ru-RU" smtClean="0"/>
              <a:t>21.09.2014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ru-RU" smtClean="0"/>
              <a:t>21.09.2014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ru-RU" smtClean="0"/>
              <a:t>21.09.2014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Полилиния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Полилиния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4" name="Полилиния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" name="Полилиния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6" name="Полилиния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7" name="Полилиния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8" name="Полилиния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9" name="Полилиния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0" name="Полилиния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1" name="Полилиния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2" name="Полилиния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3" name="Полилиния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" name="Полилиния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25" name="Полилиния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6" name="Полилиния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7" name="Полилиния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28" name="Полилиния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29" name="Полилиния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0" name="Полилиния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1" name="Полилиния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2" name="Полилиния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33" name="Полилиния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4" name="Полилиния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5" name="Полилиния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36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7" name="Полилиния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8" name="Полилиния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9" name="Полилиния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0" name="Полилиния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41" name="Полилиния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2" name="Полилиния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3" name="Полилиния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44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5" name="Полилиния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6" name="Полилиния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7" name="Полилиния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48" name="Полилиния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9" name="Полилиния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50" name="Полилиния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1" name="Полилиния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2" name="Полилиния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3" name="Полилиния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54" name="Полилиния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5" name="Полилиния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6" name="Полилиния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7" name="Полилиния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8" name="Полилиния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59" name="Полилиния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0" name="Полилиния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1" name="Полилиния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2" name="Полилиния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63" name="Полилиния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10" name="Полилиния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8" name="Рисунок 67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Широкий рисунок с подписью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олилиния 63"/>
          <p:cNvSpPr>
            <a:spLocks/>
          </p:cNvSpPr>
          <p:nvPr/>
        </p:nvSpPr>
        <p:spPr bwMode="auto">
          <a:xfrm>
            <a:off x="1185732" y="336529"/>
            <a:ext cx="9817165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Полилиния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6" name="Полилиния 65"/>
          <p:cNvSpPr>
            <a:spLocks/>
          </p:cNvSpPr>
          <p:nvPr/>
        </p:nvSpPr>
        <p:spPr bwMode="auto">
          <a:xfrm>
            <a:off x="1255712" y="391886"/>
            <a:ext cx="9675672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Рисунок 2"/>
          <p:cNvSpPr>
            <a:spLocks noGrp="1"/>
          </p:cNvSpPr>
          <p:nvPr>
            <p:ph type="pic" idx="1"/>
          </p:nvPr>
        </p:nvSpPr>
        <p:spPr>
          <a:xfrm>
            <a:off x="1315615" y="447869"/>
            <a:ext cx="9517225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69" name="Полилиния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олилиния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1" name="Группа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Полилиния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74" name="Полилиния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77" name="Группа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Полилиния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80" name="Полилиния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858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ru-RU" smtClean="0"/>
              <a:t>21.09.2014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о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ru-RU" smtClean="0"/>
              <a:t>21.09.2014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169502" y="488128"/>
            <a:ext cx="9841398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Полилиния 9"/>
          <p:cNvSpPr>
            <a:spLocks/>
          </p:cNvSpPr>
          <p:nvPr/>
        </p:nvSpPr>
        <p:spPr bwMode="auto">
          <a:xfrm>
            <a:off x="1359236" y="681199"/>
            <a:ext cx="9462092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>
            <a:off x="1463084" y="770297"/>
            <a:ext cx="9267384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Рисунок 56"/>
          <p:cNvSpPr>
            <a:spLocks noGrp="1"/>
          </p:cNvSpPr>
          <p:nvPr>
            <p:ph type="pic" sz="quarter" idx="15"/>
          </p:nvPr>
        </p:nvSpPr>
        <p:spPr>
          <a:xfrm>
            <a:off x="1584584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изображения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ru-RU" smtClean="0"/>
              <a:t>21.09.2014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2" name="Рисунок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3" name="Полилиния 5"/>
          <p:cNvSpPr>
            <a:spLocks/>
          </p:cNvSpPr>
          <p:nvPr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олилиния 5"/>
          <p:cNvSpPr>
            <a:spLocks/>
          </p:cNvSpPr>
          <p:nvPr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6" name="Рисунок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изображения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ru-RU" smtClean="0"/>
              <a:t>21.09.2014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Полилиния 5"/>
          <p:cNvSpPr>
            <a:spLocks/>
          </p:cNvSpPr>
          <p:nvPr/>
        </p:nvSpPr>
        <p:spPr bwMode="auto">
          <a:xfrm rot="5142891" flipH="1" flipV="1">
            <a:off x="247644" y="1721806"/>
            <a:ext cx="4929972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auto">
          <a:xfrm rot="5239426" flipH="1" flipV="1">
            <a:off x="357111" y="1796769"/>
            <a:ext cx="472838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Полилиния 5"/>
          <p:cNvSpPr>
            <a:spLocks/>
          </p:cNvSpPr>
          <p:nvPr/>
        </p:nvSpPr>
        <p:spPr bwMode="auto">
          <a:xfrm rot="16039426" flipV="1">
            <a:off x="479976" y="1881660"/>
            <a:ext cx="4513028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auto">
          <a:xfrm rot="5245851" flipH="1">
            <a:off x="6988110" y="1660590"/>
            <a:ext cx="4876799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Полилиния 5"/>
          <p:cNvSpPr>
            <a:spLocks/>
          </p:cNvSpPr>
          <p:nvPr/>
        </p:nvSpPr>
        <p:spPr bwMode="auto">
          <a:xfrm rot="5400000" flipH="1">
            <a:off x="7081289" y="1726284"/>
            <a:ext cx="4725692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Полилиния 5"/>
          <p:cNvSpPr>
            <a:spLocks/>
          </p:cNvSpPr>
          <p:nvPr/>
        </p:nvSpPr>
        <p:spPr bwMode="auto">
          <a:xfrm rot="16200000">
            <a:off x="7174180" y="1791642"/>
            <a:ext cx="4510462" cy="30912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3" name="Полилиния 5"/>
          <p:cNvSpPr>
            <a:spLocks/>
          </p:cNvSpPr>
          <p:nvPr/>
        </p:nvSpPr>
        <p:spPr bwMode="auto">
          <a:xfrm rot="5400000" flipH="1" flipV="1">
            <a:off x="3411348" y="1401382"/>
            <a:ext cx="536613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олилиния 5"/>
          <p:cNvSpPr>
            <a:spLocks/>
          </p:cNvSpPr>
          <p:nvPr/>
        </p:nvSpPr>
        <p:spPr bwMode="auto">
          <a:xfrm rot="5400000" flipH="1" flipV="1">
            <a:off x="3498864" y="1461258"/>
            <a:ext cx="5191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Полилиния 5"/>
          <p:cNvSpPr>
            <a:spLocks/>
          </p:cNvSpPr>
          <p:nvPr/>
        </p:nvSpPr>
        <p:spPr bwMode="auto">
          <a:xfrm rot="5400000" flipH="1" flipV="1">
            <a:off x="3599500" y="1547247"/>
            <a:ext cx="4949756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6" name="Рисунок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7" name="Рисунок 23"/>
          <p:cNvSpPr>
            <a:spLocks noGrp="1"/>
          </p:cNvSpPr>
          <p:nvPr>
            <p:ph type="pic" sz="quarter" idx="14"/>
          </p:nvPr>
        </p:nvSpPr>
        <p:spPr>
          <a:xfrm>
            <a:off x="4512088" y="872538"/>
            <a:ext cx="3147670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8" name="Рисунок 23"/>
          <p:cNvSpPr>
            <a:spLocks noGrp="1"/>
          </p:cNvSpPr>
          <p:nvPr>
            <p:ph type="pic" sz="quarter" idx="15"/>
          </p:nvPr>
        </p:nvSpPr>
        <p:spPr>
          <a:xfrm>
            <a:off x="7989807" y="1177218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 23"/>
          <p:cNvSpPr>
            <a:spLocks/>
          </p:cNvSpPr>
          <p:nvPr/>
        </p:nvSpPr>
        <p:spPr bwMode="auto">
          <a:xfrm rot="10800000">
            <a:off x="822959" y="1630677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Полилиния 9"/>
          <p:cNvSpPr>
            <a:spLocks/>
          </p:cNvSpPr>
          <p:nvPr/>
        </p:nvSpPr>
        <p:spPr bwMode="auto">
          <a:xfrm rot="10800000">
            <a:off x="970662" y="1739065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" name="Полилиния 9"/>
          <p:cNvSpPr>
            <a:spLocks/>
          </p:cNvSpPr>
          <p:nvPr/>
        </p:nvSpPr>
        <p:spPr bwMode="auto">
          <a:xfrm rot="10800000">
            <a:off x="1022003" y="1800807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 rot="5106336">
            <a:off x="4893039" y="1012328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8" name="Полилиния 9"/>
          <p:cNvSpPr>
            <a:spLocks/>
          </p:cNvSpPr>
          <p:nvPr/>
        </p:nvSpPr>
        <p:spPr bwMode="auto">
          <a:xfrm rot="5106336">
            <a:off x="5015934" y="1096160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Полилиния 9"/>
          <p:cNvSpPr>
            <a:spLocks/>
          </p:cNvSpPr>
          <p:nvPr/>
        </p:nvSpPr>
        <p:spPr bwMode="auto">
          <a:xfrm rot="5106336">
            <a:off x="5073495" y="1163712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" name="Полилиния 29"/>
          <p:cNvSpPr>
            <a:spLocks/>
          </p:cNvSpPr>
          <p:nvPr/>
        </p:nvSpPr>
        <p:spPr bwMode="auto">
          <a:xfrm rot="5837788">
            <a:off x="7669629" y="2059872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9"/>
          <p:cNvSpPr>
            <a:spLocks/>
          </p:cNvSpPr>
          <p:nvPr/>
        </p:nvSpPr>
        <p:spPr bwMode="auto">
          <a:xfrm rot="5837788">
            <a:off x="7774010" y="2167696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2" name="Полилиния 9"/>
          <p:cNvSpPr>
            <a:spLocks/>
          </p:cNvSpPr>
          <p:nvPr/>
        </p:nvSpPr>
        <p:spPr bwMode="auto">
          <a:xfrm rot="5837788">
            <a:off x="7816672" y="2218287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" name="Полилиния 32"/>
          <p:cNvSpPr>
            <a:spLocks/>
          </p:cNvSpPr>
          <p:nvPr/>
        </p:nvSpPr>
        <p:spPr bwMode="auto">
          <a:xfrm flipH="1">
            <a:off x="6019800" y="3959649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33"/>
          <p:cNvSpPr>
            <a:spLocks/>
          </p:cNvSpPr>
          <p:nvPr/>
        </p:nvSpPr>
        <p:spPr bwMode="auto">
          <a:xfrm flipH="1">
            <a:off x="6071617" y="4009786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5" name="Полилиния 34"/>
          <p:cNvSpPr>
            <a:spLocks/>
          </p:cNvSpPr>
          <p:nvPr/>
        </p:nvSpPr>
        <p:spPr bwMode="auto">
          <a:xfrm flipH="1">
            <a:off x="6118185" y="4059989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" name="Рисунок 37"/>
          <p:cNvSpPr>
            <a:spLocks noGrp="1"/>
          </p:cNvSpPr>
          <p:nvPr>
            <p:ph type="pic" sz="quarter" idx="13"/>
          </p:nvPr>
        </p:nvSpPr>
        <p:spPr>
          <a:xfrm>
            <a:off x="1103403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37" name="Рисунок 37"/>
          <p:cNvSpPr>
            <a:spLocks noGrp="1"/>
          </p:cNvSpPr>
          <p:nvPr>
            <p:ph type="pic" sz="quarter" idx="14"/>
          </p:nvPr>
        </p:nvSpPr>
        <p:spPr>
          <a:xfrm>
            <a:off x="5613953" y="592466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5"/>
          </p:nvPr>
        </p:nvSpPr>
        <p:spPr>
          <a:xfrm>
            <a:off x="8444150" y="1622343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2794" y="4226768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ru-RU" smtClean="0"/>
              <a:t>21.09.2014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5"/>
          <p:cNvSpPr>
            <a:spLocks/>
          </p:cNvSpPr>
          <p:nvPr/>
        </p:nvSpPr>
        <p:spPr bwMode="auto">
          <a:xfrm rot="21432709">
            <a:off x="6324263" y="3487057"/>
            <a:ext cx="4288074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ru-RU" smtClean="0"/>
              <a:t>21.09.2014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9" name="Полилиния 5"/>
          <p:cNvSpPr>
            <a:spLocks/>
          </p:cNvSpPr>
          <p:nvPr/>
        </p:nvSpPr>
        <p:spPr bwMode="auto">
          <a:xfrm flipV="1">
            <a:off x="6288832" y="223934"/>
            <a:ext cx="4298931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" name="Полилиния 5"/>
          <p:cNvSpPr>
            <a:spLocks/>
          </p:cNvSpPr>
          <p:nvPr/>
        </p:nvSpPr>
        <p:spPr bwMode="auto">
          <a:xfrm rot="160574" flipV="1">
            <a:off x="6341325" y="304472"/>
            <a:ext cx="4188922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5"/>
          <p:cNvSpPr>
            <a:spLocks/>
          </p:cNvSpPr>
          <p:nvPr/>
        </p:nvSpPr>
        <p:spPr bwMode="auto">
          <a:xfrm rot="10960574" flipH="1" flipV="1">
            <a:off x="6428390" y="357897"/>
            <a:ext cx="3998139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2" name="Полилиния 5"/>
          <p:cNvSpPr>
            <a:spLocks/>
          </p:cNvSpPr>
          <p:nvPr/>
        </p:nvSpPr>
        <p:spPr bwMode="auto">
          <a:xfrm flipH="1">
            <a:off x="1656574" y="3430171"/>
            <a:ext cx="4203052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" name="Полилиния 5"/>
          <p:cNvSpPr>
            <a:spLocks/>
          </p:cNvSpPr>
          <p:nvPr/>
        </p:nvSpPr>
        <p:spPr bwMode="auto">
          <a:xfrm flipH="1">
            <a:off x="1711524" y="3498638"/>
            <a:ext cx="4054926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5"/>
          <p:cNvSpPr>
            <a:spLocks/>
          </p:cNvSpPr>
          <p:nvPr/>
        </p:nvSpPr>
        <p:spPr bwMode="auto">
          <a:xfrm rot="10800000">
            <a:off x="1795205" y="3576013"/>
            <a:ext cx="3870246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5" name="Полилиния 5"/>
          <p:cNvSpPr>
            <a:spLocks/>
          </p:cNvSpPr>
          <p:nvPr/>
        </p:nvSpPr>
        <p:spPr bwMode="auto">
          <a:xfrm rot="200049" flipH="1" flipV="1">
            <a:off x="1604864" y="247650"/>
            <a:ext cx="425475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" name="Полилиния 5"/>
          <p:cNvSpPr>
            <a:spLocks/>
          </p:cNvSpPr>
          <p:nvPr/>
        </p:nvSpPr>
        <p:spPr bwMode="auto">
          <a:xfrm flipH="1" flipV="1">
            <a:off x="1684947" y="325852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7" name="Полилиния 5"/>
          <p:cNvSpPr>
            <a:spLocks/>
          </p:cNvSpPr>
          <p:nvPr/>
        </p:nvSpPr>
        <p:spPr bwMode="auto">
          <a:xfrm flipH="1" flipV="1">
            <a:off x="1735448" y="393162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8" name="Полилиния 5"/>
          <p:cNvSpPr>
            <a:spLocks/>
          </p:cNvSpPr>
          <p:nvPr/>
        </p:nvSpPr>
        <p:spPr bwMode="auto">
          <a:xfrm>
            <a:off x="6419893" y="3558258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" name="Полилиния 5"/>
          <p:cNvSpPr>
            <a:spLocks/>
          </p:cNvSpPr>
          <p:nvPr/>
        </p:nvSpPr>
        <p:spPr bwMode="auto">
          <a:xfrm>
            <a:off x="6487007" y="3625374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0" name="Рисунок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1" name="Рисунок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2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2" name="Рисунок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3" name="Рисунок 16"/>
          <p:cNvSpPr>
            <a:spLocks noGrp="1"/>
          </p:cNvSpPr>
          <p:nvPr>
            <p:ph type="pic" sz="quarter" idx="16"/>
          </p:nvPr>
        </p:nvSpPr>
        <p:spPr>
          <a:xfrm>
            <a:off x="6607386" y="3696666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прямоугольных рисунка с подписям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ru-RU" smtClean="0"/>
              <a:t>21.09.2014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 flipH="1">
            <a:off x="8747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 flipH="1">
            <a:off x="940025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 flipH="1">
            <a:off x="1005341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9" name="Полилиния 38"/>
          <p:cNvSpPr>
            <a:spLocks/>
          </p:cNvSpPr>
          <p:nvPr/>
        </p:nvSpPr>
        <p:spPr bwMode="auto">
          <a:xfrm>
            <a:off x="62468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Полилиния 39"/>
          <p:cNvSpPr>
            <a:spLocks/>
          </p:cNvSpPr>
          <p:nvPr/>
        </p:nvSpPr>
        <p:spPr bwMode="auto">
          <a:xfrm>
            <a:off x="6312126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" name="Полилиния 40"/>
          <p:cNvSpPr>
            <a:spLocks/>
          </p:cNvSpPr>
          <p:nvPr/>
        </p:nvSpPr>
        <p:spPr bwMode="auto">
          <a:xfrm>
            <a:off x="6377440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2" name="Полилиния 41"/>
          <p:cNvSpPr>
            <a:spLocks/>
          </p:cNvSpPr>
          <p:nvPr/>
        </p:nvSpPr>
        <p:spPr bwMode="auto">
          <a:xfrm flipH="1" flipV="1">
            <a:off x="8747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" name="Полилиния 42"/>
          <p:cNvSpPr>
            <a:spLocks/>
          </p:cNvSpPr>
          <p:nvPr/>
        </p:nvSpPr>
        <p:spPr bwMode="auto">
          <a:xfrm flipH="1" flipV="1">
            <a:off x="940025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4" name="Полилиния 43"/>
          <p:cNvSpPr>
            <a:spLocks/>
          </p:cNvSpPr>
          <p:nvPr/>
        </p:nvSpPr>
        <p:spPr bwMode="auto">
          <a:xfrm flipH="1" flipV="1">
            <a:off x="1005341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5" name="Полилиния 44"/>
          <p:cNvSpPr>
            <a:spLocks/>
          </p:cNvSpPr>
          <p:nvPr/>
        </p:nvSpPr>
        <p:spPr bwMode="auto">
          <a:xfrm flipV="1">
            <a:off x="62468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6" name="Полилиния 45"/>
          <p:cNvSpPr>
            <a:spLocks/>
          </p:cNvSpPr>
          <p:nvPr/>
        </p:nvSpPr>
        <p:spPr bwMode="auto">
          <a:xfrm flipV="1">
            <a:off x="6312126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7" name="Полилиния 46"/>
          <p:cNvSpPr>
            <a:spLocks/>
          </p:cNvSpPr>
          <p:nvPr/>
        </p:nvSpPr>
        <p:spPr bwMode="auto">
          <a:xfrm flipV="1">
            <a:off x="6377440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8" name="Рисунок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9" name="Рисунок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50" name="Рисунок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51" name="Прямоугольник 54"/>
          <p:cNvSpPr/>
          <p:nvPr/>
        </p:nvSpPr>
        <p:spPr>
          <a:xfrm>
            <a:off x="6425339" y="444864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Группа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Полилиния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Полилиния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Полилиния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7" name="Полилиния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50" name="Полилиния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1" name="Полилиния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7" name="Полилиния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70" name="Полилиния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79" name="Полилиния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Полилиния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</a:t>
            </a:r>
            <a:r>
              <a:rPr lang="ru-RU" noProof="0" dirty="0" smtClean="0"/>
              <a:t>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ru-RU" smtClean="0"/>
              <a:t>21.09.2014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6000" dirty="0" smtClean="0">
                <a:solidFill>
                  <a:srgbClr val="6A4520"/>
                </a:solidFill>
              </a:rPr>
              <a:t>Грибы </a:t>
            </a:r>
            <a:endParaRPr lang="ru-RU" sz="6000" b="0" i="0" dirty="0">
              <a:solidFill>
                <a:srgbClr val="6A4520"/>
              </a:solidFill>
              <a:latin typeface="Cambria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defTabSz="914400">
              <a:spcBef>
                <a:spcPts val="1200"/>
              </a:spcBef>
              <a:buNone/>
            </a:pPr>
            <a:r>
              <a:rPr lang="ru-RU" sz="1800" b="0" i="0" dirty="0" smtClean="0">
                <a:solidFill>
                  <a:srgbClr val="7EA131">
                    <a:lumMod val="50000"/>
                  </a:srgbClr>
                </a:solidFill>
                <a:latin typeface="Cambria"/>
                <a:ea typeface="+mn-ea"/>
                <a:cs typeface="+mn-cs"/>
              </a:rPr>
              <a:t>Презентация</a:t>
            </a:r>
          </a:p>
          <a:p>
            <a:pPr marL="0" indent="0" algn="l" defTabSz="914400">
              <a:spcBef>
                <a:spcPts val="1200"/>
              </a:spcBef>
              <a:buNone/>
            </a:pPr>
            <a:r>
              <a:rPr lang="ru-RU" sz="1800" b="0" i="0" dirty="0" smtClean="0">
                <a:solidFill>
                  <a:srgbClr val="7EA131">
                    <a:lumMod val="50000"/>
                  </a:srgbClr>
                </a:solidFill>
                <a:latin typeface="Cambria"/>
                <a:ea typeface="+mn-ea"/>
                <a:cs typeface="+mn-cs"/>
              </a:rPr>
              <a:t>для детей 1-й мл. группы</a:t>
            </a:r>
          </a:p>
          <a:p>
            <a:pPr marL="0" indent="0" algn="l" defTabSz="914400">
              <a:spcBef>
                <a:spcPts val="1200"/>
              </a:spcBef>
              <a:buNone/>
            </a:pPr>
            <a:r>
              <a:rPr lang="ru-RU" dirty="0" smtClean="0">
                <a:solidFill>
                  <a:srgbClr val="7EA131">
                    <a:lumMod val="50000"/>
                  </a:srgbClr>
                </a:solidFill>
                <a:latin typeface="Cambria"/>
              </a:rPr>
              <a:t>ГБДОУ №9 Красногвардейского р-на </a:t>
            </a:r>
          </a:p>
          <a:p>
            <a:pPr marL="0" indent="0" algn="l" defTabSz="914400">
              <a:spcBef>
                <a:spcPts val="1200"/>
              </a:spcBef>
              <a:buNone/>
            </a:pPr>
            <a:r>
              <a:rPr lang="ru-RU" dirty="0" smtClean="0">
                <a:solidFill>
                  <a:srgbClr val="7EA131">
                    <a:lumMod val="50000"/>
                  </a:srgbClr>
                </a:solidFill>
                <a:latin typeface="Cambria"/>
              </a:rPr>
              <a:t>г</a:t>
            </a:r>
            <a:r>
              <a:rPr lang="ru-RU" sz="1800" b="0" i="0" dirty="0" smtClean="0">
                <a:solidFill>
                  <a:srgbClr val="7EA131">
                    <a:lumMod val="50000"/>
                  </a:srgbClr>
                </a:solidFill>
                <a:latin typeface="Cambria"/>
                <a:ea typeface="+mn-ea"/>
                <a:cs typeface="+mn-cs"/>
              </a:rPr>
              <a:t>. Санкт-Петербург</a:t>
            </a:r>
          </a:p>
          <a:p>
            <a:pPr marL="0" indent="0" algn="l" defTabSz="914400">
              <a:spcBef>
                <a:spcPts val="1200"/>
              </a:spcBef>
              <a:buNone/>
            </a:pPr>
            <a:r>
              <a:rPr lang="ru-RU" dirty="0" smtClean="0">
                <a:solidFill>
                  <a:srgbClr val="7EA131">
                    <a:lumMod val="50000"/>
                  </a:srgbClr>
                </a:solidFill>
                <a:latin typeface="Cambria"/>
              </a:rPr>
              <a:t>Май 2014г</a:t>
            </a:r>
            <a:endParaRPr lang="ru-RU" sz="1800" b="0" i="0" dirty="0">
              <a:solidFill>
                <a:srgbClr val="7EA131">
                  <a:lumMod val="50000"/>
                </a:srgbClr>
              </a:solidFill>
              <a:latin typeface="Cambria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" b="5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b="2711"/>
          <a:stretch>
            <a:fillRect/>
          </a:stretch>
        </p:blipFill>
        <p:spPr/>
      </p:pic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6" b="5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688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3667" y="1490472"/>
            <a:ext cx="3276601" cy="2395728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0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" b="5253"/>
          <a:stretch>
            <a:fillRect/>
          </a:stretch>
        </p:blipFill>
        <p:spPr/>
      </p:pic>
      <p:sp>
        <p:nvSpPr>
          <p:cNvPr id="6" name="Прямоугольник 5"/>
          <p:cNvSpPr/>
          <p:nvPr/>
        </p:nvSpPr>
        <p:spPr>
          <a:xfrm>
            <a:off x="9180576" y="1133856"/>
            <a:ext cx="2734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Под осинкой у ворот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Подосиновик растёт.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И горит, горит огнём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Шапка красная на нём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!</a:t>
            </a:r>
          </a:p>
          <a:p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	             Е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. Груданов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11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Я в красной шапочке расту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Среди корней осиновых.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Меня увидишь за версту_-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Зовусь я -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…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	(подосиновик)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 b="16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7654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6" b="5376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r="1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4775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343634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Почему назвали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Этот гриб лисичкой?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Может быть, он хитрый,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Как лиса-сестричка?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И от грибников он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Смело удирает,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Путает следы он,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По лесу петляет.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Нет, нет, нет, конечно,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Ног у гриба нету!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Просто все лисички -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Рыженького цвета.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r="12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73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Под опавшие листочки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Дружно спрятались грибочки.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Очень хитрые сестрички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Это желтые… </a:t>
            </a:r>
            <a:r>
              <a:rPr lang="ru-RU" sz="2000" dirty="0" smtClean="0"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dirty="0" smtClean="0">
                <a:latin typeface="Comic Sans MS" panose="030F0702030302020204" pitchFamily="66" charset="0"/>
              </a:rPr>
              <a:t>		(лисички</a:t>
            </a:r>
            <a:r>
              <a:rPr lang="ru-RU" sz="2000" dirty="0">
                <a:latin typeface="Comic Sans MS" panose="030F0702030302020204" pitchFamily="66" charset="0"/>
              </a:rPr>
              <a:t>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 b="16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2685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" b="9392"/>
          <a:stretch>
            <a:fillRect/>
          </a:stretch>
        </p:blipFill>
        <p:spPr/>
      </p:pic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r="3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9834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1" y="1069848"/>
            <a:ext cx="3276601" cy="4791456"/>
          </a:xfrm>
        </p:spPr>
        <p:txBody>
          <a:bodyPr>
            <a:no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Comic Sans MS" panose="030F0702030302020204" pitchFamily="66" charset="0"/>
              </a:rPr>
              <a:t>На полянке, возле речки,  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Кто-то разбросал колечки,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Розовые с бахромой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Что за гриб такой чудной?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Этот гриб зовут </a:t>
            </a:r>
            <a:r>
              <a:rPr lang="ru-RU" sz="2000" b="1" dirty="0">
                <a:latin typeface="Comic Sans MS" panose="030F0702030302020204" pitchFamily="66" charset="0"/>
              </a:rPr>
              <a:t>волнушка</a:t>
            </a:r>
            <a:r>
              <a:rPr lang="ru-RU" sz="2000" dirty="0">
                <a:latin typeface="Comic Sans MS" panose="030F0702030302020204" pitchFamily="66" charset="0"/>
              </a:rPr>
              <a:t>.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Раз волнушка, два волнушка,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Раз, два, три, четыре, шесть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Нам их всех не перечесть</a:t>
            </a:r>
            <a:r>
              <a:rPr lang="ru-RU" sz="2000" dirty="0" smtClean="0">
                <a:latin typeface="Comic Sans MS" panose="030F0702030302020204" pitchFamily="66" charset="0"/>
              </a:rPr>
              <a:t>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		</a:t>
            </a:r>
            <a:r>
              <a:rPr lang="ru-RU" sz="1200" dirty="0" smtClean="0"/>
              <a:t>Н. Чупрова</a:t>
            </a:r>
            <a:endParaRPr lang="ru-RU" sz="1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" b="5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1644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1" y="2523744"/>
            <a:ext cx="3276601" cy="13624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Растут на опушке волнисты подружки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	(волнушка)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 b="16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6093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" b="1601"/>
          <a:stretch>
            <a:fillRect/>
          </a:stretch>
        </p:blipFill>
        <p:spPr/>
      </p:pic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0" b="149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7246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195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Над поляной дождь промчался, 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К сыроежке 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В плен попался... 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И летят букашки в спешке 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За водою к сыроежке.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" b="5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3376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Вдоль лесных дорожек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Много белых ножек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В шляпках разноцветных,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Издали приметных.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Собирай, не мешкай!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Это ...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	(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Сыроежки)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 b="16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8626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ЯДОВИТЫЕ ГРИБЫ !!!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" b="5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3907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7" b="5597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6" b="5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805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Возле леса на опушке,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Украшая темный бор,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Вырос пестрый, как Петрушка,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Ядовитый мухомор.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" b="5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4916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Какой же он хороший!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И шапочка в горошек!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Растёт повсюду он в лесу.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Домой его не принесу!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Ведь  на  расправу очень скор,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Гриб ядовитый - ... 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	 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(Мухомор)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 b="16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2546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7" b="5597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 b="6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1173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9718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Ах, поганка-любочка! 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Встала у дорожки. 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Кружевная юбочка 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На прелестной ножке! 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Шляпка - загляденье, 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И самой-то нравится! 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 полном восхищении 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Шепчет груздь: «Красавица!»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" b="5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14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343634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Скромный, тоненький и бледный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...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Этот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гриб, представьте, вредный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Попадёт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грибочек в суп –Вас в больницу увезут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Потому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что ядовитый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на всех вокруг сердитый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Мы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оставим на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полянке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Эту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вредную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…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		(поганку)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 b="16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9357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" b="6956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9" b="6779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А вот что можно сделать из грибов…</a:t>
            </a:r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8" b="115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5407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3675888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В лесу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 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Сто грибов в лесу найдем,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Обойдем полянку.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В кузовок мы не возьмем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Бледную поганку.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Мы обшарим все дубы, 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Елки и осинки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И хорошие грибы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Соберем в корзинки.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" b="5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8248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6" b="5376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4160520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Летом он в лесу растет,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Сам в корзинку не идет.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Ему нужно поклониться,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Ножку срезать, не лениться,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Шляпку снимет он тогда,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Из него вкусна еда.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Что под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шляпкой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растет,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Сам в корзинку не идет?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         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Гриб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 b="16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7200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935224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Боровик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По дорожке шли –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Боровик нашли.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Боровик боровой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В мох укрылся с головой.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Мы его пройти могли,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Хорошо, что тихо шли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48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5114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5" b="67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6971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327355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Подберёзовик, 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Подберёзовик, 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Ловко спрятался 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Под берёзою. 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Да не прячься ты 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Так старательно – 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Я найду тебя 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Обязательно.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8" b="247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2083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Не спорю — не белый,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Я братцы, попроще.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Расту я обычно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В березовой роще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(подберезовик)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 b="16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1351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vesAlbum_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vesAlbum_16x9_TP103488834" id="{2033C654-B33D-48E7-9042-571A83FB1C79}" vid="{FA3E9142-95BF-43CF-8931-C9943FAD2935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A8FCBB-2759-4EBF-B752-E9F4336E1B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Семейный фотоальбом (оформление в виде зеленых листьев)</Template>
  <TotalTime>0</TotalTime>
  <Words>89</Words>
  <Application>Microsoft Office PowerPoint</Application>
  <PresentationFormat>Широкоэкранный</PresentationFormat>
  <Paragraphs>27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Cambria</vt:lpstr>
      <vt:lpstr>Comic Sans MS</vt:lpstr>
      <vt:lpstr>Trebuchet MS</vt:lpstr>
      <vt:lpstr>LeavesAlbum_16x9</vt:lpstr>
      <vt:lpstr>Грибы </vt:lpstr>
      <vt:lpstr>Презентация PowerPoint</vt:lpstr>
      <vt:lpstr>В лесу   Сто грибов в лесу найдем, Обойдем полянку. В кузовок мы не возьмем Бледную поганку. Мы обшарим все дубы,  Елки и осинки И хорошие грибы Соберем в корзинки.  </vt:lpstr>
      <vt:lpstr>Презентация PowerPoint</vt:lpstr>
      <vt:lpstr>Летом он в лесу растет, Сам в корзинку не идет. Ему нужно поклониться, Ножку срезать, не лениться, Шляпку снимет он тогда, Из него вкусна еда. Что под шляпкой растет, Сам в корзинку не идет?                              (Гриб) </vt:lpstr>
      <vt:lpstr>Боровик По дорожке шли – Боровик нашли. Боровик боровой В мох укрылся с головой. Мы его пройти могли, Хорошо, что тихо шли. </vt:lpstr>
      <vt:lpstr>Презентация PowerPoint</vt:lpstr>
      <vt:lpstr>Подберёзовик,  Подберёзовик,  Ловко спрятался  Под берёзою.  Да не прячься ты  Так старательно –  Я найду тебя  Обязательно. </vt:lpstr>
      <vt:lpstr>Не спорю — не белый, Я братцы, попроще. Расту я обычно В березовой роще. (подберезовик)</vt:lpstr>
      <vt:lpstr>Презентация PowerPoint</vt:lpstr>
      <vt:lpstr>  </vt:lpstr>
      <vt:lpstr>Я в красной шапочке расту Среди корней осиновых. Меня увидишь за версту_- Зовусь я - …  (подосиновик)</vt:lpstr>
      <vt:lpstr>Презентация PowerPoint</vt:lpstr>
      <vt:lpstr>Почему назвали Этот гриб лисичкой? Может быть, он хитрый, Как лиса-сестричка? И от грибников он Смело удирает, Путает следы он, По лесу петляет. Нет, нет, нет, конечно, Ног у гриба нету! Просто все лисички - Рыженького цвета.</vt:lpstr>
      <vt:lpstr>Под опавшие листочки Дружно спрятались грибочки. Очень хитрые сестрички Это желтые…    (лисички) </vt:lpstr>
      <vt:lpstr>Презентация PowerPoint</vt:lpstr>
      <vt:lpstr>  На полянке, возле речки,   Кто-то разбросал колечки, Розовые с бахромой Что за гриб такой чудной? Этот гриб зовут волнушка. Раз волнушка, два волнушка, Раз, два, три, четыре, шесть Нам их всех не перечесть!   Н. Чупрова</vt:lpstr>
      <vt:lpstr>Растут на опушке волнисты подружки  (волнушка)</vt:lpstr>
      <vt:lpstr>Презентация PowerPoint</vt:lpstr>
      <vt:lpstr>Над поляной дождь промчался,  К сыроежке  В плен попался...  И летят букашки в спешке  За водою к сыроежке. </vt:lpstr>
      <vt:lpstr>Вдоль лесных дорожек Много белых ножек В шляпках разноцветных, Издали приметных. Собирай, не мешкай! Это ...  (Сыроежки)</vt:lpstr>
      <vt:lpstr>ЯДОВИТЫЕ ГРИБЫ !!!</vt:lpstr>
      <vt:lpstr>Презентация PowerPoint</vt:lpstr>
      <vt:lpstr>Возле леса на опушке, Украшая темный бор, Вырос пестрый, как Петрушка, Ядовитый мухомор. </vt:lpstr>
      <vt:lpstr>Какой же он хороший! И шапочка в горошек! Растёт повсюду он в лесу. Домой его не принесу! Ведь  на  расправу очень скор, Гриб ядовитый - ...    (Мухомор)</vt:lpstr>
      <vt:lpstr>Презентация PowerPoint</vt:lpstr>
      <vt:lpstr>Ах, поганка-любочка!  Встала у дорожки.  Кружевная юбочка  На прелестной ножке!  Шляпка - загляденье,  И самой-то нравится!  В полном восхищении  Шепчет груздь: «Красавица!» </vt:lpstr>
      <vt:lpstr>Скромный, тоненький и бледный... Этот гриб, представьте, вредный. Попадёт грибочек в суп –Вас в больницу увезут. Потому что ядовитый, И на всех вокруг сердитый. Мы оставим на полянке Эту вредную…   (поганку)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2014-05-16T16:01:06Z</dcterms:created>
  <dcterms:modified xsi:type="dcterms:W3CDTF">2014-09-21T08:44:55Z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TC034888359991</vt:lpwstr>
  </property>
</Properties>
</file>