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631-852D-4BEC-9739-580BA346415C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42B8-D2F9-4EF8-9D87-7A4243A83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67" y="16542"/>
            <a:ext cx="928831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7936" y="413048"/>
            <a:ext cx="813690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Проект: «  Использование музыки  советских и российских мультфильмов на занятиях, праздниках в драматизации и повседневной жизни».  </a:t>
            </a:r>
          </a:p>
          <a:p>
            <a:pPr algn="ctr"/>
            <a:r>
              <a:rPr lang="ru-RU" sz="2400" dirty="0" smtClean="0"/>
              <a:t>Адресат проекта: дети 4-5 лет, родители , воспитатель, музыкальный руководитель</a:t>
            </a:r>
            <a:endParaRPr lang="ru-RU" sz="2400" dirty="0"/>
          </a:p>
        </p:txBody>
      </p:sp>
      <p:pic>
        <p:nvPicPr>
          <p:cNvPr id="8" name="Рисунок 7" descr="C:\Users\Вера\Desktop\DSC0419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11" r="10493"/>
          <a:stretch/>
        </p:blipFill>
        <p:spPr bwMode="auto">
          <a:xfrm>
            <a:off x="2699791" y="2352040"/>
            <a:ext cx="4308641" cy="403011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84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26399552"/>
            <a:ext cx="913591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0" y="188640"/>
            <a:ext cx="9144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поставленных задач с родителями </a:t>
            </a:r>
          </a:p>
        </p:txBody>
      </p:sp>
      <p:pic>
        <p:nvPicPr>
          <p:cNvPr id="5" name="Picture 25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762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657273" y="1043582"/>
            <a:ext cx="7000875" cy="1071563"/>
            <a:chOff x="1341" y="1723"/>
            <a:chExt cx="3104" cy="335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AAD955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AAD955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706860" y="2278739"/>
            <a:ext cx="7000924" cy="1071570"/>
            <a:chOff x="1341" y="1723"/>
            <a:chExt cx="3104" cy="335"/>
          </a:xfrm>
          <a:solidFill>
            <a:srgbClr val="063C60">
              <a:lumMod val="20000"/>
              <a:lumOff val="80000"/>
            </a:srgbClr>
          </a:solidFill>
        </p:grpSpPr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678268" y="3631406"/>
            <a:ext cx="6929437" cy="1143000"/>
            <a:chOff x="720" y="1392"/>
            <a:chExt cx="4058" cy="480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33" y="1407"/>
              <a:ext cx="4039" cy="445"/>
              <a:chOff x="747" y="1407"/>
              <a:chExt cx="3984" cy="445"/>
            </a:xfrm>
          </p:grpSpPr>
          <p:sp>
            <p:nvSpPr>
              <p:cNvPr id="17" name="AutoShape 16"/>
              <p:cNvSpPr>
                <a:spLocks noChangeArrowheads="1"/>
              </p:cNvSpPr>
              <p:nvPr/>
            </p:nvSpPr>
            <p:spPr bwMode="ltGray">
              <a:xfrm>
                <a:off x="747" y="173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E65B7">
                      <a:alpha val="0"/>
                    </a:srgbClr>
                  </a:gs>
                  <a:gs pos="100000">
                    <a:srgbClr val="9E65B7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ltGray">
              <a:xfrm>
                <a:off x="747" y="140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E65B7">
                      <a:gamma/>
                      <a:tint val="22353"/>
                      <a:invGamma/>
                    </a:srgbClr>
                  </a:gs>
                  <a:gs pos="100000">
                    <a:srgbClr val="9E65B7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1706860" y="5157192"/>
            <a:ext cx="6929486" cy="1071570"/>
            <a:chOff x="1341" y="1723"/>
            <a:chExt cx="3104" cy="335"/>
          </a:xfrm>
          <a:solidFill>
            <a:srgbClr val="5598CF">
              <a:lumMod val="20000"/>
              <a:lumOff val="80000"/>
            </a:srgbClr>
          </a:solidFill>
        </p:grpSpPr>
        <p:sp>
          <p:nvSpPr>
            <p:cNvPr id="20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2" name="AutoShape 26"/>
          <p:cNvSpPr>
            <a:spLocks noChangeArrowheads="1"/>
          </p:cNvSpPr>
          <p:nvPr/>
        </p:nvSpPr>
        <p:spPr bwMode="gray">
          <a:xfrm>
            <a:off x="849130" y="1115020"/>
            <a:ext cx="1214437" cy="1000125"/>
          </a:xfrm>
          <a:prstGeom prst="diamond">
            <a:avLst/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gray">
          <a:xfrm>
            <a:off x="849129" y="2302729"/>
            <a:ext cx="1214438" cy="1000125"/>
          </a:xfrm>
          <a:prstGeom prst="diamond">
            <a:avLst/>
          </a:prstGeom>
          <a:solidFill>
            <a:srgbClr val="DAF3D1">
              <a:lumMod val="50000"/>
            </a:srgbClr>
          </a:solidFill>
          <a:ln w="25400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gray">
          <a:xfrm>
            <a:off x="774067" y="3667125"/>
            <a:ext cx="1214438" cy="1000125"/>
          </a:xfrm>
          <a:prstGeom prst="diamond">
            <a:avLst/>
          </a:prstGeom>
          <a:solidFill>
            <a:srgbClr val="063C60">
              <a:lumMod val="60000"/>
              <a:lumOff val="40000"/>
            </a:srgbClr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774067" y="5121483"/>
            <a:ext cx="1214418" cy="1142988"/>
          </a:xfrm>
          <a:prstGeom prst="diamond">
            <a:avLst/>
          </a:prstGeom>
          <a:solidFill>
            <a:srgbClr val="AAD955"/>
          </a:solidFill>
          <a:ln w="254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0232" y="111769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Наглядная информация для родителей: Музыка в мультфильмах с описанием истории тематики</a:t>
            </a:r>
            <a:endParaRPr lang="ru-RU" b="1" cap="all" dirty="0">
              <a:ln w="0">
                <a:solidFill>
                  <a:srgbClr val="B4CAE4">
                    <a:lumMod val="25000"/>
                  </a:srgbClr>
                </a:solidFill>
              </a:ln>
              <a:gradFill flip="none">
                <a:gsLst>
                  <a:gs pos="0">
                    <a:srgbClr val="5598CF">
                      <a:tint val="75000"/>
                      <a:shade val="75000"/>
                      <a:satMod val="170000"/>
                    </a:srgbClr>
                  </a:gs>
                  <a:gs pos="49000">
                    <a:srgbClr val="5598CF">
                      <a:tint val="88000"/>
                      <a:shade val="65000"/>
                      <a:satMod val="172000"/>
                    </a:srgbClr>
                  </a:gs>
                  <a:gs pos="50000">
                    <a:srgbClr val="5598CF">
                      <a:shade val="65000"/>
                      <a:satMod val="130000"/>
                    </a:srgbClr>
                  </a:gs>
                  <a:gs pos="92000">
                    <a:srgbClr val="5598CF">
                      <a:shade val="50000"/>
                      <a:satMod val="120000"/>
                    </a:srgbClr>
                  </a:gs>
                  <a:gs pos="100000">
                    <a:srgbClr val="5598C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426979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 класс по изготовлению атрибутов для драматизации (маски, шумовые инструменты)</a:t>
            </a:r>
            <a:endParaRPr lang="ru-RU" b="1" cap="all" dirty="0">
              <a:ln w="0">
                <a:solidFill>
                  <a:srgbClr val="B4CAE4">
                    <a:lumMod val="25000"/>
                  </a:srgbClr>
                </a:solidFill>
              </a:ln>
              <a:gradFill flip="none">
                <a:gsLst>
                  <a:gs pos="0">
                    <a:srgbClr val="5598CF">
                      <a:tint val="75000"/>
                      <a:shade val="75000"/>
                      <a:satMod val="170000"/>
                    </a:srgbClr>
                  </a:gs>
                  <a:gs pos="49000">
                    <a:srgbClr val="5598CF">
                      <a:tint val="88000"/>
                      <a:shade val="65000"/>
                      <a:satMod val="172000"/>
                    </a:srgbClr>
                  </a:gs>
                  <a:gs pos="50000">
                    <a:srgbClr val="5598CF">
                      <a:shade val="65000"/>
                      <a:satMod val="130000"/>
                    </a:srgbClr>
                  </a:gs>
                  <a:gs pos="92000">
                    <a:srgbClr val="5598CF">
                      <a:shade val="50000"/>
                      <a:satMod val="120000"/>
                    </a:srgbClr>
                  </a:gs>
                  <a:gs pos="100000">
                    <a:srgbClr val="5598C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3743920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Выставки рисунков (рисуем музыку), фотографий, презентации, выступления</a:t>
            </a:r>
            <a:endParaRPr lang="ru-RU" b="1" cap="all" dirty="0">
              <a:ln w="0">
                <a:solidFill>
                  <a:srgbClr val="B4CAE4">
                    <a:lumMod val="25000"/>
                  </a:srgbClr>
                </a:solidFill>
              </a:ln>
              <a:gradFill flip="none">
                <a:gsLst>
                  <a:gs pos="0">
                    <a:srgbClr val="5598CF">
                      <a:tint val="75000"/>
                      <a:shade val="75000"/>
                      <a:satMod val="170000"/>
                    </a:srgbClr>
                  </a:gs>
                  <a:gs pos="49000">
                    <a:srgbClr val="5598CF">
                      <a:tint val="88000"/>
                      <a:shade val="65000"/>
                      <a:satMod val="172000"/>
                    </a:srgbClr>
                  </a:gs>
                  <a:gs pos="50000">
                    <a:srgbClr val="5598CF">
                      <a:shade val="65000"/>
                      <a:satMod val="130000"/>
                    </a:srgbClr>
                  </a:gs>
                  <a:gs pos="92000">
                    <a:srgbClr val="5598CF">
                      <a:shade val="50000"/>
                      <a:satMod val="120000"/>
                    </a:srgbClr>
                  </a:gs>
                  <a:gs pos="100000">
                    <a:srgbClr val="5598C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5121483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Родительские собрания, участие в праздниках, вечерах развлечений</a:t>
            </a:r>
            <a:endParaRPr lang="ru-RU" b="1" cap="all" dirty="0">
              <a:ln w="0">
                <a:solidFill>
                  <a:srgbClr val="B4CAE4">
                    <a:lumMod val="25000"/>
                  </a:srgbClr>
                </a:solidFill>
              </a:ln>
              <a:gradFill flip="none">
                <a:gsLst>
                  <a:gs pos="0">
                    <a:srgbClr val="5598CF">
                      <a:tint val="75000"/>
                      <a:shade val="75000"/>
                      <a:satMod val="170000"/>
                    </a:srgbClr>
                  </a:gs>
                  <a:gs pos="49000">
                    <a:srgbClr val="5598CF">
                      <a:tint val="88000"/>
                      <a:shade val="65000"/>
                      <a:satMod val="172000"/>
                    </a:srgbClr>
                  </a:gs>
                  <a:gs pos="50000">
                    <a:srgbClr val="5598CF">
                      <a:shade val="65000"/>
                      <a:satMod val="130000"/>
                    </a:srgbClr>
                  </a:gs>
                  <a:gs pos="92000">
                    <a:srgbClr val="5598CF">
                      <a:shade val="50000"/>
                      <a:satMod val="120000"/>
                    </a:srgbClr>
                  </a:gs>
                  <a:gs pos="100000">
                    <a:srgbClr val="5598C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black">
          <a:xfrm>
            <a:off x="1293736" y="1353144"/>
            <a:ext cx="363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black">
          <a:xfrm>
            <a:off x="1274246" y="2552586"/>
            <a:ext cx="3642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black">
          <a:xfrm>
            <a:off x="1199174" y="5432378"/>
            <a:ext cx="3642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  <p:bldP spid="25" grpId="0" animBg="1"/>
      <p:bldP spid="2" grpId="0"/>
      <p:bldP spid="3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201"/>
            <a:ext cx="9288310" cy="6972401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0376" y="260648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42114" y="1142691"/>
            <a:ext cx="7786643" cy="1421018"/>
            <a:chOff x="1043" y="2896"/>
            <a:chExt cx="3856" cy="895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ltGray">
            <a:xfrm>
              <a:off x="1043" y="2896"/>
              <a:ext cx="3856" cy="895"/>
            </a:xfrm>
            <a:prstGeom prst="roundRect">
              <a:avLst>
                <a:gd name="adj" fmla="val 16667"/>
              </a:avLst>
            </a:prstGeom>
            <a:solidFill>
              <a:srgbClr val="BBEAA8"/>
            </a:solidFill>
            <a:ln w="571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1511" y="3021"/>
              <a:ext cx="336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63C60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Виды</a:t>
              </a:r>
              <a:r>
                <a:rPr kumimoji="0" lang="ru-RU" sz="4800" b="1" i="0" u="none" strike="noStrike" kern="1200" cap="none" spc="0" normalizeH="0" noProof="0" dirty="0" smtClean="0">
                  <a:ln>
                    <a:noFill/>
                  </a:ln>
                  <a:solidFill>
                    <a:srgbClr val="063C60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контроля</a:t>
              </a:r>
              <a:endPara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50376" y="1396298"/>
            <a:ext cx="142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598CF">
                <a:gamma/>
                <a:shade val="60000"/>
                <a:invGamma/>
                <a:alpha val="50000"/>
              </a:srgbClr>
            </a:prst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1497" y="3978782"/>
            <a:ext cx="2162311" cy="1822450"/>
            <a:chOff x="4320" y="1152"/>
            <a:chExt cx="414" cy="402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598CF"/>
                </a:gs>
                <a:gs pos="100000">
                  <a:srgbClr val="5598C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598CF">
                    <a:gamma/>
                    <a:tint val="48627"/>
                    <a:invGamma/>
                  </a:srgbClr>
                </a:gs>
                <a:gs pos="50000">
                  <a:srgbClr val="5598CF">
                    <a:alpha val="0"/>
                  </a:srgbClr>
                </a:gs>
                <a:gs pos="100000">
                  <a:srgbClr val="5598C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712171" y="4375487"/>
            <a:ext cx="2357438" cy="1714500"/>
            <a:chOff x="4320" y="1152"/>
            <a:chExt cx="414" cy="402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AAD955"/>
                </a:gs>
                <a:gs pos="100000">
                  <a:srgbClr val="AAD955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AAD955">
                    <a:gamma/>
                    <a:tint val="48627"/>
                    <a:invGamma/>
                  </a:srgbClr>
                </a:gs>
                <a:gs pos="50000">
                  <a:srgbClr val="AAD955">
                    <a:alpha val="0"/>
                  </a:srgbClr>
                </a:gs>
                <a:gs pos="100000">
                  <a:srgbClr val="AAD955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6810626" y="4096652"/>
            <a:ext cx="2071687" cy="1893888"/>
            <a:chOff x="4320" y="1152"/>
            <a:chExt cx="414" cy="402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7AA6F"/>
                </a:gs>
                <a:gs pos="100000">
                  <a:srgbClr val="C7AA6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7AA6F">
                    <a:gamma/>
                    <a:tint val="48627"/>
                    <a:invGamma/>
                  </a:srgbClr>
                </a:gs>
                <a:gs pos="50000">
                  <a:srgbClr val="C7AA6F">
                    <a:alpha val="0"/>
                  </a:srgbClr>
                </a:gs>
                <a:gs pos="100000">
                  <a:srgbClr val="C7AA6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1" name="Freeform 3"/>
          <p:cNvSpPr>
            <a:spLocks/>
          </p:cNvSpPr>
          <p:nvPr/>
        </p:nvSpPr>
        <p:spPr bwMode="ltGray">
          <a:xfrm>
            <a:off x="2087174" y="2853123"/>
            <a:ext cx="1900237" cy="1376363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Freeform 4"/>
          <p:cNvSpPr>
            <a:spLocks/>
          </p:cNvSpPr>
          <p:nvPr/>
        </p:nvSpPr>
        <p:spPr bwMode="ltGray">
          <a:xfrm>
            <a:off x="4524178" y="2835349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ltGray">
          <a:xfrm flipH="1">
            <a:off x="5442143" y="2853123"/>
            <a:ext cx="1900238" cy="1376363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black">
          <a:xfrm>
            <a:off x="428596" y="4205237"/>
            <a:ext cx="2185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Контроль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старшего воспитателя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2" y="4574490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Фото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и видео съёмка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10625" y="4290032"/>
            <a:ext cx="2071687" cy="132343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Праздники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rgbClr val="063C6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4" grpId="0"/>
      <p:bldP spid="2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26399552"/>
            <a:ext cx="913591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1" y="142852"/>
            <a:ext cx="85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работы воспитателя и музыкального руководителя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ltGray">
          <a:xfrm rot="19069462">
            <a:off x="1228325" y="561714"/>
            <a:ext cx="2487613" cy="376713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9E65B7"/>
          </a:solidFill>
          <a:ln w="19050" cmpd="sng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Freeform 2"/>
          <p:cNvSpPr>
            <a:spLocks/>
          </p:cNvSpPr>
          <p:nvPr/>
        </p:nvSpPr>
        <p:spPr bwMode="gray">
          <a:xfrm rot="3448957" flipH="1">
            <a:off x="3870731" y="224417"/>
            <a:ext cx="2646146" cy="3854450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AAD955"/>
          </a:solidFill>
          <a:ln w="19050" cmpd="sng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gray">
          <a:xfrm rot="16200000">
            <a:off x="5458357" y="2185453"/>
            <a:ext cx="2581456" cy="3782666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5598CF"/>
          </a:solidFill>
          <a:ln w="19050" cmpd="sng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reeform 3"/>
          <p:cNvSpPr>
            <a:spLocks/>
          </p:cNvSpPr>
          <p:nvPr/>
        </p:nvSpPr>
        <p:spPr bwMode="ltGray">
          <a:xfrm rot="3171804" flipH="1">
            <a:off x="1064212" y="2695218"/>
            <a:ext cx="2536274" cy="3930650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FF99"/>
          </a:solidFill>
          <a:ln w="19050" cmpd="sng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3241492" y="2632545"/>
            <a:ext cx="2143125" cy="2143125"/>
          </a:xfrm>
          <a:prstGeom prst="ellipse">
            <a:avLst/>
          </a:prstGeom>
          <a:gradFill rotWithShape="1">
            <a:gsLst>
              <a:gs pos="0">
                <a:srgbClr val="DAF3D1">
                  <a:shade val="51000"/>
                  <a:satMod val="130000"/>
                </a:srgbClr>
              </a:gs>
              <a:gs pos="80000">
                <a:srgbClr val="DAF3D1">
                  <a:shade val="93000"/>
                  <a:satMod val="130000"/>
                </a:srgbClr>
              </a:gs>
              <a:gs pos="100000">
                <a:srgbClr val="DAF3D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BBEAA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214678" y="2859811"/>
            <a:ext cx="2365434" cy="1355007"/>
          </a:xfrm>
          <a:prstGeom prst="rect">
            <a:avLst/>
          </a:prstGeom>
          <a:noFill/>
          <a:ln>
            <a:noFill/>
          </a:ln>
          <a:effectLst/>
          <a:sp3d/>
        </p:spPr>
        <p:txBody>
          <a:bodyPr lIns="0" tIns="0" rIns="0" bIns="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проекта на родительском собрании, педагогическом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совете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 rot="-2251129">
            <a:off x="1251523" y="1698793"/>
            <a:ext cx="2585179" cy="1565952"/>
            <a:chOff x="-231941" y="486595"/>
            <a:chExt cx="2584088" cy="20355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27233" y="1383855"/>
              <a:ext cx="1624914" cy="113833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-231941" y="486595"/>
              <a:ext cx="2508219" cy="76902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0" tIns="0" rIns="0" bIns="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Мониторинг заинтересованности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kumimoji="0" lang="ru-RU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активность детей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и  родителей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 bwMode="auto">
          <a:xfrm rot="1443051">
            <a:off x="4335166" y="1325441"/>
            <a:ext cx="2242303" cy="1385735"/>
          </a:xfrm>
          <a:prstGeom prst="rect">
            <a:avLst/>
          </a:prstGeom>
          <a:noFill/>
          <a:ln>
            <a:noFill/>
          </a:ln>
          <a:effectLst/>
          <a:sp3d/>
        </p:spPr>
        <p:txBody>
          <a:bodyPr lIns="0" tIns="0" rIns="0" bIns="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художественной литературы, просмотр мультфильмов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rot="19478815">
            <a:off x="1378324" y="3526797"/>
            <a:ext cx="1720850" cy="1627458"/>
          </a:xfrm>
          <a:prstGeom prst="rect">
            <a:avLst/>
          </a:prstGeom>
          <a:noFill/>
          <a:ln>
            <a:noFill/>
          </a:ln>
          <a:effectLst/>
          <a:sp3d/>
        </p:spPr>
        <p:txBody>
          <a:bodyPr lIns="0" tIns="0" rIns="0" bIns="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занятия с участием родителей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 rot="1598766">
            <a:off x="5798401" y="3432114"/>
            <a:ext cx="1625595" cy="1533550"/>
          </a:xfrm>
          <a:prstGeom prst="rect">
            <a:avLst/>
          </a:prstGeom>
          <a:noFill/>
          <a:ln>
            <a:noFill/>
          </a:ln>
          <a:effectLst/>
          <a:sp3d/>
        </p:spPr>
        <p:txBody>
          <a:bodyPr lIns="0" tIns="0" rIns="0" bIns="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Домашние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задания: «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рисуем мультфильм»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Freeform 4"/>
          <p:cNvSpPr>
            <a:spLocks/>
          </p:cNvSpPr>
          <p:nvPr/>
        </p:nvSpPr>
        <p:spPr bwMode="gray">
          <a:xfrm rot="19903574">
            <a:off x="3629365" y="4138402"/>
            <a:ext cx="2338435" cy="2713679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noFill/>
            <a:prstDash val="solid"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Составление     перспективного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 плана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7" grpId="0"/>
      <p:bldP spid="18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00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03" y="25175416"/>
            <a:ext cx="913591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718958" y="116632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Перспективный план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14732" y="1124744"/>
            <a:ext cx="2214562" cy="642939"/>
            <a:chOff x="816" y="2304"/>
            <a:chExt cx="1440" cy="448"/>
          </a:xfrm>
        </p:grpSpPr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0762 w 1120"/>
                <a:gd name="T1" fmla="*/ 2 h 252"/>
                <a:gd name="T2" fmla="*/ 10713 w 1120"/>
                <a:gd name="T3" fmla="*/ 2 h 252"/>
                <a:gd name="T4" fmla="*/ 10558 w 1120"/>
                <a:gd name="T5" fmla="*/ 2 h 252"/>
                <a:gd name="T6" fmla="*/ 10320 w 1120"/>
                <a:gd name="T7" fmla="*/ 2 h 252"/>
                <a:gd name="T8" fmla="*/ 9976 w 1120"/>
                <a:gd name="T9" fmla="*/ 2 h 252"/>
                <a:gd name="T10" fmla="*/ 9534 w 1120"/>
                <a:gd name="T11" fmla="*/ 2 h 252"/>
                <a:gd name="T12" fmla="*/ 9018 w 1120"/>
                <a:gd name="T13" fmla="*/ 2 h 252"/>
                <a:gd name="T14" fmla="*/ 8416 w 1120"/>
                <a:gd name="T15" fmla="*/ 2 h 252"/>
                <a:gd name="T16" fmla="*/ 7737 w 1120"/>
                <a:gd name="T17" fmla="*/ 2 h 252"/>
                <a:gd name="T18" fmla="*/ 7016 w 1120"/>
                <a:gd name="T19" fmla="*/ 2 h 252"/>
                <a:gd name="T20" fmla="*/ 6206 w 1120"/>
                <a:gd name="T21" fmla="*/ 2 h 252"/>
                <a:gd name="T22" fmla="*/ 5331 w 1120"/>
                <a:gd name="T23" fmla="*/ 2 h 252"/>
                <a:gd name="T24" fmla="*/ 4471 w 1120"/>
                <a:gd name="T25" fmla="*/ 2 h 252"/>
                <a:gd name="T26" fmla="*/ 3681 w 1120"/>
                <a:gd name="T27" fmla="*/ 2 h 252"/>
                <a:gd name="T28" fmla="*/ 2955 w 1120"/>
                <a:gd name="T29" fmla="*/ 2 h 252"/>
                <a:gd name="T30" fmla="*/ 2286 w 1120"/>
                <a:gd name="T31" fmla="*/ 2 h 252"/>
                <a:gd name="T32" fmla="*/ 1717 w 1120"/>
                <a:gd name="T33" fmla="*/ 2 h 252"/>
                <a:gd name="T34" fmla="*/ 1211 w 1120"/>
                <a:gd name="T35" fmla="*/ 2 h 252"/>
                <a:gd name="T36" fmla="*/ 780 w 1120"/>
                <a:gd name="T37" fmla="*/ 2 h 252"/>
                <a:gd name="T38" fmla="*/ 444 w 1120"/>
                <a:gd name="T39" fmla="*/ 2 h 252"/>
                <a:gd name="T40" fmla="*/ 186 w 1120"/>
                <a:gd name="T41" fmla="*/ 2 h 252"/>
                <a:gd name="T42" fmla="*/ 54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5375 w 1120"/>
                <a:gd name="T49" fmla="*/ 0 h 252"/>
                <a:gd name="T50" fmla="*/ 10762 w 1120"/>
                <a:gd name="T51" fmla="*/ 2 h 252"/>
                <a:gd name="T52" fmla="*/ 10762 w 1120"/>
                <a:gd name="T53" fmla="*/ 2 h 252"/>
                <a:gd name="T54" fmla="*/ 10762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9E65B7">
                    <a:gamma/>
                    <a:tint val="24314"/>
                    <a:invGamma/>
                  </a:srgbClr>
                </a:gs>
                <a:gs pos="100000">
                  <a:srgbClr val="9E65B7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           март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265803" y="2204864"/>
            <a:ext cx="2214564" cy="714376"/>
            <a:chOff x="816" y="2304"/>
            <a:chExt cx="1440" cy="448"/>
          </a:xfrm>
        </p:grpSpPr>
        <p:sp>
          <p:nvSpPr>
            <p:cNvPr id="2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0762 w 1120"/>
                <a:gd name="T1" fmla="*/ 2 h 252"/>
                <a:gd name="T2" fmla="*/ 10713 w 1120"/>
                <a:gd name="T3" fmla="*/ 2 h 252"/>
                <a:gd name="T4" fmla="*/ 10558 w 1120"/>
                <a:gd name="T5" fmla="*/ 2 h 252"/>
                <a:gd name="T6" fmla="*/ 10320 w 1120"/>
                <a:gd name="T7" fmla="*/ 2 h 252"/>
                <a:gd name="T8" fmla="*/ 9976 w 1120"/>
                <a:gd name="T9" fmla="*/ 2 h 252"/>
                <a:gd name="T10" fmla="*/ 9534 w 1120"/>
                <a:gd name="T11" fmla="*/ 2 h 252"/>
                <a:gd name="T12" fmla="*/ 9018 w 1120"/>
                <a:gd name="T13" fmla="*/ 2 h 252"/>
                <a:gd name="T14" fmla="*/ 8416 w 1120"/>
                <a:gd name="T15" fmla="*/ 2 h 252"/>
                <a:gd name="T16" fmla="*/ 7737 w 1120"/>
                <a:gd name="T17" fmla="*/ 2 h 252"/>
                <a:gd name="T18" fmla="*/ 7016 w 1120"/>
                <a:gd name="T19" fmla="*/ 2 h 252"/>
                <a:gd name="T20" fmla="*/ 6206 w 1120"/>
                <a:gd name="T21" fmla="*/ 2 h 252"/>
                <a:gd name="T22" fmla="*/ 5331 w 1120"/>
                <a:gd name="T23" fmla="*/ 2 h 252"/>
                <a:gd name="T24" fmla="*/ 4471 w 1120"/>
                <a:gd name="T25" fmla="*/ 2 h 252"/>
                <a:gd name="T26" fmla="*/ 3681 w 1120"/>
                <a:gd name="T27" fmla="*/ 2 h 252"/>
                <a:gd name="T28" fmla="*/ 2955 w 1120"/>
                <a:gd name="T29" fmla="*/ 2 h 252"/>
                <a:gd name="T30" fmla="*/ 2286 w 1120"/>
                <a:gd name="T31" fmla="*/ 2 h 252"/>
                <a:gd name="T32" fmla="*/ 1717 w 1120"/>
                <a:gd name="T33" fmla="*/ 2 h 252"/>
                <a:gd name="T34" fmla="*/ 1211 w 1120"/>
                <a:gd name="T35" fmla="*/ 2 h 252"/>
                <a:gd name="T36" fmla="*/ 780 w 1120"/>
                <a:gd name="T37" fmla="*/ 2 h 252"/>
                <a:gd name="T38" fmla="*/ 444 w 1120"/>
                <a:gd name="T39" fmla="*/ 2 h 252"/>
                <a:gd name="T40" fmla="*/ 186 w 1120"/>
                <a:gd name="T41" fmla="*/ 2 h 252"/>
                <a:gd name="T42" fmla="*/ 54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5375 w 1120"/>
                <a:gd name="T49" fmla="*/ 0 h 252"/>
                <a:gd name="T50" fmla="*/ 10762 w 1120"/>
                <a:gd name="T51" fmla="*/ 2 h 252"/>
                <a:gd name="T52" fmla="*/ 10762 w 1120"/>
                <a:gd name="T53" fmla="*/ 2 h 252"/>
                <a:gd name="T54" fmla="*/ 10762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9E65B7">
                    <a:gamma/>
                    <a:tint val="24314"/>
                    <a:invGamma/>
                  </a:srgbClr>
                </a:gs>
                <a:gs pos="100000">
                  <a:srgbClr val="9E65B7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         апрель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99792" y="857233"/>
            <a:ext cx="630136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проекта, мониторинг детей и родителей, представление проекта на педагогическом совете и родительском собрании. Сбор и накопление материала для работы над проектом.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с детьми о мультфильмах, слушанье песен. Знакомство с сундучком «Мультик»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Драматизация  по мультфильму «Крошка Енот» с использованием музыки из мультфильма. Дидактическая игра «Волшебное слово»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 – ритмические движения под музыку из мультфильма. Рисуем любимые персонажи.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песни «Антошка» Инсценировка песни.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зарядка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 музыку 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советских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мультфильмов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Рисуем, слушая музыку из мультфильма. Концерт для мам песни из мультфильмов.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Путешествие по мультфильмам. Развлечение:  игра «Угадай мелодию»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0" y="0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03" y="25175416"/>
            <a:ext cx="913591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718958" y="116632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989811"/>
            <a:ext cx="4968552" cy="830997"/>
          </a:xfrm>
          <a:prstGeom prst="homePlat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Инсценировка песни    </a:t>
            </a:r>
          </a:p>
        </p:txBody>
      </p:sp>
      <p:sp>
        <p:nvSpPr>
          <p:cNvPr id="10" name="Улыбающееся лицо 9"/>
          <p:cNvSpPr/>
          <p:nvPr/>
        </p:nvSpPr>
        <p:spPr>
          <a:xfrm>
            <a:off x="4716016" y="1914700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381057"/>
            <a:ext cx="3184525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Рисунок 12" descr="F:\в СТРАНЕ ВЕСЁЛЫХ ПЕСЕН\DSC0417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721" y="2636912"/>
            <a:ext cx="3286125" cy="2464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51433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Развлечение «</a:t>
            </a:r>
            <a:r>
              <a:rPr lang="ru-RU" sz="2400" b="1" dirty="0">
                <a:latin typeface="Arial Narrow" pitchFamily="34" charset="0"/>
              </a:rPr>
              <a:t>Угадай</a:t>
            </a:r>
            <a:r>
              <a:rPr lang="ru-RU" sz="2400" b="1" dirty="0"/>
              <a:t> мелодию» </a:t>
            </a:r>
            <a:endParaRPr lang="ru-RU" sz="2400" dirty="0"/>
          </a:p>
        </p:txBody>
      </p:sp>
      <p:pic>
        <p:nvPicPr>
          <p:cNvPr id="4" name="Рисунок 3" descr="D:\Фотографии\в.в.2\Изображение 32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3999865" cy="3000375"/>
          </a:xfrm>
          <a:prstGeom prst="roundRect">
            <a:avLst/>
          </a:prstGeom>
          <a:noFill/>
        </p:spPr>
      </p:pic>
      <p:pic>
        <p:nvPicPr>
          <p:cNvPr id="5" name="Рисунок 4" descr="D:\Фотографии\в.в.2\Изображение 31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596" y="3356517"/>
            <a:ext cx="4135120" cy="310134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4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8" y="0"/>
            <a:ext cx="91359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6612709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4400" b="1" i="0" u="none" strike="noStrike" kern="0" cap="none" spc="100" normalizeH="0" baseline="0" noProof="0" dirty="0">
                <a:ln w="18000">
                  <a:solidFill>
                    <a:srgbClr val="5598CF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chemeClr val="accent3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rgbClr val="5598CF">
                      <a:satMod val="200000"/>
                      <a:shade val="1000"/>
                      <a:alpha val="6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4204" y="1197784"/>
            <a:ext cx="86439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598CF">
                <a:gamma/>
                <a:shade val="60000"/>
                <a:invGamma/>
                <a:alpha val="50000"/>
              </a:srgbClr>
            </a:prst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eaLnBrk="0" hangingPunct="0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ru-RU" b="1" dirty="0" err="1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эмоционально-оценочного отношения к музыке и мультфильмам. </a:t>
            </a:r>
          </a:p>
          <a:p>
            <a:pPr lvl="0" eaLnBrk="0" hangingPunct="0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Развитое образное мышление и творческое воображение</a:t>
            </a:r>
          </a:p>
          <a:p>
            <a:pPr lvl="0" eaLnBrk="0" hangingPunct="0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Повышенный уровень интереса к советским мультфильмам и музыки из них.</a:t>
            </a:r>
          </a:p>
          <a:p>
            <a:pPr lvl="0" eaLnBrk="0" hangingPunct="0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Получение  первого опыта самооценки.</a:t>
            </a:r>
          </a:p>
          <a:p>
            <a:pPr lvl="0" eaLnBrk="0" hangingPunct="0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Творческое самовыражение воспитанников.</a:t>
            </a:r>
          </a:p>
          <a:p>
            <a:pPr lvl="0" eaLnBrk="0" hangingPunct="0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rgbClr val="B4CAE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Тесная взаимосвязь детей, воспитателя, родителей, музыкального руководителя.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457200" algn="l"/>
              </a:tabLst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B4CAE4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457200" y="4797152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063C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Спасибо</a:t>
            </a:r>
            <a:r>
              <a:rPr kumimoji="0" lang="en-US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063C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04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0" y="0"/>
            <a:ext cx="913591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5072063" cy="523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проектом работают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7548" y="1181585"/>
            <a:ext cx="2500312" cy="2214563"/>
            <a:chOff x="555" y="1126"/>
            <a:chExt cx="1502" cy="339"/>
          </a:xfrm>
        </p:grpSpPr>
        <p:sp>
          <p:nvSpPr>
            <p:cNvPr id="6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AD955">
                    <a:gamma/>
                    <a:shade val="36078"/>
                    <a:invGamma/>
                  </a:srgbClr>
                </a:gs>
                <a:gs pos="50000">
                  <a:srgbClr val="AAD955"/>
                </a:gs>
                <a:gs pos="100000">
                  <a:srgbClr val="AAD955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AD955">
                    <a:alpha val="89999"/>
                  </a:srgbClr>
                </a:gs>
                <a:gs pos="50000">
                  <a:srgbClr val="AAD955">
                    <a:gamma/>
                    <a:tint val="33725"/>
                    <a:invGamma/>
                  </a:srgbClr>
                </a:gs>
                <a:gs pos="100000">
                  <a:srgbClr val="AAD955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4455" y="3933056"/>
            <a:ext cx="2571750" cy="2357437"/>
            <a:chOff x="3969" y="1126"/>
            <a:chExt cx="1502" cy="339"/>
          </a:xfrm>
        </p:grpSpPr>
        <p:sp>
          <p:nvSpPr>
            <p:cNvPr id="11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70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E65B7">
                    <a:alpha val="89999"/>
                  </a:srgbClr>
                </a:gs>
                <a:gs pos="50000">
                  <a:srgbClr val="9E65B7">
                    <a:gamma/>
                    <a:tint val="33725"/>
                    <a:invGamma/>
                  </a:srgbClr>
                </a:gs>
                <a:gs pos="100000">
                  <a:srgbClr val="9E65B7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" name="AutoShape 27"/>
          <p:cNvSpPr>
            <a:spLocks noChangeArrowheads="1"/>
          </p:cNvSpPr>
          <p:nvPr/>
        </p:nvSpPr>
        <p:spPr bwMode="gray">
          <a:xfrm rot="16200000" flipV="1">
            <a:off x="2570078" y="1783126"/>
            <a:ext cx="1843088" cy="9620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AD955"/>
              </a:gs>
              <a:gs pos="100000">
                <a:srgbClr val="AAD955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gray">
          <a:xfrm rot="16200000" flipV="1">
            <a:off x="2371807" y="4571447"/>
            <a:ext cx="1928812" cy="127284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65B7"/>
              </a:gs>
              <a:gs pos="100000">
                <a:srgbClr val="9E65B7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gray">
          <a:xfrm>
            <a:off x="4125872" y="4130081"/>
            <a:ext cx="4857784" cy="2071702"/>
          </a:xfrm>
          <a:prstGeom prst="roundRect">
            <a:avLst>
              <a:gd name="adj" fmla="val 29401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Понамарёва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Екатерина Ивановна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63C60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>
            <a:off x="4197309" y="1142349"/>
            <a:ext cx="4714875" cy="500062"/>
          </a:xfrm>
          <a:custGeom>
            <a:avLst/>
            <a:gdLst>
              <a:gd name="T0" fmla="*/ 2147483647 w 1270"/>
              <a:gd name="T1" fmla="*/ 2147483647 h 303"/>
              <a:gd name="T2" fmla="*/ 2147483647 w 1270"/>
              <a:gd name="T3" fmla="*/ 2147483647 h 303"/>
              <a:gd name="T4" fmla="*/ 2147483647 w 1270"/>
              <a:gd name="T5" fmla="*/ 2147483647 h 303"/>
              <a:gd name="T6" fmla="*/ 2147483647 w 1270"/>
              <a:gd name="T7" fmla="*/ 2147483647 h 303"/>
              <a:gd name="T8" fmla="*/ 2147483647 w 1270"/>
              <a:gd name="T9" fmla="*/ 2147483647 h 303"/>
              <a:gd name="T10" fmla="*/ 2147483647 w 1270"/>
              <a:gd name="T11" fmla="*/ 2147483647 h 303"/>
              <a:gd name="T12" fmla="*/ 2147483647 w 1270"/>
              <a:gd name="T13" fmla="*/ 2147483647 h 303"/>
              <a:gd name="T14" fmla="*/ 2147483647 w 1270"/>
              <a:gd name="T15" fmla="*/ 2147483647 h 303"/>
              <a:gd name="T16" fmla="*/ 2147483647 w 127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AAD95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Шумакова Вера Вячеславовна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2"/>
          <p:cNvSpPr>
            <a:spLocks/>
          </p:cNvSpPr>
          <p:nvPr/>
        </p:nvSpPr>
        <p:spPr bwMode="gray">
          <a:xfrm>
            <a:off x="4054434" y="4114289"/>
            <a:ext cx="4857750" cy="571500"/>
          </a:xfrm>
          <a:custGeom>
            <a:avLst/>
            <a:gdLst>
              <a:gd name="T0" fmla="*/ 2147483647 w 1260"/>
              <a:gd name="T1" fmla="*/ 2147483647 h 292"/>
              <a:gd name="T2" fmla="*/ 2147483647 w 1260"/>
              <a:gd name="T3" fmla="*/ 0 h 292"/>
              <a:gd name="T4" fmla="*/ 2147483647 w 1260"/>
              <a:gd name="T5" fmla="*/ 0 h 292"/>
              <a:gd name="T6" fmla="*/ 2147483647 w 1260"/>
              <a:gd name="T7" fmla="*/ 2147483647 h 292"/>
              <a:gd name="T8" fmla="*/ 2147483647 w 1260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0"/>
              <a:gd name="T16" fmla="*/ 0 h 292"/>
              <a:gd name="T17" fmla="*/ 1260 w 1260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rgbClr val="9E65B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gray">
          <a:xfrm>
            <a:off x="4429125" y="1198224"/>
            <a:ext cx="449185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gray">
          <a:xfrm>
            <a:off x="5281589" y="4215095"/>
            <a:ext cx="16210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" name="Рисунок 24" descr="D:\Фотографии\Изображение 28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32" r="17194" b="51652"/>
          <a:stretch>
            <a:fillRect/>
          </a:stretch>
        </p:blipFill>
        <p:spPr bwMode="auto">
          <a:xfrm>
            <a:off x="1285852" y="1571612"/>
            <a:ext cx="135732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F:\в СТРАНЕ ВЕСЁЛЫХ ПЕСЕН\DSC0418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3" t="27446" r="42634"/>
          <a:stretch>
            <a:fillRect/>
          </a:stretch>
        </p:blipFill>
        <p:spPr bwMode="auto">
          <a:xfrm>
            <a:off x="974832" y="4288466"/>
            <a:ext cx="1610995" cy="166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49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ramka2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928934"/>
            <a:ext cx="41434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3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(краткосрочный)</a:t>
            </a:r>
          </a:p>
          <a:p>
            <a:pPr marL="80963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Тип: «Творческий»</a:t>
            </a:r>
          </a:p>
          <a:p>
            <a:pPr marL="80963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Средняя группа.</a:t>
            </a:r>
          </a:p>
          <a:p>
            <a:pPr marL="80963"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0963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" name="Picture 2" descr="C:\Documents and Settings\Admin\Рабочий стол\0_b0cac_8e87aae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64" y="0"/>
            <a:ext cx="9147863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0" y="0"/>
            <a:ext cx="913591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85860"/>
            <a:ext cx="80010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 великая сила, которая связывает прошлое, настоящие и будущее.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 мы поставили перед собой цель -  подарить детям радость понимания музыки, использования её в повседневной жизни. Но чтобы заинтересовать детей и родителей, мы разработали проект  по теме: «Использование музыки советских и российских мультфильмов на занятиях, праздниках, в драматизации и повседневной жизни». Этот проект рассчитан на  долгосрочное использование, как средство эстетического воспитания, развития творчества, физического развития, развития речи и патриотического воспитания. Составляя этот проект, мы опирались на выполнение задач « Программы воспитания и обучения в детском саду»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(под редакцией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М.А.Васильевой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 .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В.Гербовой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Т.С. Комаровой.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0_b0cac_8e87aae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64" y="0"/>
            <a:ext cx="914786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063C6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57158" y="357166"/>
            <a:ext cx="8501122" cy="1427798"/>
            <a:chOff x="720" y="1392"/>
            <a:chExt cx="4058" cy="547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AAD955"/>
                </a:gs>
                <a:gs pos="50000">
                  <a:srgbClr val="AAD955">
                    <a:gamma/>
                    <a:shade val="92157"/>
                    <a:invGamma/>
                  </a:srgbClr>
                </a:gs>
                <a:gs pos="100000">
                  <a:srgbClr val="AAD9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730" y="1407"/>
              <a:ext cx="4048" cy="532"/>
              <a:chOff x="744" y="1407"/>
              <a:chExt cx="3993" cy="532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flipV="1">
                <a:off x="744" y="1912"/>
                <a:ext cx="3993" cy="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AD955">
                      <a:alpha val="0"/>
                    </a:srgbClr>
                  </a:gs>
                  <a:gs pos="100000">
                    <a:srgbClr val="AAD955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AD955">
                      <a:gamma/>
                      <a:tint val="0"/>
                      <a:invGamma/>
                    </a:srgbClr>
                  </a:gs>
                  <a:gs pos="100000">
                    <a:srgbClr val="AAD955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0" y="500042"/>
            <a:ext cx="88582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Родители и педагоги,  включая музыку и мультфильмы, часто  не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преследуют  никаких воспитательных целей и даже предварительно не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просматривают их.</a:t>
            </a: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357158" y="3643314"/>
            <a:ext cx="8429684" cy="1229618"/>
            <a:chOff x="720" y="1392"/>
            <a:chExt cx="4058" cy="480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C7AA6F"/>
                </a:gs>
                <a:gs pos="50000">
                  <a:srgbClr val="C7AA6F">
                    <a:gamma/>
                    <a:shade val="92157"/>
                    <a:invGamma/>
                  </a:srgbClr>
                </a:gs>
                <a:gs pos="100000">
                  <a:srgbClr val="C7AA6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7AA6F">
                      <a:alpha val="0"/>
                    </a:srgbClr>
                  </a:gs>
                  <a:gs pos="100000">
                    <a:srgbClr val="C7AA6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7AA6F">
                      <a:gamma/>
                      <a:tint val="0"/>
                      <a:invGamma/>
                    </a:srgbClr>
                  </a:gs>
                  <a:gs pos="100000">
                    <a:srgbClr val="C7AA6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500034" y="371475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 сформированы умения детей слушать и использовать музыку из советских и российских мультфильмов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повседневной жизни.</a:t>
            </a:r>
            <a:endParaRPr lang="ru-RU" b="1" dirty="0">
              <a:solidFill>
                <a:srgbClr val="063C6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57158" y="5373216"/>
            <a:ext cx="8429683" cy="928688"/>
            <a:chOff x="720" y="1392"/>
            <a:chExt cx="4075" cy="480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9E65B7"/>
                </a:gs>
                <a:gs pos="50000">
                  <a:srgbClr val="9E65B7">
                    <a:gamma/>
                    <a:shade val="92157"/>
                    <a:invGamma/>
                  </a:srgbClr>
                </a:gs>
                <a:gs pos="100000">
                  <a:srgbClr val="9E65B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730" y="1407"/>
              <a:ext cx="4065" cy="436"/>
              <a:chOff x="744" y="1407"/>
              <a:chExt cx="4010" cy="436"/>
            </a:xfrm>
          </p:grpSpPr>
          <p:sp>
            <p:nvSpPr>
              <p:cNvPr id="23" name="AutoShape 16"/>
              <p:cNvSpPr>
                <a:spLocks noChangeArrowheads="1"/>
              </p:cNvSpPr>
              <p:nvPr/>
            </p:nvSpPr>
            <p:spPr bwMode="lt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E65B7">
                      <a:alpha val="0"/>
                    </a:srgbClr>
                  </a:gs>
                  <a:gs pos="100000">
                    <a:srgbClr val="9E65B7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AutoShape 17"/>
              <p:cNvSpPr>
                <a:spLocks noChangeArrowheads="1"/>
              </p:cNvSpPr>
              <p:nvPr/>
            </p:nvSpPr>
            <p:spPr bwMode="ltGray">
              <a:xfrm>
                <a:off x="766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E65B7">
                      <a:gamma/>
                      <a:tint val="0"/>
                      <a:invGamma/>
                    </a:srgbClr>
                  </a:gs>
                  <a:gs pos="100000">
                    <a:srgbClr val="9E65B7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785786" y="5572140"/>
            <a:ext cx="778674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Поверхностное знание родителей о разных видах музыки</a:t>
            </a:r>
          </a:p>
        </p:txBody>
      </p: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428596" y="2071678"/>
            <a:ext cx="8501122" cy="1285877"/>
            <a:chOff x="720" y="1392"/>
            <a:chExt cx="4058" cy="480"/>
          </a:xfrm>
        </p:grpSpPr>
        <p:sp>
          <p:nvSpPr>
            <p:cNvPr id="47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5598CF"/>
                </a:gs>
                <a:gs pos="50000">
                  <a:srgbClr val="5598CF">
                    <a:gamma/>
                    <a:shade val="92157"/>
                    <a:invGamma/>
                  </a:srgbClr>
                </a:gs>
                <a:gs pos="100000">
                  <a:srgbClr val="5598C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598CF">
                      <a:alpha val="0"/>
                    </a:srgbClr>
                  </a:gs>
                  <a:gs pos="100000">
                    <a:srgbClr val="5598C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598CF">
                      <a:gamma/>
                      <a:tint val="0"/>
                      <a:invGamma/>
                    </a:srgbClr>
                  </a:gs>
                  <a:gs pos="100000">
                    <a:srgbClr val="5598C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571472" y="235743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Современные мультфильмы содержат  особо низкий уровень речевой культуры: грубые, жаргонные слова.</a:t>
            </a:r>
            <a:endParaRPr lang="ru-RU" b="1" dirty="0">
              <a:solidFill>
                <a:srgbClr val="063C6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0_b0cac_8e87aae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373" cy="6858000"/>
          </a:xfrm>
          <a:prstGeom prst="rect">
            <a:avLst/>
          </a:prstGeom>
          <a:noFill/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857232"/>
            <a:ext cx="8858922" cy="3143272"/>
            <a:chOff x="528" y="2817"/>
            <a:chExt cx="4387" cy="1057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ltGray">
            <a:xfrm>
              <a:off x="1059" y="2907"/>
              <a:ext cx="3856" cy="895"/>
            </a:xfrm>
            <a:prstGeom prst="roundRect">
              <a:avLst>
                <a:gd name="adj" fmla="val 16667"/>
              </a:avLst>
            </a:prstGeom>
            <a:solidFill>
              <a:srgbClr val="BBEAA8"/>
            </a:solidFill>
            <a:ln w="571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1511" y="3021"/>
              <a:ext cx="336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3C60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8" name="Picture 21" descr="YG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817"/>
              <a:ext cx="1057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85720" y="2000241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357299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и родителей интереса к музыке и сюжету (советских и российских мультфильмов) использование в повседневной жизни. Создание разноплановых условий, способствующих физическому развитию, развитию речи, эстетическому развитию, патриотическому воспитанию и музыкальной культуре дошкольника.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C:\Documents and Settings\Admin\Рабочий стол\0_b0cac_8e87aae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32361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063C6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 проекта</a:t>
            </a:r>
            <a:endParaRPr lang="ru-RU" sz="2800" dirty="0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gray">
          <a:xfrm>
            <a:off x="2857488" y="1357298"/>
            <a:ext cx="3444875" cy="344646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Рисунок 19" descr="IMG_04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714744" y="2285992"/>
            <a:ext cx="1714480" cy="1623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AutoShape 20"/>
          <p:cNvSpPr>
            <a:spLocks noChangeArrowheads="1"/>
          </p:cNvSpPr>
          <p:nvPr/>
        </p:nvSpPr>
        <p:spPr bwMode="gray">
          <a:xfrm rot="19746501">
            <a:off x="5402344" y="1810856"/>
            <a:ext cx="730250" cy="266700"/>
          </a:xfrm>
          <a:prstGeom prst="rightArrow">
            <a:avLst>
              <a:gd name="adj1" fmla="val 35167"/>
              <a:gd name="adj2" fmla="val 110880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gray">
          <a:xfrm>
            <a:off x="5859561" y="3058988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gray">
          <a:xfrm rot="3465783">
            <a:off x="5358201" y="4090433"/>
            <a:ext cx="728662" cy="266700"/>
          </a:xfrm>
          <a:prstGeom prst="rightArrow">
            <a:avLst>
              <a:gd name="adj1" fmla="val 35167"/>
              <a:gd name="adj2" fmla="val 110639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gray">
          <a:xfrm rot="12229308">
            <a:off x="2936208" y="1736981"/>
            <a:ext cx="728662" cy="265112"/>
          </a:xfrm>
          <a:prstGeom prst="rightArrow">
            <a:avLst>
              <a:gd name="adj1" fmla="val 35167"/>
              <a:gd name="adj2" fmla="val 111302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gray">
          <a:xfrm rot="10800000">
            <a:off x="2500298" y="3286124"/>
            <a:ext cx="795338" cy="265112"/>
          </a:xfrm>
          <a:prstGeom prst="rightArrow">
            <a:avLst>
              <a:gd name="adj1" fmla="val 35167"/>
              <a:gd name="adj2" fmla="val 121486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gray">
          <a:xfrm rot="8300086">
            <a:off x="2741693" y="4291583"/>
            <a:ext cx="1073697" cy="320677"/>
          </a:xfrm>
          <a:prstGeom prst="rightArrow">
            <a:avLst>
              <a:gd name="adj1" fmla="val 35167"/>
              <a:gd name="adj2" fmla="val 111017"/>
            </a:avLst>
          </a:prstGeom>
          <a:gradFill rotWithShape="1">
            <a:gsLst>
              <a:gs pos="0">
                <a:srgbClr val="555555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214282" y="1071546"/>
            <a:ext cx="2356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214282" y="1071546"/>
            <a:ext cx="2356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285719" y="857657"/>
            <a:ext cx="2500331" cy="1352314"/>
            <a:chOff x="3964" y="2009"/>
            <a:chExt cx="1484" cy="392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9E6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ltGray">
            <a:xfrm>
              <a:off x="4006" y="2009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9E65B7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28597" y="1142984"/>
            <a:ext cx="2000263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Выбор темы и разработка проекта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285720" y="2501322"/>
            <a:ext cx="2214578" cy="1336013"/>
            <a:chOff x="3964" y="2012"/>
            <a:chExt cx="1484" cy="389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C7A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gray">
            <a:xfrm>
              <a:off x="3964" y="2012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C7AA6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428596" y="2786058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литературы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7158" y="4214818"/>
            <a:ext cx="2786082" cy="1328384"/>
            <a:chOff x="3964" y="2071"/>
            <a:chExt cx="1484" cy="330"/>
          </a:xfrm>
        </p:grpSpPr>
        <p:sp>
          <p:nvSpPr>
            <p:cNvPr id="59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AAD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AAD955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285720" y="457200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Составление  перспективного плана по реализации проекта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2"/>
          <p:cNvGrpSpPr>
            <a:grpSpLocks/>
          </p:cNvGrpSpPr>
          <p:nvPr/>
        </p:nvGrpSpPr>
        <p:grpSpPr bwMode="auto">
          <a:xfrm>
            <a:off x="6429388" y="785361"/>
            <a:ext cx="2335601" cy="1357755"/>
            <a:chOff x="3964" y="2009"/>
            <a:chExt cx="1484" cy="392"/>
          </a:xfrm>
        </p:grpSpPr>
        <p:sp>
          <p:nvSpPr>
            <p:cNvPr id="64" name="AutoShape 3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9E6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AutoShape 4"/>
            <p:cNvSpPr>
              <a:spLocks noChangeArrowheads="1"/>
            </p:cNvSpPr>
            <p:nvPr/>
          </p:nvSpPr>
          <p:spPr bwMode="ltGray">
            <a:xfrm>
              <a:off x="3964" y="2009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9E65B7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429388" y="1142985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для драматизации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6500826" y="2285992"/>
            <a:ext cx="2643174" cy="1714512"/>
            <a:chOff x="3964" y="2041"/>
            <a:chExt cx="1484" cy="360"/>
          </a:xfrm>
        </p:grpSpPr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C7A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AutoShape 7"/>
            <p:cNvSpPr>
              <a:spLocks noChangeArrowheads="1"/>
            </p:cNvSpPr>
            <p:nvPr/>
          </p:nvSpPr>
          <p:spPr bwMode="gray">
            <a:xfrm>
              <a:off x="4016" y="204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C7AA6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6500826" y="2786058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Проведение консультаций и бесед с родителями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oup 11"/>
          <p:cNvGrpSpPr>
            <a:grpSpLocks/>
          </p:cNvGrpSpPr>
          <p:nvPr/>
        </p:nvGrpSpPr>
        <p:grpSpPr bwMode="auto">
          <a:xfrm>
            <a:off x="6357950" y="4572008"/>
            <a:ext cx="2491418" cy="1571636"/>
            <a:chOff x="3964" y="2071"/>
            <a:chExt cx="1484" cy="330"/>
          </a:xfrm>
        </p:grpSpPr>
        <p:sp>
          <p:nvSpPr>
            <p:cNvPr id="73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AAD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AAD955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6429388" y="4786322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Наглядная  информация (буклеты, фото выставки)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1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0" y="0"/>
            <a:ext cx="913591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7200" y="260649"/>
            <a:ext cx="8229600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 реализации проекта: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комбинированного вида детский сад № 9 ст. Кугоейской муниципального образования Крыловский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42749044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0_b0cac_8e87aa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91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7200" y="1"/>
            <a:ext cx="8229600" cy="8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IMG_04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8038" y="404664"/>
            <a:ext cx="2500330" cy="1875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60534" y="642919"/>
            <a:ext cx="2786062" cy="1214446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C7AA6F"/>
                  </a:gs>
                  <a:gs pos="100000">
                    <a:srgbClr val="C7AA6F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C7AA6F">
                      <a:gamma/>
                      <a:tint val="44314"/>
                      <a:invGamma/>
                    </a:srgbClr>
                  </a:gs>
                  <a:gs pos="100000">
                    <a:srgbClr val="C7AA6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5598CF">
                    <a:gamma/>
                    <a:shade val="46275"/>
                    <a:invGamma/>
                  </a:srgbClr>
                </a:gs>
                <a:gs pos="100000">
                  <a:srgbClr val="5598C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5598CF">
                    <a:alpha val="0"/>
                  </a:srgbClr>
                </a:gs>
                <a:gs pos="100000">
                  <a:srgbClr val="5598CF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69"/>
            </a:xfrm>
            <a:prstGeom prst="ellipse">
              <a:avLst/>
            </a:prstGeom>
            <a:gradFill rotWithShape="1">
              <a:gsLst>
                <a:gs pos="0">
                  <a:srgbClr val="5598CF">
                    <a:gamma/>
                    <a:shade val="79216"/>
                    <a:invGamma/>
                  </a:srgbClr>
                </a:gs>
                <a:gs pos="100000">
                  <a:srgbClr val="5598CF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5598CF">
                    <a:gamma/>
                    <a:tint val="0"/>
                    <a:invGamma/>
                  </a:srgbClr>
                </a:gs>
                <a:gs pos="100000">
                  <a:srgbClr val="5598CF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42844" y="2214554"/>
            <a:ext cx="8786874" cy="38576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4CAE4">
                  <a:tint val="50000"/>
                  <a:satMod val="300000"/>
                </a:srgbClr>
              </a:gs>
              <a:gs pos="35000">
                <a:srgbClr val="B4CAE4">
                  <a:tint val="37000"/>
                  <a:satMod val="300000"/>
                </a:srgbClr>
              </a:gs>
              <a:gs pos="100000">
                <a:srgbClr val="B4CAE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4CAE4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14282" y="2214554"/>
            <a:ext cx="87154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    Пробудить интерес детей и родителей к сюжету и музыке советских  и          российских мультфильмов.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    Заинтересовать родителей в приобретении </a:t>
            </a:r>
            <a:r>
              <a:rPr lang="en-US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CD</a:t>
            </a: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дисков с советскими и      российскими мультфильмами, изготовление различных видов театров.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Развивать и  совершенствовать двигательные  умения и навыки детей и творчески использовать их  в самостоятельной деятельности.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Обогащать музыкальные  впечатления, способствовать развитию эмоционально – образного исполнения музыкально игровых упражнений используя мимику и пантомиму.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Развивать умение исполнять и инсценировать песни.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Развивать  умение отражать в рисунках и поделках полученные впечатления от сюжета и музыки  мультфильмов.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7"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Воспитывать умение слушать музыку из мультфильмов, беседовать по сюжету.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7"/>
              <a:tabLst/>
              <a:defRPr/>
            </a:pPr>
            <a:r>
              <a:rPr lang="ru-RU" sz="1400" b="1" cap="all" dirty="0" smtClean="0">
                <a:ln w="0">
                  <a:solidFill>
                    <a:srgbClr val="B4CAE4">
                      <a:lumMod val="25000"/>
                    </a:srgbClr>
                  </a:solidFill>
                </a:ln>
                <a:gradFill flip="none">
                  <a:gsLst>
                    <a:gs pos="0">
                      <a:srgbClr val="5598C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598C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598CF">
                        <a:shade val="65000"/>
                        <a:satMod val="130000"/>
                      </a:srgbClr>
                    </a:gs>
                    <a:gs pos="92000">
                      <a:srgbClr val="5598CF">
                        <a:shade val="50000"/>
                        <a:satMod val="120000"/>
                      </a:srgbClr>
                    </a:gs>
                    <a:gs pos="100000">
                      <a:srgbClr val="5598C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Воспитывать культуру поведения.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ru-RU" sz="1400" b="1" cap="all" dirty="0" smtClean="0">
              <a:ln w="0">
                <a:solidFill>
                  <a:srgbClr val="B4CAE4">
                    <a:lumMod val="25000"/>
                  </a:srgbClr>
                </a:solidFill>
              </a:ln>
              <a:gradFill flip="none">
                <a:gsLst>
                  <a:gs pos="0">
                    <a:srgbClr val="5598CF">
                      <a:tint val="75000"/>
                      <a:shade val="75000"/>
                      <a:satMod val="170000"/>
                    </a:srgbClr>
                  </a:gs>
                  <a:gs pos="49000">
                    <a:srgbClr val="5598CF">
                      <a:tint val="88000"/>
                      <a:shade val="65000"/>
                      <a:satMod val="172000"/>
                    </a:srgbClr>
                  </a:gs>
                  <a:gs pos="50000">
                    <a:srgbClr val="5598CF">
                      <a:shade val="65000"/>
                      <a:satMod val="130000"/>
                    </a:srgbClr>
                  </a:gs>
                  <a:gs pos="92000">
                    <a:srgbClr val="5598CF">
                      <a:shade val="50000"/>
                      <a:satMod val="120000"/>
                    </a:srgbClr>
                  </a:gs>
                  <a:gs pos="100000">
                    <a:srgbClr val="5598C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all" spc="0" normalizeH="0" baseline="0" noProof="0" dirty="0">
              <a:ln w="0">
                <a:solidFill>
                  <a:srgbClr val="B4CAE4">
                    <a:lumMod val="25000"/>
                  </a:srgbClr>
                </a:solidFill>
              </a:ln>
              <a:gradFill flip="none">
                <a:gsLst>
                  <a:gs pos="0">
                    <a:srgbClr val="5598CF">
                      <a:tint val="75000"/>
                      <a:shade val="75000"/>
                      <a:satMod val="170000"/>
                    </a:srgbClr>
                  </a:gs>
                  <a:gs pos="49000">
                    <a:srgbClr val="5598CF">
                      <a:tint val="88000"/>
                      <a:shade val="65000"/>
                      <a:satMod val="172000"/>
                    </a:srgbClr>
                  </a:gs>
                  <a:gs pos="50000">
                    <a:srgbClr val="5598CF">
                      <a:shade val="65000"/>
                      <a:satMod val="130000"/>
                    </a:srgbClr>
                  </a:gs>
                  <a:gs pos="92000">
                    <a:srgbClr val="5598CF">
                      <a:shade val="50000"/>
                      <a:satMod val="120000"/>
                    </a:srgbClr>
                  </a:gs>
                  <a:gs pos="100000">
                    <a:srgbClr val="5598C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Рисунок 16" descr="IMG_04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5143489"/>
            <a:ext cx="2286015" cy="1714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eeform 10"/>
          <p:cNvSpPr>
            <a:spLocks/>
          </p:cNvSpPr>
          <p:nvPr/>
        </p:nvSpPr>
        <p:spPr bwMode="gray">
          <a:xfrm rot="5923557" flipH="1">
            <a:off x="2516386" y="91997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5598CF"/>
              </a:gs>
              <a:gs pos="100000">
                <a:srgbClr val="5598CF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gray">
          <a:xfrm rot="15544280">
            <a:off x="6172760" y="65477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5598CF"/>
              </a:gs>
              <a:gs pos="100000">
                <a:srgbClr val="5598CF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743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Леха</cp:lastModifiedBy>
  <cp:revision>42</cp:revision>
  <dcterms:created xsi:type="dcterms:W3CDTF">2012-11-27T12:42:31Z</dcterms:created>
  <dcterms:modified xsi:type="dcterms:W3CDTF">2014-04-20T12:03:45Z</dcterms:modified>
</cp:coreProperties>
</file>