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6" r:id="rId11"/>
    <p:sldId id="267" r:id="rId12"/>
    <p:sldId id="265" r:id="rId13"/>
    <p:sldId id="269" r:id="rId14"/>
    <p:sldId id="273" r:id="rId15"/>
    <p:sldId id="274" r:id="rId16"/>
    <p:sldId id="272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13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38400" y="2438400"/>
            <a:ext cx="6324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Segoe Script" pitchFamily="34" charset="0"/>
                <a:cs typeface="Times New Roman" pitchFamily="18" charset="0"/>
              </a:rPr>
              <a:t>ПРАВА РЕБЁНКА </a:t>
            </a:r>
            <a:endParaRPr lang="ru-RU" sz="4800" dirty="0">
              <a:solidFill>
                <a:srgbClr val="002060"/>
              </a:solidFill>
              <a:latin typeface="Segoe Script" pitchFamily="34" charset="0"/>
            </a:endParaRPr>
          </a:p>
        </p:txBody>
      </p:sp>
      <p:pic>
        <p:nvPicPr>
          <p:cNvPr id="1027" name="Picture 3" descr="C:\Users\Сергей\Desktop\clip196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0" y="3276600"/>
            <a:ext cx="3200400" cy="3200400"/>
          </a:xfrm>
          <a:prstGeom prst="rect">
            <a:avLst/>
          </a:prstGeom>
          <a:noFill/>
        </p:spPr>
      </p:pic>
      <p:pic>
        <p:nvPicPr>
          <p:cNvPr id="1028" name="Picture 4" descr="C:\Users\Сергей\Desktop\2272aec9f758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0"/>
            <a:ext cx="2971800" cy="29718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2400" y="5486400"/>
            <a:ext cx="3657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</a:rPr>
              <a:t>Автор проекта:</a:t>
            </a:r>
          </a:p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</a:rPr>
              <a:t>Воспитатель </a:t>
            </a:r>
            <a:r>
              <a:rPr lang="ru-RU" dirty="0" smtClean="0">
                <a:solidFill>
                  <a:srgbClr val="FF0000"/>
                </a:solidFill>
              </a:rPr>
              <a:t>1кв. категории</a:t>
            </a:r>
          </a:p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</a:rPr>
              <a:t>Леонтьева Татьяна </a:t>
            </a:r>
            <a:r>
              <a:rPr lang="ru-RU" dirty="0" smtClean="0">
                <a:solidFill>
                  <a:srgbClr val="FF0000"/>
                </a:solidFill>
              </a:rPr>
              <a:t>Владимировна</a:t>
            </a:r>
            <a:endParaRPr lang="ru-RU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228600"/>
            <a:ext cx="43588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Муниципальное  дошкольное образовательное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 учреждение №1  «</a:t>
            </a:r>
            <a:r>
              <a:rPr lang="ru-RU" sz="1600" dirty="0" err="1" smtClean="0">
                <a:solidFill>
                  <a:srgbClr val="002060"/>
                </a:solidFill>
              </a:rPr>
              <a:t>Аленушка</a:t>
            </a:r>
            <a:r>
              <a:rPr lang="ru-RU" sz="1600" dirty="0" smtClean="0">
                <a:solidFill>
                  <a:srgbClr val="002060"/>
                </a:solidFill>
              </a:rPr>
              <a:t>» г. Тейково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6324600"/>
            <a:ext cx="1026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2014 год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990600"/>
            <a:ext cx="59436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3200" b="1" dirty="0" smtClean="0">
                <a:solidFill>
                  <a:srgbClr val="7030A0"/>
                </a:solidFill>
              </a:rPr>
              <a:t>Познание </a:t>
            </a:r>
            <a:endParaRPr lang="ru-RU" sz="3200" dirty="0" smtClean="0">
              <a:solidFill>
                <a:srgbClr val="7030A0"/>
              </a:solidFill>
            </a:endParaRPr>
          </a:p>
          <a:p>
            <a:pPr eaLnBrk="0" hangingPunct="0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</a:rPr>
              <a:t>Задачи:</a:t>
            </a:r>
            <a:endParaRPr lang="ru-RU" dirty="0" smtClean="0">
              <a:solidFill>
                <a:srgbClr val="7030A0"/>
              </a:solidFill>
            </a:endParaRPr>
          </a:p>
          <a:p>
            <a:pPr eaLnBrk="0" hangingPunct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</a:rPr>
              <a:t>Привлекать родителей к совместно с детьми исследовательской, проектной и продуктивной деятельности в детском саду и дома. </a:t>
            </a:r>
            <a:endParaRPr lang="ru-RU" dirty="0" smtClean="0">
              <a:solidFill>
                <a:srgbClr val="002060"/>
              </a:solidFill>
            </a:endParaRPr>
          </a:p>
          <a:p>
            <a:pPr eaLnBrk="0" hangingPunct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</a:rPr>
              <a:t>Ориентировать родителей на развитие у ребенка потребности к общению со взрослыми и сверстниками.</a:t>
            </a:r>
            <a:endParaRPr lang="ru-RU" dirty="0" smtClean="0">
              <a:solidFill>
                <a:srgbClr val="002060"/>
              </a:solidFill>
            </a:endParaRPr>
          </a:p>
          <a:p>
            <a:pPr eaLnBrk="0" hangingPunct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</a:rPr>
              <a:t>Вводная беседа с детьми по знакомству с Конвенцией о правах ребенка</a:t>
            </a:r>
            <a:endParaRPr lang="ru-RU" dirty="0" smtClean="0">
              <a:solidFill>
                <a:srgbClr val="002060"/>
              </a:solidFill>
            </a:endParaRPr>
          </a:p>
          <a:p>
            <a:pPr eaLnBrk="0" hangingPunct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</a:rPr>
              <a:t>Познавательные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</a:rPr>
              <a:t>беседы </a:t>
            </a:r>
            <a:r>
              <a:rPr lang="ru-RU" dirty="0" smtClean="0">
                <a:solidFill>
                  <a:srgbClr val="002060"/>
                </a:solidFill>
              </a:rPr>
              <a:t>«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</a:rPr>
              <a:t>Поговорим о правах ребенка</a:t>
            </a:r>
            <a:r>
              <a:rPr lang="ru-RU" dirty="0" smtClean="0">
                <a:solidFill>
                  <a:srgbClr val="002060"/>
                </a:solidFill>
              </a:rPr>
              <a:t>»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</a:rPr>
              <a:t>:</a:t>
            </a:r>
            <a:endParaRPr lang="ru-RU" dirty="0" smtClean="0">
              <a:solidFill>
                <a:srgbClr val="002060"/>
              </a:solidFill>
            </a:endParaRPr>
          </a:p>
          <a:p>
            <a:pPr eaLnBrk="0" hangingPunct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</a:rPr>
              <a:t>«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</a:rPr>
              <a:t>Что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</a:rPr>
              <a:t>такое право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</a:rPr>
              <a:t>?». </a:t>
            </a:r>
            <a:endParaRPr lang="ru-RU" dirty="0" smtClean="0">
              <a:solidFill>
                <a:srgbClr val="002060"/>
              </a:solidFill>
            </a:endParaRPr>
          </a:p>
          <a:p>
            <a:pPr eaLnBrk="0" hangingPunct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</a:rPr>
              <a:t>«Права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</a:rPr>
              <a:t>и обязанности в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</a:rPr>
              <a:t>семье»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eaLnBrk="0" hangingPunct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«Мы - дети разных национальностей»</a:t>
            </a:r>
          </a:p>
          <a:p>
            <a:pPr eaLnBrk="0" hangingPunct="0"/>
            <a:r>
              <a:rPr lang="ru-RU" dirty="0" smtClean="0">
                <a:solidFill>
                  <a:srgbClr val="002060"/>
                </a:solidFill>
              </a:rPr>
              <a:t>«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</a:rPr>
              <a:t>Мы разные". </a:t>
            </a:r>
          </a:p>
          <a:p>
            <a:pPr eaLnBrk="0" hangingPunct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«Я - живу в России»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«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</a:rPr>
              <a:t>Моя семья</a:t>
            </a:r>
            <a:r>
              <a:rPr lang="ru-RU" dirty="0" smtClean="0">
                <a:solidFill>
                  <a:srgbClr val="002060"/>
                </a:solidFill>
              </a:rPr>
              <a:t>»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«Мамины помощники»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«Помощники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Просмотр мультфильмов по сказкам.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90800" y="228600"/>
            <a:ext cx="47262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Реализация проекта</a:t>
            </a:r>
            <a:endParaRPr lang="ru-RU" sz="4000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IMG_0046.jpg"/>
          <p:cNvPicPr>
            <a:picLocks noChangeAspect="1"/>
          </p:cNvPicPr>
          <p:nvPr/>
        </p:nvPicPr>
        <p:blipFill>
          <a:blip r:embed="rId2" cstate="print">
            <a:lum bright="-20000"/>
          </a:blip>
          <a:stretch>
            <a:fillRect/>
          </a:stretch>
        </p:blipFill>
        <p:spPr>
          <a:xfrm>
            <a:off x="6781800" y="3820699"/>
            <a:ext cx="1905000" cy="276697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0" y="1295400"/>
            <a:ext cx="45720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</a:rPr>
              <a:t>Социализация</a:t>
            </a:r>
            <a:endParaRPr lang="ru-RU" sz="3200" dirty="0" smtClean="0">
              <a:solidFill>
                <a:srgbClr val="7030A0"/>
              </a:solidFill>
            </a:endParaRPr>
          </a:p>
          <a:p>
            <a:pPr eaLnBrk="0" hangingPunct="0"/>
            <a:r>
              <a:rPr lang="ru-RU" b="1" dirty="0" smtClean="0">
                <a:solidFill>
                  <a:srgbClr val="6600FF"/>
                </a:solidFill>
                <a:latin typeface="Times New Roman" pitchFamily="18" charset="0"/>
              </a:rPr>
              <a:t> Задачи:</a:t>
            </a:r>
            <a:endParaRPr lang="ru-RU" dirty="0" smtClean="0">
              <a:solidFill>
                <a:srgbClr val="6600FF"/>
              </a:solidFill>
            </a:endParaRPr>
          </a:p>
          <a:p>
            <a:pPr eaLnBrk="0" hangingPunct="0">
              <a:buFontTx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</a:rPr>
              <a:t>Показывать родителям значение матери, отца, а так же дедушек, бабушек, воспитателей, детей-сверстников в развитии взаимодействия ребенка с социумом, понимание социальных норм поведения.</a:t>
            </a:r>
            <a:endParaRPr lang="ru-RU" dirty="0" smtClean="0">
              <a:solidFill>
                <a:srgbClr val="002060"/>
              </a:solidFill>
            </a:endParaRPr>
          </a:p>
          <a:p>
            <a:pPr eaLnBrk="0" hangingPunct="0">
              <a:buFontTx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</a:rPr>
              <a:t>Подчеркивать ценность каждого ребёнка для общества вне зависимости от его индивидуальных особенностей.</a:t>
            </a:r>
            <a:endParaRPr lang="ru-RU" dirty="0" smtClean="0">
              <a:solidFill>
                <a:srgbClr val="002060"/>
              </a:solidFill>
            </a:endParaRPr>
          </a:p>
          <a:p>
            <a:pPr eaLnBrk="0" hangingPunct="0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Беседы :</a:t>
            </a:r>
            <a:endParaRPr lang="ru-RU" dirty="0" smtClean="0">
              <a:solidFill>
                <a:srgbClr val="002060"/>
              </a:solidFill>
            </a:endParaRPr>
          </a:p>
          <a:p>
            <a:pPr eaLnBrk="0" hangingPunct="0"/>
            <a:r>
              <a:rPr lang="ru-RU" dirty="0" smtClean="0">
                <a:solidFill>
                  <a:srgbClr val="002060"/>
                </a:solidFill>
              </a:rPr>
              <a:t>«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</a:rPr>
              <a:t> Роль бабушки и дедушки в воспитании детей</a:t>
            </a:r>
            <a:r>
              <a:rPr lang="ru-RU" dirty="0" smtClean="0">
                <a:solidFill>
                  <a:srgbClr val="002060"/>
                </a:solidFill>
              </a:rPr>
              <a:t>»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</a:rPr>
              <a:t>.</a:t>
            </a:r>
            <a:endParaRPr lang="ru-RU" dirty="0" smtClean="0">
              <a:solidFill>
                <a:srgbClr val="002060"/>
              </a:solidFill>
            </a:endParaRPr>
          </a:p>
          <a:p>
            <a:pPr eaLnBrk="0" hangingPunct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«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</a:rPr>
              <a:t> Какой ты отец?</a:t>
            </a:r>
            <a:r>
              <a:rPr lang="ru-RU" dirty="0" smtClean="0">
                <a:solidFill>
                  <a:srgbClr val="002060"/>
                </a:solidFill>
              </a:rPr>
              <a:t>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4600" y="381000"/>
            <a:ext cx="47262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Реализация проекта</a:t>
            </a:r>
            <a:endParaRPr lang="ru-RU" sz="4000" dirty="0">
              <a:solidFill>
                <a:srgbClr val="0070C0"/>
              </a:solidFill>
            </a:endParaRPr>
          </a:p>
        </p:txBody>
      </p:sp>
      <p:pic>
        <p:nvPicPr>
          <p:cNvPr id="6" name="Рисунок 5" descr="IMG_0057.jpg"/>
          <p:cNvPicPr>
            <a:picLocks noChangeAspect="1"/>
          </p:cNvPicPr>
          <p:nvPr/>
        </p:nvPicPr>
        <p:blipFill>
          <a:blip r:embed="rId2" cstate="print">
            <a:lum bright="-20000"/>
          </a:blip>
          <a:stretch>
            <a:fillRect/>
          </a:stretch>
        </p:blipFill>
        <p:spPr>
          <a:xfrm>
            <a:off x="5334000" y="1643270"/>
            <a:ext cx="1600200" cy="2226365"/>
          </a:xfrm>
          <a:prstGeom prst="rect">
            <a:avLst/>
          </a:prstGeom>
          <a:ln w="762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IMG_0059.jpg"/>
          <p:cNvPicPr>
            <a:picLocks noChangeAspect="1"/>
          </p:cNvPicPr>
          <p:nvPr/>
        </p:nvPicPr>
        <p:blipFill>
          <a:blip r:embed="rId3" cstate="print">
            <a:lum bright="-20000"/>
          </a:blip>
          <a:stretch>
            <a:fillRect/>
          </a:stretch>
        </p:blipFill>
        <p:spPr>
          <a:xfrm>
            <a:off x="7086600" y="4242955"/>
            <a:ext cx="1752600" cy="23102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0" y="1219200"/>
            <a:ext cx="4572000" cy="39087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dirty="0" smtClean="0">
                <a:solidFill>
                  <a:srgbClr val="7030A0"/>
                </a:solidFill>
              </a:rPr>
              <a:t>Сюжетно-ролевые  игры </a:t>
            </a:r>
            <a:endParaRPr lang="ru-RU" sz="3200" dirty="0" smtClean="0">
              <a:solidFill>
                <a:srgbClr val="7030A0"/>
              </a:solidFill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• «Семья»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• «Детский сад»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• «Больница»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• «Школа»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• «Спасатели»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Дидактические игры: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rgbClr val="002060"/>
                </a:solidFill>
              </a:rPr>
              <a:t> «Я имею право»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rgbClr val="002060"/>
                </a:solidFill>
              </a:rPr>
              <a:t>"Чьи права нарушены?"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rgbClr val="002060"/>
                </a:solidFill>
              </a:rPr>
              <a:t>"Назови права героев«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rgbClr val="002060"/>
                </a:solidFill>
              </a:rPr>
              <a:t> "Выбери право"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rgbClr val="002060"/>
                </a:solidFill>
              </a:rPr>
              <a:t>«Мы разные, но у нас равные права»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rgbClr val="002060"/>
                </a:solidFill>
              </a:rPr>
              <a:t> «Дружные ребята»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38400" y="304800"/>
            <a:ext cx="47262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Реализация проекта</a:t>
            </a:r>
            <a:endParaRPr lang="ru-RU" sz="4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200" y="990600"/>
            <a:ext cx="434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</a:rPr>
              <a:t>  </a:t>
            </a:r>
            <a:endParaRPr lang="ru-RU" dirty="0" smtClean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7400" y="228600"/>
            <a:ext cx="47262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Реализация проекта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90600" y="1752600"/>
            <a:ext cx="457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</a:rPr>
              <a:t>Задачи:</a:t>
            </a:r>
            <a:endParaRPr lang="ru-RU" dirty="0" smtClean="0">
              <a:solidFill>
                <a:srgbClr val="7030A0"/>
              </a:solidFill>
            </a:endParaRPr>
          </a:p>
          <a:p>
            <a:pPr eaLnBrk="0" hangingPunct="0">
              <a:buFontTx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</a:rPr>
              <a:t>Показывать родителям ценность домашнего чтения.</a:t>
            </a:r>
            <a:endParaRPr lang="ru-RU" dirty="0" smtClean="0">
              <a:solidFill>
                <a:srgbClr val="002060"/>
              </a:solidFill>
            </a:endParaRPr>
          </a:p>
          <a:p>
            <a:pPr eaLnBrk="0" hangingPunct="0">
              <a:buFontTx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</a:rPr>
              <a:t>Продолжать работу по формированию доброжелательных взаимоотношений между детьми.</a:t>
            </a:r>
            <a:endParaRPr lang="ru-RU" dirty="0" smtClean="0">
              <a:solidFill>
                <a:srgbClr val="002060"/>
              </a:solidFill>
            </a:endParaRPr>
          </a:p>
          <a:p>
            <a:pPr eaLnBrk="0" hangingPunct="0">
              <a:buFontTx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</a:rPr>
              <a:t>Учить оценивать поступки героев произведений, драматизировать отрывки сказок.</a:t>
            </a:r>
          </a:p>
          <a:p>
            <a:pPr eaLnBrk="0" hangingPunct="0">
              <a:buFontTx/>
              <a:buChar char="•"/>
            </a:pPr>
            <a:endParaRPr lang="ru-RU" dirty="0" smtClean="0">
              <a:solidFill>
                <a:srgbClr val="002060"/>
              </a:solidFill>
            </a:endParaRPr>
          </a:p>
          <a:p>
            <a:pPr eaLnBrk="0" hangingPunct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</a:rPr>
              <a:t>Картотека  пословиц  и  поговорок  о  семье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</a:rPr>
              <a:t>Чтение: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А. Рубинов «Ступенька».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 Е. Пермяк «Как Маша стала большой».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• А. </a:t>
            </a:r>
            <a:r>
              <a:rPr lang="ru-RU" dirty="0" err="1" smtClean="0">
                <a:solidFill>
                  <a:srgbClr val="002060"/>
                </a:solidFill>
              </a:rPr>
              <a:t>Седугин</a:t>
            </a:r>
            <a:r>
              <a:rPr lang="ru-RU" dirty="0" smtClean="0">
                <a:solidFill>
                  <a:srgbClr val="002060"/>
                </a:solidFill>
              </a:rPr>
              <a:t> «Брысь, шапочка!»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• А. </a:t>
            </a:r>
            <a:r>
              <a:rPr lang="ru-RU" dirty="0" err="1" smtClean="0">
                <a:solidFill>
                  <a:srgbClr val="002060"/>
                </a:solidFill>
              </a:rPr>
              <a:t>Барто</a:t>
            </a:r>
            <a:r>
              <a:rPr lang="ru-RU" dirty="0" smtClean="0">
                <a:solidFill>
                  <a:srgbClr val="002060"/>
                </a:solidFill>
              </a:rPr>
              <a:t> «Помощница».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1219200"/>
            <a:ext cx="65499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ЧТЕНИЕ ХУДОЖЕСТВЕННОЙ ЛИТЕРАТУРЫ</a:t>
            </a:r>
          </a:p>
        </p:txBody>
      </p:sp>
      <p:pic>
        <p:nvPicPr>
          <p:cNvPr id="6" name="Рисунок 5" descr="IMG_0050.jpg"/>
          <p:cNvPicPr>
            <a:picLocks noChangeAspect="1"/>
          </p:cNvPicPr>
          <p:nvPr/>
        </p:nvPicPr>
        <p:blipFill>
          <a:blip r:embed="rId2" cstate="print">
            <a:lum bright="-30000"/>
          </a:blip>
          <a:stretch>
            <a:fillRect/>
          </a:stretch>
        </p:blipFill>
        <p:spPr>
          <a:xfrm>
            <a:off x="6477000" y="3657600"/>
            <a:ext cx="2005402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990600"/>
            <a:ext cx="68580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</a:rPr>
              <a:t>   Музыка</a:t>
            </a:r>
            <a:endParaRPr lang="ru-RU" sz="3200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7030A0"/>
                </a:solidFill>
              </a:rPr>
              <a:t>     Задачи:</a:t>
            </a:r>
            <a:endParaRPr lang="ru-RU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</a:rPr>
              <a:t>     Привлекать родителей к разнообразным формам совместной музыкально-художественной деятельности с детьми детского сада, способствующим возникновения ярких эмоций, творческого вдохновения, развитию общения.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«Мы на свет родились  - что бы счастливо жить» (развлечение по правам ребёнка с участием родителей).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</a:rPr>
              <a:t>     Цель: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</a:rPr>
              <a:t>     Закрепить знания детей и родителей о Конвенции ООН о правах ребенка.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</a:rPr>
              <a:t>     Способствовать развитию правового мировоззрения и нравственных представлений.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</a:rPr>
              <a:t>     Развивать умение рассуждать и делать выводы.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</a:rPr>
              <a:t>     Воспитывать чувство самоуважения и уважения к другим.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</a:rPr>
              <a:t>     Прослушивание песни «Мама для мамонтёнка», «Рыжий, рыжий конопатый» и др.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b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2057400" y="304800"/>
            <a:ext cx="47262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Реализация проекта</a:t>
            </a:r>
            <a:endParaRPr lang="ru-RU" sz="4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9200" y="990600"/>
            <a:ext cx="7162800" cy="421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altLang="zh-CN" sz="3200" b="1" dirty="0" smtClean="0">
                <a:solidFill>
                  <a:srgbClr val="7030A0"/>
                </a:solidFill>
              </a:rPr>
              <a:t>Формы взаимодействия с семьей</a:t>
            </a: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altLang="zh-CN" b="1" dirty="0" smtClean="0">
                <a:solidFill>
                  <a:srgbClr val="002060"/>
                </a:solidFill>
              </a:rPr>
              <a:t> </a:t>
            </a:r>
            <a:r>
              <a:rPr lang="ru-RU" altLang="zh-CN" dirty="0" smtClean="0">
                <a:solidFill>
                  <a:srgbClr val="002060"/>
                </a:solidFill>
              </a:rPr>
              <a:t>Анкетирование  «Какие  вы  знаете  документы  по  правам  ребенка», «Хорошие  ли  вы родители»</a:t>
            </a:r>
            <a:endParaRPr lang="ru-RU" altLang="zh-CN" b="1" dirty="0" smtClean="0">
              <a:solidFill>
                <a:srgbClr val="002060"/>
              </a:solidFill>
            </a:endParaRP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altLang="zh-CN" b="1" dirty="0" smtClean="0">
                <a:solidFill>
                  <a:srgbClr val="002060"/>
                </a:solidFill>
              </a:rPr>
              <a:t> </a:t>
            </a:r>
            <a:r>
              <a:rPr lang="ru-RU" altLang="zh-CN" dirty="0" smtClean="0">
                <a:solidFill>
                  <a:srgbClr val="002060"/>
                </a:solidFill>
              </a:rPr>
              <a:t>Консультация  </a:t>
            </a: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</a:rPr>
              <a:t> «Шпаргалки для родителей».</a:t>
            </a:r>
          </a:p>
          <a:p>
            <a:pPr marL="365760" indent="-283464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</a:rPr>
              <a:t> «Семь правил для взрослых».</a:t>
            </a:r>
          </a:p>
          <a:p>
            <a:pPr marL="365760" indent="-283464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</a:rPr>
              <a:t> «Десять заповедей для родителей».</a:t>
            </a:r>
          </a:p>
          <a:p>
            <a:pPr marL="365760" indent="-283464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</a:rPr>
              <a:t> «Права ребёнка - соблюдение их в семье</a:t>
            </a:r>
            <a:r>
              <a:rPr lang="ru-RU" dirty="0" smtClean="0">
                <a:solidFill>
                  <a:srgbClr val="002060"/>
                </a:solidFill>
              </a:rPr>
              <a:t>».</a:t>
            </a:r>
            <a:endParaRPr lang="ru-RU" dirty="0" smtClean="0">
              <a:solidFill>
                <a:srgbClr val="002060"/>
              </a:solidFill>
            </a:endParaRPr>
          </a:p>
          <a:p>
            <a:pPr marL="365760" indent="-283464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</a:rPr>
              <a:t> «Понимаем ли мы друг друга».</a:t>
            </a:r>
          </a:p>
          <a:p>
            <a:pPr marL="365760" indent="-283464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</a:rPr>
              <a:t> «Искусство быть родителем</a:t>
            </a:r>
            <a:r>
              <a:rPr lang="ru-RU" dirty="0" smtClean="0">
                <a:solidFill>
                  <a:srgbClr val="002060"/>
                </a:solidFill>
              </a:rPr>
              <a:t>».</a:t>
            </a:r>
            <a:endParaRPr lang="ru-RU" dirty="0" smtClean="0">
              <a:solidFill>
                <a:srgbClr val="002060"/>
              </a:solidFill>
            </a:endParaRPr>
          </a:p>
          <a:p>
            <a:pPr marL="365760" indent="-283464">
              <a:defRPr/>
            </a:pPr>
            <a:r>
              <a:rPr lang="ru-RU" dirty="0" smtClean="0">
                <a:solidFill>
                  <a:srgbClr val="002060"/>
                </a:solidFill>
              </a:rPr>
              <a:t> Буклет </a:t>
            </a:r>
            <a:r>
              <a:rPr lang="ru-RU" dirty="0" smtClean="0">
                <a:solidFill>
                  <a:srgbClr val="002060"/>
                </a:solidFill>
              </a:rPr>
              <a:t>для родителей «Большие права маленького ребенка</a:t>
            </a:r>
            <a:r>
              <a:rPr lang="ru-RU" dirty="0" smtClean="0">
                <a:solidFill>
                  <a:srgbClr val="002060"/>
                </a:solidFill>
              </a:rPr>
              <a:t>».</a:t>
            </a:r>
            <a:endParaRPr lang="ru-RU" dirty="0" smtClean="0">
              <a:solidFill>
                <a:srgbClr val="002060"/>
              </a:solidFill>
            </a:endParaRP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altLang="zh-CN" dirty="0" smtClean="0">
                <a:solidFill>
                  <a:srgbClr val="002060"/>
                </a:solidFill>
              </a:rPr>
              <a:t> Собрание</a:t>
            </a:r>
            <a:r>
              <a:rPr lang="ru-RU" altLang="zh-CN" b="1" dirty="0" smtClean="0">
                <a:solidFill>
                  <a:srgbClr val="002060"/>
                </a:solidFill>
              </a:rPr>
              <a:t>  «</a:t>
            </a:r>
            <a:r>
              <a:rPr lang="ru-RU" dirty="0" smtClean="0">
                <a:solidFill>
                  <a:srgbClr val="002060"/>
                </a:solidFill>
              </a:rPr>
              <a:t>Защита прав маленького ребенка в ДОУ и семье»,</a:t>
            </a:r>
            <a:r>
              <a:rPr lang="ru-RU" dirty="0" smtClean="0">
                <a:solidFill>
                  <a:srgbClr val="002060"/>
                </a:solidFill>
                <a:cs typeface="Times New Roman" pitchFamily="18" charset="0"/>
              </a:rPr>
              <a:t> «Под защитой закона».</a:t>
            </a:r>
            <a:endParaRPr lang="ru-RU" altLang="zh-CN" b="1" dirty="0" smtClean="0">
              <a:solidFill>
                <a:srgbClr val="002060"/>
              </a:solidFill>
            </a:endParaRP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altLang="zh-CN" b="1" dirty="0" smtClean="0">
                <a:solidFill>
                  <a:srgbClr val="002060"/>
                </a:solidFill>
              </a:rPr>
              <a:t>  </a:t>
            </a:r>
            <a:r>
              <a:rPr lang="ru-RU" altLang="zh-CN" dirty="0" smtClean="0">
                <a:solidFill>
                  <a:srgbClr val="002060"/>
                </a:solidFill>
              </a:rPr>
              <a:t>Папка – передвижка «Права детей» </a:t>
            </a:r>
          </a:p>
          <a:p>
            <a:pPr marL="365760" indent="-283464" eaLnBrk="1" fontAlgn="auto" hangingPunct="1">
              <a:spcAft>
                <a:spcPts val="0"/>
              </a:spcAft>
              <a:defRPr/>
            </a:pPr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28600"/>
            <a:ext cx="47262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Реализация проекта</a:t>
            </a:r>
            <a:endParaRPr lang="ru-RU" sz="4000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IMG_0049.jpg"/>
          <p:cNvPicPr>
            <a:picLocks noChangeAspect="1"/>
          </p:cNvPicPr>
          <p:nvPr/>
        </p:nvPicPr>
        <p:blipFill>
          <a:blip r:embed="rId2" cstate="print">
            <a:lum bright="-20000"/>
          </a:blip>
          <a:stretch>
            <a:fillRect/>
          </a:stretch>
        </p:blipFill>
        <p:spPr>
          <a:xfrm>
            <a:off x="5410200" y="4419600"/>
            <a:ext cx="3200400" cy="210539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5000" y="533400"/>
            <a:ext cx="36367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cs typeface="Arial" charset="0"/>
              </a:rPr>
              <a:t>Список литературы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95400" y="1219200"/>
            <a:ext cx="5943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Этические беседы с детьми 4-7 лет Петрова В. И.,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Стульник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Т. Д. 2012 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</a:rPr>
              <a:t> Владимирова. О чем говорят рисунки ребенка [Текст]/ О.Владимирова// Мой маленький. 2007.- №9- С.20-22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</a:rPr>
              <a:t> Т.А. Шорыгина «Беседы о правах ребёнка», Москва, 2011 год.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</a:rPr>
              <a:t>Кардаш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</a:rPr>
              <a:t> Е.Л. Занятие с детьми о правах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Семейный кодекс Российской Федерации (от 10.02.2003 год).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Закон РФ «Об основных гарантиях прав ребенка в Российской Федерации» (от 24.07.1998 год).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Пыжьянова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Я. «Права ребенка». Журнал «Ребенок в детском саду, 2003, №3,4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Н.Г.Зеленова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Л.Е.Осипова «Я – ребенок, и я…и я имею право», Москва, 2007.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Гетманова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А.Р. «Программа по воспитанию основ правовой культуры у дошкольников», Набережные Челны, 2009.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В.Антонов «Изучаем права человека», Москва, 1996.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Е.Рылеева «Как помочь дошкольнику найти свое место в мире людей», Москва, 2001.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</a:rPr>
              <a:t>Давыдова, О. И.,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</a:rPr>
              <a:t>Вялкова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</a:rPr>
              <a:t>, С.М. Беседы об ответственности и правах ребенка [Текст]/ О.И. Давыдова, С.М.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</a:rPr>
              <a:t>Вялкова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</a:rPr>
              <a:t> – М.: ТЦ Сфера, 2008.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</a:rPr>
              <a:t>Конвенция ООН «Конвенция о правах ребенка» Москва 2009год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533400"/>
            <a:ext cx="4572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100" dirty="0" smtClean="0"/>
              <a:t>Картинка книги:  http</a:t>
            </a:r>
            <a:r>
              <a:rPr lang="ru-RU" sz="1100" dirty="0" smtClean="0"/>
              <a:t>://yandex.ru/images/search?img_url=http%3A%2F%2Faleksandrovka.okis.ru%2Fimg%2Faleksandrovka%2Fkonvenciya.jpg&amp;uinfo=sw-1440-sh-900-ww-1423-wh-716-pd-1-wp-16x10_1440x900&amp;text=%</a:t>
            </a:r>
            <a:r>
              <a:rPr lang="ru-RU" sz="1100" dirty="0" smtClean="0"/>
              <a:t>D0%BA%D0%B0%D1%80%D1%82%D0%B8%D0%BD%D0%BA%D0%B0%20%D0%BA%D0%BD%D0%B8%D0%B3%D0%B0%20%D0%B4%D0%B5%D0%BA%D0%BB%D0%B0%D1%80%D0%B0%D1%86%D0%B8%D1%8F%20%D0%BF%D1%80%D0%B0%D0%B2%20%D1%80%D0%B5%D0%B1%D0%B5%D0%BD%D0%BA%D0%B0&amp;noreask=1&amp;pos=11&amp;rpt=simage&amp;lr=16&amp;pin=1 </a:t>
            </a:r>
            <a:endParaRPr lang="ru-RU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62200" y="1295400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5760" indent="-283464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altLang="zh-CN" sz="2400" b="1" i="1" dirty="0" smtClean="0">
                <a:solidFill>
                  <a:srgbClr val="002060"/>
                </a:solidFill>
              </a:rPr>
              <a:t>Продолжительность проекта: </a:t>
            </a:r>
            <a:r>
              <a:rPr lang="ru-RU" altLang="zh-CN" sz="2400" i="1" dirty="0" smtClean="0"/>
              <a:t>долгосрочный (октябрь – </a:t>
            </a:r>
            <a:r>
              <a:rPr lang="ru-RU" altLang="zh-CN" sz="2400" i="1" dirty="0" smtClean="0"/>
              <a:t>декаб</a:t>
            </a:r>
            <a:r>
              <a:rPr lang="ru-RU" altLang="zh-CN" sz="2400" i="1" dirty="0" smtClean="0"/>
              <a:t>рь</a:t>
            </a:r>
            <a:r>
              <a:rPr lang="ru-RU" altLang="zh-CN" sz="2400" i="1" dirty="0" smtClean="0"/>
              <a:t>).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altLang="zh-CN" sz="2400" b="1" i="1" dirty="0" smtClean="0">
                <a:solidFill>
                  <a:srgbClr val="002060"/>
                </a:solidFill>
              </a:rPr>
              <a:t>Тип проекта:</a:t>
            </a:r>
            <a:r>
              <a:rPr lang="ru-RU" altLang="zh-CN" sz="2400" i="1" dirty="0" smtClean="0">
                <a:solidFill>
                  <a:srgbClr val="002060"/>
                </a:solidFill>
              </a:rPr>
              <a:t> </a:t>
            </a:r>
            <a:r>
              <a:rPr lang="ru-RU" altLang="zh-CN" sz="2400" i="1" dirty="0" smtClean="0"/>
              <a:t>информационно-ориентированный</a:t>
            </a:r>
            <a:endParaRPr lang="ru-RU" altLang="zh-CN" sz="2400" b="1" i="1" dirty="0" smtClean="0"/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altLang="zh-CN" sz="2400" b="1" i="1" dirty="0" smtClean="0">
                <a:solidFill>
                  <a:srgbClr val="002060"/>
                </a:solidFill>
              </a:rPr>
              <a:t>Участники проекта:  </a:t>
            </a:r>
            <a:r>
              <a:rPr lang="ru-RU" altLang="zh-CN" sz="2400" i="1" dirty="0" smtClean="0"/>
              <a:t>дети подготовительной к школе группы,  родители воспитанников, воспитатели, , музыкальный  руководитель.</a:t>
            </a:r>
            <a:endParaRPr lang="ru-RU" altLang="zh-CN" sz="2400" i="1" dirty="0" smtClean="0">
              <a:solidFill>
                <a:srgbClr val="009900"/>
              </a:solidFill>
            </a:endParaRP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altLang="zh-CN" sz="2400" b="1" i="1" dirty="0" smtClean="0">
                <a:solidFill>
                  <a:srgbClr val="002060"/>
                </a:solidFill>
              </a:rPr>
              <a:t>Возраст детей:</a:t>
            </a:r>
            <a:r>
              <a:rPr lang="ru-RU" altLang="zh-CN" sz="2400" i="1" dirty="0" smtClean="0">
                <a:solidFill>
                  <a:srgbClr val="002060"/>
                </a:solidFill>
              </a:rPr>
              <a:t> </a:t>
            </a:r>
            <a:r>
              <a:rPr lang="ru-RU" altLang="zh-CN" sz="2400" i="1" dirty="0" smtClean="0"/>
              <a:t>6 – 7 лет.</a:t>
            </a:r>
            <a:endParaRPr lang="ru-RU" sz="2400" i="1" dirty="0" smtClean="0"/>
          </a:p>
        </p:txBody>
      </p:sp>
      <p:pic>
        <p:nvPicPr>
          <p:cNvPr id="4" name="Рисунок 5" descr="1330650893446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533400"/>
            <a:ext cx="1905000" cy="1916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04800" y="4803333"/>
            <a:ext cx="3200400" cy="2054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514600" y="304800"/>
            <a:ext cx="3908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Паспорт проекта</a:t>
            </a:r>
            <a:endParaRPr lang="ru-RU" sz="4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09800" y="304800"/>
            <a:ext cx="36732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АКТУАЛЬНОСТЬ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33600" y="990600"/>
            <a:ext cx="45720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2000" dirty="0" smtClean="0">
                <a:solidFill>
                  <a:srgbClr val="002060"/>
                </a:solidFill>
                <a:cs typeface="Arial" charset="0"/>
              </a:rPr>
              <a:t>Актуальность темы «Права ребенка » заключается в необходимости разъяснения правового статуса личности ребенка, т. к. обладая всеми основными правами, требуют по отношению к себе особой правовой защиты. Дети имеют меньше возможности для защиты своих прав, чем взрослые люди. У ребенка нет физической, психологической зрелости. Дети отличаются зависимостью от опеки взрослых. Поэтому и права детей в чем-то глубже, шире, значительнее, «заботливее», чем права взрослого. Ребенок нуждается в любви и понимании. Общество обязало осуществлять особую заботу о детях.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cs typeface="Arial" charset="0"/>
            </a:endParaRPr>
          </a:p>
        </p:txBody>
      </p:sp>
      <p:pic>
        <p:nvPicPr>
          <p:cNvPr id="1026" name="Picture 2" descr="C:\Users\Татьяна\Desktop\Картинки Конвенция и ссылки\article11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82822">
            <a:off x="7120754" y="3882016"/>
            <a:ext cx="1600200" cy="25108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00200" y="1371600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Познакомить детей и родителей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 с историей принятия Конвенции ООН «О правах ребёнка» и правами, закрепленными в ней, формирование у детей и родителей понятийного аппарата и наглядно - образного представления о правах, закрепленных в Конвенции ООН «О правах ребёнка».</a:t>
            </a:r>
            <a:endParaRPr lang="ru-RU" sz="2400" dirty="0">
              <a:solidFill>
                <a:srgbClr val="002060"/>
              </a:solidFill>
              <a:latin typeface="Sylfae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6600" y="304800"/>
            <a:ext cx="12904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Цель</a:t>
            </a: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IMG_03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4572000"/>
            <a:ext cx="2641600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Кадр 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609600"/>
            <a:ext cx="2641600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95400" y="1143000"/>
            <a:ext cx="45720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i="1" dirty="0" smtClean="0">
                <a:solidFill>
                  <a:srgbClr val="002060"/>
                </a:solidFill>
              </a:rPr>
              <a:t>Изучить Конвенцию ООН «О правах ребенка».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i="1" dirty="0" smtClean="0">
                <a:solidFill>
                  <a:srgbClr val="002060"/>
                </a:solidFill>
              </a:rPr>
              <a:t>Изучить материал глазами художников, писателей «О правах ребенка».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i="1" dirty="0" smtClean="0">
                <a:solidFill>
                  <a:srgbClr val="002060"/>
                </a:solidFill>
              </a:rPr>
              <a:t>Создание условий для формирования у детей правовой компетентности.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i="1" dirty="0" smtClean="0">
                <a:solidFill>
                  <a:srgbClr val="002060"/>
                </a:solidFill>
              </a:rPr>
              <a:t>Ознакомление детей в соответствующей их возрасту форме с социально - правовыми нормами и правилами поведения.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i="1" dirty="0" smtClean="0">
                <a:solidFill>
                  <a:srgbClr val="002060"/>
                </a:solidFill>
              </a:rPr>
              <a:t>Воспитание у детей уважительного и терпимого отношения к людям независимо от их происхождения, языка, пола, возраста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228600"/>
            <a:ext cx="2065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Задачи</a:t>
            </a: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Сергей\Desktop\фото по правам\IMG_03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686550" y="3533650"/>
            <a:ext cx="3276599" cy="2457700"/>
          </a:xfrm>
          <a:prstGeom prst="cloudCallou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06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4114800"/>
            <a:ext cx="3352800" cy="25146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90600" y="15240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ln/>
                <a:solidFill>
                  <a:srgbClr val="0070C0"/>
                </a:solidFill>
                <a:cs typeface="Arial" charset="0"/>
              </a:rPr>
              <a:t>ЗАДАЧИ </a:t>
            </a:r>
          </a:p>
          <a:p>
            <a:pPr algn="ctr">
              <a:defRPr/>
            </a:pPr>
            <a:r>
              <a:rPr lang="ru-RU" sz="4000" b="1" dirty="0" smtClean="0">
                <a:ln/>
                <a:solidFill>
                  <a:srgbClr val="0070C0"/>
                </a:solidFill>
                <a:cs typeface="Arial" charset="0"/>
              </a:rPr>
              <a:t>для родителей</a:t>
            </a:r>
            <a:endParaRPr lang="ru-RU" sz="4000" b="1" dirty="0">
              <a:ln/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0600" y="1524000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Закрепить знания родителей воспринимать ребёнка как личность.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Активизировать родителей в процессе работы по формированию правового сознания детей.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Способствовать активному вовлечению родителей в совместную деятельность с ребёнком в условиях семьи и детского сада.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Обогащать </a:t>
            </a:r>
            <a:r>
              <a:rPr lang="ru-RU" sz="2000" dirty="0" err="1" smtClean="0">
                <a:solidFill>
                  <a:srgbClr val="002060"/>
                </a:solidFill>
              </a:rPr>
              <a:t>детско</a:t>
            </a:r>
            <a:r>
              <a:rPr lang="ru-RU" sz="2000" dirty="0" smtClean="0">
                <a:solidFill>
                  <a:srgbClr val="002060"/>
                </a:solidFill>
              </a:rPr>
              <a:t> – родительские отношения опытом совместной  творческой деятельности</a:t>
            </a:r>
            <a:endParaRPr lang="ru-RU" sz="2000" b="1" i="1" dirty="0" smtClean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Сергей\Desktop\фото по правам\IMG_03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685800"/>
            <a:ext cx="3378200" cy="2533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28194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838200" y="304800"/>
            <a:ext cx="6781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Ожидаемый результат по </a:t>
            </a:r>
            <a:br>
              <a:rPr lang="ru-RU" sz="4000" b="1" dirty="0" smtClean="0">
                <a:solidFill>
                  <a:srgbClr val="0070C0"/>
                </a:solidFill>
              </a:rPr>
            </a:br>
            <a:r>
              <a:rPr lang="ru-RU" sz="4000" b="1" dirty="0" smtClean="0">
                <a:solidFill>
                  <a:srgbClr val="0070C0"/>
                </a:solidFill>
              </a:rPr>
              <a:t>проекту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2000" y="16002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Дети и родители познакомятся с конвенцией «Права ребёнка», научатся применять их в жизни.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Сергей\Desktop\День дошк. раб.2014\DSCF61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3200400"/>
            <a:ext cx="3200400" cy="2400300"/>
          </a:xfrm>
          <a:prstGeom prst="rect">
            <a:avLst/>
          </a:prstGeom>
          <a:noFill/>
        </p:spPr>
      </p:pic>
      <p:pic>
        <p:nvPicPr>
          <p:cNvPr id="1027" name="Picture 3" descr="C:\Users\Сергей\Desktop\День дошк. раб.2014\DSCF61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3733800"/>
            <a:ext cx="3200400" cy="2400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152400"/>
            <a:ext cx="7848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ln/>
                <a:solidFill>
                  <a:srgbClr val="0070C0"/>
                </a:solidFill>
                <a:ea typeface="Times New Roman" pitchFamily="18" charset="0"/>
              </a:rPr>
              <a:t>Перечень основных мероприятий</a:t>
            </a:r>
          </a:p>
          <a:p>
            <a:pPr algn="ctr">
              <a:defRPr/>
            </a:pPr>
            <a:r>
              <a:rPr lang="ru-RU" sz="4000" b="1" dirty="0" smtClean="0">
                <a:ln/>
                <a:solidFill>
                  <a:srgbClr val="0070C0"/>
                </a:solidFill>
                <a:ea typeface="Times New Roman" pitchFamily="18" charset="0"/>
              </a:rPr>
              <a:t> реализации проекта:</a:t>
            </a:r>
            <a:endParaRPr lang="ru-RU" sz="4000" b="1" dirty="0">
              <a:ln/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152400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ru-RU" dirty="0" smtClean="0">
                <a:solidFill>
                  <a:srgbClr val="002060"/>
                </a:solidFill>
                <a:cs typeface="Times New Roman" pitchFamily="18" charset="0"/>
              </a:rPr>
              <a:t>Родительское собрание на тему «Под защитой закона», </a:t>
            </a:r>
            <a:r>
              <a:rPr lang="ru-RU" altLang="zh-CN" b="1" dirty="0" smtClean="0">
                <a:solidFill>
                  <a:srgbClr val="002060"/>
                </a:solidFill>
                <a:cs typeface="华文中宋"/>
              </a:rPr>
              <a:t>«</a:t>
            </a:r>
            <a:r>
              <a:rPr lang="ru-RU" dirty="0" smtClean="0">
                <a:solidFill>
                  <a:srgbClr val="002060"/>
                </a:solidFill>
              </a:rPr>
              <a:t>Защита прав маленького ребенка в ДОУ и семье».</a:t>
            </a:r>
          </a:p>
          <a:p>
            <a:pPr eaLnBrk="0" hangingPunct="0">
              <a:buFontTx/>
              <a:buChar char="•"/>
            </a:pPr>
            <a:r>
              <a:rPr lang="ru-RU" dirty="0" smtClean="0">
                <a:solidFill>
                  <a:srgbClr val="002060"/>
                </a:solidFill>
                <a:cs typeface="Times New Roman" pitchFamily="18" charset="0"/>
              </a:rPr>
              <a:t> Практические консультации для родителей.</a:t>
            </a:r>
          </a:p>
          <a:p>
            <a:pPr eaLnBrk="0" hangingPunct="0">
              <a:buFontTx/>
              <a:buChar char="•"/>
            </a:pPr>
            <a:r>
              <a:rPr lang="ru-RU" dirty="0" smtClean="0">
                <a:solidFill>
                  <a:srgbClr val="002060"/>
                </a:solidFill>
                <a:cs typeface="Times New Roman" pitchFamily="18" charset="0"/>
              </a:rPr>
              <a:t>Наглядная информация: буклеты, папки –передвижки.</a:t>
            </a:r>
            <a:endParaRPr lang="ru-RU" dirty="0" smtClean="0">
              <a:solidFill>
                <a:srgbClr val="002060"/>
              </a:solidFill>
            </a:endParaRPr>
          </a:p>
          <a:p>
            <a:pPr eaLnBrk="0" hangingPunct="0">
              <a:buFontTx/>
              <a:buChar char="•"/>
            </a:pPr>
            <a:r>
              <a:rPr lang="ru-RU" dirty="0" smtClean="0">
                <a:solidFill>
                  <a:srgbClr val="002060"/>
                </a:solidFill>
                <a:cs typeface="Times New Roman" pitchFamily="18" charset="0"/>
              </a:rPr>
              <a:t> Тематические беседы.</a:t>
            </a:r>
            <a:endParaRPr lang="ru-RU" dirty="0" smtClean="0">
              <a:solidFill>
                <a:srgbClr val="002060"/>
              </a:solidFill>
            </a:endParaRPr>
          </a:p>
          <a:p>
            <a:pPr eaLnBrk="0" hangingPunct="0">
              <a:buFontTx/>
              <a:buChar char="•"/>
            </a:pPr>
            <a:r>
              <a:rPr lang="ru-RU" dirty="0" smtClean="0">
                <a:solidFill>
                  <a:srgbClr val="002060"/>
                </a:solidFill>
                <a:cs typeface="Times New Roman" pitchFamily="18" charset="0"/>
              </a:rPr>
              <a:t> Оформление стенда « Права ребенка». </a:t>
            </a:r>
            <a:endParaRPr lang="ru-RU" dirty="0" smtClean="0">
              <a:solidFill>
                <a:srgbClr val="002060"/>
              </a:solidFill>
            </a:endParaRPr>
          </a:p>
          <a:p>
            <a:pPr eaLnBrk="0" hangingPunct="0">
              <a:buFontTx/>
              <a:buChar char="•"/>
            </a:pPr>
            <a:r>
              <a:rPr lang="ru-RU" dirty="0" smtClean="0">
                <a:solidFill>
                  <a:srgbClr val="002060"/>
                </a:solidFill>
                <a:cs typeface="Times New Roman" pitchFamily="18" charset="0"/>
              </a:rPr>
              <a:t> Тематические занятия по правам ребенка.</a:t>
            </a:r>
          </a:p>
          <a:p>
            <a:pPr eaLnBrk="0" hangingPunct="0">
              <a:buFontTx/>
              <a:buChar char="•"/>
            </a:pPr>
            <a:r>
              <a:rPr lang="ru-RU" dirty="0" smtClean="0">
                <a:solidFill>
                  <a:srgbClr val="002060"/>
                </a:solidFill>
                <a:cs typeface="Times New Roman" pitchFamily="18" charset="0"/>
              </a:rPr>
              <a:t>Совместная творческая деятельность.</a:t>
            </a:r>
          </a:p>
          <a:p>
            <a:pPr eaLnBrk="0" hangingPunct="0">
              <a:buFontTx/>
              <a:buChar char="•"/>
            </a:pPr>
            <a:r>
              <a:rPr lang="ru-RU" dirty="0" smtClean="0">
                <a:solidFill>
                  <a:srgbClr val="002060"/>
                </a:solidFill>
                <a:cs typeface="Times New Roman" pitchFamily="18" charset="0"/>
              </a:rPr>
              <a:t>Развлечение «Всемирный день ребенка».</a:t>
            </a:r>
            <a:endParaRPr lang="ru-RU" dirty="0" smtClean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Сергей\Desktop\фото по правам\IMG_03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990600"/>
            <a:ext cx="1676400" cy="1303866"/>
          </a:xfrm>
          <a:prstGeom prst="rect">
            <a:avLst/>
          </a:prstGeom>
          <a:noFill/>
        </p:spPr>
      </p:pic>
      <p:pic>
        <p:nvPicPr>
          <p:cNvPr id="6" name="Рисунок 5" descr="IMG_05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4038600"/>
            <a:ext cx="3327400" cy="24955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09800" y="228600"/>
            <a:ext cx="533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Реализация проекта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2000" y="1676400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</a:rPr>
              <a:t>Коммуникация</a:t>
            </a:r>
          </a:p>
          <a:p>
            <a:pPr eaLnBrk="0" hangingPunct="0"/>
            <a:endParaRPr lang="ru-RU" sz="2400" dirty="0" smtClean="0">
              <a:solidFill>
                <a:srgbClr val="7030A0"/>
              </a:solidFill>
            </a:endParaRPr>
          </a:p>
          <a:p>
            <a:pPr eaLnBrk="0" hangingPunct="0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</a:rPr>
              <a:t>Задачи: </a:t>
            </a:r>
          </a:p>
          <a:p>
            <a:pPr eaLnBrk="0" hangingPunct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</a:rPr>
              <a:t>Рекомендовать родителям использовать каждую возможность для общения с ребёнком. </a:t>
            </a:r>
          </a:p>
          <a:p>
            <a:pPr eaLnBrk="0" hangingPunct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</a:rPr>
              <a:t>Развивать коммуникативные навыки у детей.</a:t>
            </a:r>
            <a:endParaRPr lang="ru-RU" dirty="0" smtClean="0">
              <a:solidFill>
                <a:srgbClr val="002060"/>
              </a:solidFill>
            </a:endParaRPr>
          </a:p>
          <a:p>
            <a:pPr eaLnBrk="0" hangingPunct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</a:rPr>
              <a:t>Беседы  о  правовых  праздниках.</a:t>
            </a:r>
            <a:endParaRPr lang="ru-RU" dirty="0" smtClean="0">
              <a:solidFill>
                <a:srgbClr val="002060"/>
              </a:solidFill>
            </a:endParaRPr>
          </a:p>
          <a:p>
            <a:pPr eaLnBrk="0" hangingPunct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</a:rPr>
              <a:t>Изучать особенности общения детей и взрослых в семье.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948</Words>
  <PresentationFormat>Экран (4:3)</PresentationFormat>
  <Paragraphs>140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Татьяна</cp:lastModifiedBy>
  <cp:revision>31</cp:revision>
  <dcterms:created xsi:type="dcterms:W3CDTF">2014-11-12T20:31:31Z</dcterms:created>
  <dcterms:modified xsi:type="dcterms:W3CDTF">2014-12-02T15:15:51Z</dcterms:modified>
</cp:coreProperties>
</file>