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66" r:id="rId5"/>
    <p:sldId id="267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9" autoAdjust="0"/>
    <p:restoredTop sz="94660"/>
  </p:normalViewPr>
  <p:slideViewPr>
    <p:cSldViewPr>
      <p:cViewPr varScale="1">
        <p:scale>
          <a:sx n="107" d="100"/>
          <a:sy n="107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5EF08AA-3FA9-47A4-863F-8389BDCE9A19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EB991DEE-9378-432C-86E0-5B02BB64290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08AA-3FA9-47A4-863F-8389BDCE9A19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1DEE-9378-432C-86E0-5B02BB6429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08AA-3FA9-47A4-863F-8389BDCE9A19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1DEE-9378-432C-86E0-5B02BB6429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08AA-3FA9-47A4-863F-8389BDCE9A19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1DEE-9378-432C-86E0-5B02BB64290C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5EF08AA-3FA9-47A4-863F-8389BDCE9A19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1DEE-9378-432C-86E0-5B02BB64290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08AA-3FA9-47A4-863F-8389BDCE9A19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1DEE-9378-432C-86E0-5B02BB64290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08AA-3FA9-47A4-863F-8389BDCE9A19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1DEE-9378-432C-86E0-5B02BB64290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EF08AA-3FA9-47A4-863F-8389BDCE9A19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1DEE-9378-432C-86E0-5B02BB64290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08AA-3FA9-47A4-863F-8389BDCE9A19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1DEE-9378-432C-86E0-5B02BB6429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5EF08AA-3FA9-47A4-863F-8389BDCE9A19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1DEE-9378-432C-86E0-5B02BB64290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5EF08AA-3FA9-47A4-863F-8389BDCE9A19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1DEE-9378-432C-86E0-5B02BB64290C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75EF08AA-3FA9-47A4-863F-8389BDCE9A19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EB991DEE-9378-432C-86E0-5B02BB64290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4.wdp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МБДОУ «Детский сад комбинированного вида №51»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Воспитатель: Маркина О.В.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476672"/>
            <a:ext cx="6613124" cy="19740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dirty="0" smtClean="0">
                <a:latin typeface="Gabriola" pitchFamily="82" charset="0"/>
              </a:rPr>
              <a:t>Проект </a:t>
            </a:r>
            <a:br>
              <a:rPr lang="ru-RU" sz="7200" dirty="0" smtClean="0">
                <a:latin typeface="Gabriola" pitchFamily="82" charset="0"/>
              </a:rPr>
            </a:br>
            <a:r>
              <a:rPr lang="ru-RU" sz="7200" dirty="0" smtClean="0">
                <a:latin typeface="Gabriola" pitchFamily="82" charset="0"/>
              </a:rPr>
              <a:t>«Масленица»</a:t>
            </a:r>
            <a:endParaRPr lang="ru-RU" sz="7200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94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405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17774196"/>
              </p:ext>
            </p:extLst>
          </p:nvPr>
        </p:nvGraphicFramePr>
        <p:xfrm>
          <a:off x="179512" y="332656"/>
          <a:ext cx="8594724" cy="53390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864908"/>
                <a:gridCol w="2864908"/>
                <a:gridCol w="2864908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Основной этап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/>
                        <a:t>Организует</a:t>
                      </a:r>
                      <a:r>
                        <a:rPr lang="ru-RU" sz="1600" baseline="0" dirty="0" smtClean="0"/>
                        <a:t> применение детьми на практике полученных знаний и умений и приобретение новых.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/>
                        <a:t>Организует чтение художественной литературы, разучивание стихотворений, игр, потешек…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/>
                        <a:t>Оформляет наглядную информацию.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/>
                        <a:t>Организовывает поисковую деятельность детей.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/>
                        <a:t>Оказывает практическую  помощь при необходимости.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/>
                        <a:t>Дает необходимые рекомендации.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1.Участие  на прогулке в народных подвижных играх</a:t>
                      </a:r>
                    </a:p>
                    <a:p>
                      <a:r>
                        <a:rPr lang="ru-RU" sz="1600" dirty="0" smtClean="0"/>
                        <a:t>2. Участие в беседах</a:t>
                      </a:r>
                    </a:p>
                    <a:p>
                      <a:r>
                        <a:rPr lang="ru-RU" sz="1600" dirty="0" smtClean="0"/>
                        <a:t>3. Просмотр мультфильма « Смешарики»</a:t>
                      </a:r>
                    </a:p>
                    <a:p>
                      <a:r>
                        <a:rPr lang="ru-RU" sz="1600" dirty="0" smtClean="0"/>
                        <a:t>4.  Рисование, лепка, аппликация  на тему проекта.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5.Планирование  совместной деятельности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6. Выбирают</a:t>
                      </a:r>
                      <a:r>
                        <a:rPr lang="ru-RU" sz="1600" baseline="0" dirty="0" smtClean="0"/>
                        <a:t> необходимые материалы для  экспериментирования и музыкальной деятельности. В процессе работы обсуждают, вносят изменения и дополнения в деятельность.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1.Совместная деятельность детей и родителей на тему проекта.</a:t>
                      </a:r>
                    </a:p>
                    <a:p>
                      <a:r>
                        <a:rPr lang="ru-RU" sz="1600" dirty="0" smtClean="0"/>
                        <a:t>2. Выбор ответственных за художественное оформление стенда и выставки детских работ и семейных находок.</a:t>
                      </a:r>
                    </a:p>
                    <a:p>
                      <a:r>
                        <a:rPr lang="ru-RU" sz="1600" dirty="0" smtClean="0"/>
                        <a:t>3. Помощь</a:t>
                      </a:r>
                      <a:r>
                        <a:rPr lang="ru-RU" sz="1600" baseline="0" dirty="0" smtClean="0"/>
                        <a:t> в подборе материала для наглядности.</a:t>
                      </a:r>
                    </a:p>
                    <a:p>
                      <a:r>
                        <a:rPr lang="ru-RU" sz="1600" baseline="0" dirty="0" smtClean="0"/>
                        <a:t>4. Помогают организовать чаепитие с блинами.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12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2480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55411230"/>
              </p:ext>
            </p:extLst>
          </p:nvPr>
        </p:nvGraphicFramePr>
        <p:xfrm>
          <a:off x="251520" y="398945"/>
          <a:ext cx="8594724" cy="19202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864908"/>
                <a:gridCol w="2864908"/>
                <a:gridCol w="2864908"/>
              </a:tblGrid>
              <a:tr h="365759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Заключительный этап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/>
                        <a:t>Оформление выставки « Масленица глазами детей».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/>
                        <a:t>Оформление паспорта проекта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1. Выражают свои эмоции от полученного результата.</a:t>
                      </a:r>
                    </a:p>
                    <a:p>
                      <a:r>
                        <a:rPr lang="ru-RU" sz="1600" dirty="0" smtClean="0"/>
                        <a:t>2. Делают вывод</a:t>
                      </a:r>
                      <a:r>
                        <a:rPr lang="ru-RU" sz="1600" baseline="0" dirty="0" smtClean="0"/>
                        <a:t> о решении проблемы.</a:t>
                      </a:r>
                    </a:p>
                    <a:p>
                      <a:r>
                        <a:rPr lang="ru-RU" sz="1600" baseline="0" dirty="0" smtClean="0"/>
                        <a:t>3. Участие в празднике «Широкая Масленица»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1.</a:t>
                      </a:r>
                      <a:r>
                        <a:rPr lang="ru-RU" sz="1600" baseline="0" dirty="0" smtClean="0"/>
                        <a:t> Выражают свои эмоции по поводу полученных результатов проекта.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593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557161" cy="924475"/>
          </a:xfrm>
        </p:spPr>
        <p:txBody>
          <a:bodyPr/>
          <a:lstStyle/>
          <a:p>
            <a:pPr algn="ctr"/>
            <a:r>
              <a:rPr lang="ru-RU" dirty="0" smtClean="0">
                <a:latin typeface="Gabriola" pitchFamily="82" charset="0"/>
              </a:rPr>
              <a:t>Актуальность:</a:t>
            </a:r>
            <a:endParaRPr lang="ru-RU" dirty="0"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196752"/>
            <a:ext cx="7595003" cy="324036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Gabriola" pitchFamily="82" charset="0"/>
              </a:rPr>
              <a:t> </a:t>
            </a:r>
            <a:r>
              <a:rPr lang="ru-RU" dirty="0" smtClean="0">
                <a:latin typeface="Gabriola" pitchFamily="82" charset="0"/>
              </a:rPr>
              <a:t> Русский народ не должен терять своего нравственного авторитета среди других народов. Мы не должны забывать о своем культурном прошлом, чтобы считать себя сыном или дочерью России, надо понять духовную жизнь русского народа, принять историю и культуру Родины как свои собственные.</a:t>
            </a:r>
          </a:p>
          <a:p>
            <a:pPr marL="0" indent="0" algn="just">
              <a:buNone/>
            </a:pPr>
            <a:r>
              <a:rPr lang="ru-RU" dirty="0">
                <a:latin typeface="Gabriola" pitchFamily="82" charset="0"/>
              </a:rPr>
              <a:t> </a:t>
            </a:r>
            <a:r>
              <a:rPr lang="ru-RU" dirty="0" smtClean="0">
                <a:latin typeface="Gabriola" pitchFamily="82" charset="0"/>
              </a:rPr>
              <a:t> Дошкольный возраст – благоприятный период для приобщения детей к истокам народной культуры, способный возродить преемственность поколений, передать нравственные устои, духовные и художественные ценности. Возвращение к корням, изучение культуры и быта способствуют сохранению русских традиций и обычаев.</a:t>
            </a:r>
          </a:p>
          <a:p>
            <a:pPr marL="0" indent="0">
              <a:buNone/>
            </a:pPr>
            <a:endParaRPr lang="ru-RU" dirty="0">
              <a:latin typeface="Gabriola" pitchFamily="8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581128"/>
            <a:ext cx="2243099" cy="183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4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04813"/>
            <a:ext cx="7124700" cy="923925"/>
          </a:xfrm>
        </p:spPr>
        <p:txBody>
          <a:bodyPr/>
          <a:lstStyle/>
          <a:p>
            <a:pPr algn="ctr"/>
            <a:r>
              <a:rPr lang="ru-RU" dirty="0" smtClean="0">
                <a:latin typeface="Gabriola" pitchFamily="82" charset="0"/>
              </a:rPr>
              <a:t>Характеристика проекта:</a:t>
            </a:r>
            <a:endParaRPr lang="ru-RU" dirty="0"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935038" y="1341438"/>
            <a:ext cx="8208962" cy="424815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Gabriola" pitchFamily="82" charset="0"/>
              </a:rPr>
              <a:t>  По содержанию: творческий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Gabriola" pitchFamily="82" charset="0"/>
              </a:rPr>
              <a:t>  По доминирующей деятельности: интегрированный(познавательная, художественно-творческая, музыкальная, продуктивная)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Gabriola" pitchFamily="82" charset="0"/>
              </a:rPr>
              <a:t>  По количеству участников: групповой (участниками проекта являются дети 4-6 лет, воспитатели, музыкальный работник, родители)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Gabriola" pitchFamily="82" charset="0"/>
              </a:rPr>
              <a:t>  По продолжительности: краткосрочный (1 неделя)</a:t>
            </a:r>
            <a:endParaRPr lang="ru-RU" sz="2400" dirty="0">
              <a:latin typeface="Gabriola" pitchFamily="8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077072"/>
            <a:ext cx="1584423" cy="211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1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Gabriola" pitchFamily="82" charset="0"/>
              </a:rPr>
              <a:t>Интеграция образовательных областей</a:t>
            </a:r>
            <a:r>
              <a:rPr lang="ru-RU" dirty="0" smtClean="0">
                <a:latin typeface="Gabriola" pitchFamily="82" charset="0"/>
              </a:rPr>
              <a:t/>
            </a:r>
            <a:br>
              <a:rPr lang="ru-RU" dirty="0" smtClean="0">
                <a:latin typeface="Gabriola" pitchFamily="82" charset="0"/>
              </a:rPr>
            </a:br>
            <a:endParaRPr lang="ru-RU" dirty="0"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Gabriola" pitchFamily="82" charset="0"/>
              </a:rPr>
              <a:t>«Чтение художественной литературы</a:t>
            </a:r>
            <a:r>
              <a:rPr lang="ru-RU" sz="2800" dirty="0" smtClean="0">
                <a:latin typeface="Gabriola" pitchFamily="82" charset="0"/>
              </a:rPr>
              <a:t>»</a:t>
            </a:r>
          </a:p>
          <a:p>
            <a:r>
              <a:rPr lang="ru-RU" sz="2800" dirty="0" smtClean="0">
                <a:latin typeface="Gabriola" pitchFamily="82" charset="0"/>
              </a:rPr>
              <a:t>«Познание»</a:t>
            </a:r>
          </a:p>
          <a:p>
            <a:r>
              <a:rPr lang="ru-RU" sz="2800" dirty="0" smtClean="0">
                <a:latin typeface="Gabriola" pitchFamily="82" charset="0"/>
              </a:rPr>
              <a:t>«Музыка»</a:t>
            </a:r>
          </a:p>
          <a:p>
            <a:r>
              <a:rPr lang="ru-RU" sz="2800" dirty="0" smtClean="0">
                <a:latin typeface="Gabriola" pitchFamily="82" charset="0"/>
              </a:rPr>
              <a:t>«Художественное творчество»</a:t>
            </a:r>
          </a:p>
          <a:p>
            <a:r>
              <a:rPr lang="ru-RU" sz="2800" dirty="0" smtClean="0">
                <a:latin typeface="Gabriola" pitchFamily="82" charset="0"/>
              </a:rPr>
              <a:t>«Социализация»</a:t>
            </a:r>
          </a:p>
          <a:p>
            <a:r>
              <a:rPr lang="ru-RU" sz="2800" dirty="0" smtClean="0">
                <a:latin typeface="Gabriola" pitchFamily="82" charset="0"/>
              </a:rPr>
              <a:t>«Коммуникация»                  </a:t>
            </a:r>
            <a:r>
              <a:rPr lang="ru-RU" sz="2800" dirty="0">
                <a:latin typeface="Gabriola" pitchFamily="82" charset="0"/>
              </a:rPr>
              <a:t/>
            </a:r>
            <a:br>
              <a:rPr lang="ru-RU" sz="2800" dirty="0">
                <a:latin typeface="Gabriola" pitchFamily="82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4100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Gabriola" pitchFamily="82" charset="0"/>
              </a:rPr>
              <a:t>Ожидаемый результат:</a:t>
            </a:r>
            <a:endParaRPr lang="ru-RU" dirty="0"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Gabriola" pitchFamily="82" charset="0"/>
              </a:rPr>
              <a:t>Приобщение </a:t>
            </a:r>
            <a:r>
              <a:rPr lang="ru-RU" sz="2400" dirty="0" smtClean="0">
                <a:latin typeface="Gabriola" pitchFamily="82" charset="0"/>
              </a:rPr>
              <a:t>к </a:t>
            </a:r>
            <a:r>
              <a:rPr lang="ru-RU" sz="2400" dirty="0">
                <a:latin typeface="Gabriola" pitchFamily="82" charset="0"/>
              </a:rPr>
              <a:t>традиции проведения народного праздника – Масленицы через сопереживание и непосредственное участие </a:t>
            </a:r>
            <a:r>
              <a:rPr lang="ru-RU" sz="2400" dirty="0" smtClean="0">
                <a:latin typeface="Gabriola" pitchFamily="82" charset="0"/>
              </a:rPr>
              <a:t>детей </a:t>
            </a:r>
            <a:r>
              <a:rPr lang="ru-RU" sz="2400" dirty="0">
                <a:latin typeface="Gabriola" pitchFamily="82" charset="0"/>
              </a:rPr>
              <a:t>в общем действии.</a:t>
            </a:r>
          </a:p>
          <a:p>
            <a:r>
              <a:rPr lang="ru-RU" sz="2400" dirty="0">
                <a:latin typeface="Gabriola" pitchFamily="82" charset="0"/>
              </a:rPr>
              <a:t>Создание атмосферы радости приобщения к традиционному народному празднику.</a:t>
            </a:r>
          </a:p>
          <a:p>
            <a:r>
              <a:rPr lang="ru-RU" sz="2400" dirty="0">
                <a:latin typeface="Gabriola" pitchFamily="82" charset="0"/>
              </a:rPr>
              <a:t>Повышение познавательного интереса </a:t>
            </a:r>
            <a:r>
              <a:rPr lang="ru-RU" sz="2400" dirty="0" smtClean="0">
                <a:latin typeface="Gabriola" pitchFamily="82" charset="0"/>
              </a:rPr>
              <a:t>детей </a:t>
            </a:r>
            <a:r>
              <a:rPr lang="ru-RU" sz="2400" dirty="0">
                <a:latin typeface="Gabriola" pitchFamily="82" charset="0"/>
              </a:rPr>
              <a:t>к родной истории.</a:t>
            </a:r>
          </a:p>
          <a:p>
            <a:r>
              <a:rPr lang="ru-RU" sz="2400" dirty="0" smtClean="0">
                <a:latin typeface="Gabriola" pitchFamily="82" charset="0"/>
              </a:rPr>
              <a:t>Изучение  истории </a:t>
            </a:r>
            <a:r>
              <a:rPr lang="ru-RU" sz="2400" dirty="0">
                <a:latin typeface="Gabriola" pitchFamily="82" charset="0"/>
              </a:rPr>
              <a:t>возникновения народных традиций и обрядов.</a:t>
            </a:r>
          </a:p>
          <a:p>
            <a:r>
              <a:rPr lang="ru-RU" sz="2400" dirty="0" smtClean="0">
                <a:latin typeface="Gabriola" pitchFamily="82" charset="0"/>
              </a:rPr>
              <a:t>Изготовить </a:t>
            </a:r>
            <a:r>
              <a:rPr lang="ru-RU" sz="2400" dirty="0">
                <a:latin typeface="Gabriola" pitchFamily="82" charset="0"/>
              </a:rPr>
              <a:t>разнообразные </a:t>
            </a:r>
            <a:r>
              <a:rPr lang="ru-RU" sz="2400" dirty="0" smtClean="0">
                <a:latin typeface="Gabriola" pitchFamily="82" charset="0"/>
              </a:rPr>
              <a:t>поделки, угощения</a:t>
            </a:r>
            <a:r>
              <a:rPr lang="ru-RU" sz="2400" dirty="0">
                <a:latin typeface="Gabriola" pitchFamily="82" charset="0"/>
              </a:rPr>
              <a:t>.</a:t>
            </a:r>
          </a:p>
          <a:p>
            <a:r>
              <a:rPr lang="ru-RU" sz="2400" dirty="0" smtClean="0">
                <a:latin typeface="Gabriola" pitchFamily="82" charset="0"/>
              </a:rPr>
              <a:t>Разработать </a:t>
            </a:r>
            <a:r>
              <a:rPr lang="ru-RU" sz="2400" dirty="0">
                <a:latin typeface="Gabriola" pitchFamily="82" charset="0"/>
              </a:rPr>
              <a:t>и изготовить </a:t>
            </a:r>
            <a:r>
              <a:rPr lang="ru-RU" sz="2400" dirty="0" smtClean="0">
                <a:latin typeface="Gabriola" pitchFamily="82" charset="0"/>
              </a:rPr>
              <a:t>необходимые </a:t>
            </a:r>
            <a:r>
              <a:rPr lang="ru-RU" sz="2400" dirty="0">
                <a:latin typeface="Gabriola" pitchFamily="82" charset="0"/>
              </a:rPr>
              <a:t>атрибуты праздничного, ярмарочного быта.</a:t>
            </a:r>
          </a:p>
          <a:p>
            <a:r>
              <a:rPr lang="ru-RU" sz="2400" dirty="0" smtClean="0">
                <a:latin typeface="Gabriola" pitchFamily="82" charset="0"/>
              </a:rPr>
              <a:t>Изучить </a:t>
            </a:r>
            <a:r>
              <a:rPr lang="ru-RU" sz="2400" dirty="0">
                <a:latin typeface="Gabriola" pitchFamily="82" charset="0"/>
              </a:rPr>
              <a:t>народные подвижные игры на свежем воздухе.</a:t>
            </a:r>
          </a:p>
          <a:p>
            <a:r>
              <a:rPr lang="ru-RU" sz="2400" dirty="0" smtClean="0">
                <a:latin typeface="Gabriola" pitchFamily="82" charset="0"/>
              </a:rPr>
              <a:t>Проведение </a:t>
            </a:r>
            <a:r>
              <a:rPr lang="ru-RU" sz="2400" dirty="0">
                <a:latin typeface="Gabriola" pitchFamily="82" charset="0"/>
              </a:rPr>
              <a:t>праздника, с использованием народных подвижных игр, игровых и плясовых </a:t>
            </a:r>
            <a:r>
              <a:rPr lang="ru-RU" sz="2400" dirty="0" smtClean="0">
                <a:latin typeface="Gabriola" pitchFamily="82" charset="0"/>
              </a:rPr>
              <a:t>песен.</a:t>
            </a:r>
          </a:p>
          <a:p>
            <a:pPr marL="0" indent="0">
              <a:buNone/>
            </a:pPr>
            <a:r>
              <a:rPr lang="ru-RU" sz="2400" dirty="0" smtClean="0">
                <a:latin typeface="Gabriola" pitchFamily="82" charset="0"/>
              </a:rPr>
              <a:t> </a:t>
            </a:r>
            <a:endParaRPr lang="ru-RU" sz="2400" dirty="0">
              <a:effectLst/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43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Цель</a:t>
            </a:r>
            <a:r>
              <a:rPr lang="ru-RU" sz="2400" dirty="0" smtClean="0">
                <a:latin typeface="Gabriola" pitchFamily="82" charset="0"/>
              </a:rPr>
              <a:t>: познакомить детей с русским народным праздником Масленица, традициями, обычаями, самобытной культурой. </a:t>
            </a:r>
            <a:endParaRPr lang="ru-RU" sz="2400" dirty="0"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Задачи</a:t>
            </a:r>
            <a:r>
              <a:rPr lang="ru-RU" sz="2400" dirty="0" smtClean="0">
                <a:latin typeface="Gabriola" pitchFamily="82" charset="0"/>
              </a:rPr>
              <a:t>: 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Gabriola" pitchFamily="82" charset="0"/>
              </a:rPr>
              <a:t>Возродить интерес к обрядовым русским праздникам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Gabriola" pitchFamily="82" charset="0"/>
              </a:rPr>
              <a:t>Разучить народные подвижные игры, обрядовые песни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Gabriola" pitchFamily="82" charset="0"/>
              </a:rPr>
              <a:t>Обогащать духовный мир, организовав праздник; через эмоциональное сопереживание и участие в действии приобщать к традиции празднования праздника Масленицы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Gabriola" pitchFamily="82" charset="0"/>
              </a:rPr>
              <a:t>Формировать у детей художественно-творческие способности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Gabriola" pitchFamily="82" charset="0"/>
              </a:rPr>
              <a:t>Развивать навыки общения, доброжелательности, взаимоуважения, контактности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Gabriola" pitchFamily="82" charset="0"/>
              </a:rPr>
              <a:t>Учить отгадывать загадки, понимать смысл пословиц и поговорок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Gabriola" pitchFamily="82" charset="0"/>
              </a:rPr>
              <a:t>Формировать положительную установку дошкольников на участие в совместной творческой, продуктивной деятельности</a:t>
            </a:r>
          </a:p>
          <a:p>
            <a:pPr marL="342900" indent="-342900">
              <a:buFontTx/>
              <a:buChar char="-"/>
            </a:pPr>
            <a:endParaRPr lang="ru-RU" sz="2400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49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9155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План проекта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67746826"/>
              </p:ext>
            </p:extLst>
          </p:nvPr>
        </p:nvGraphicFramePr>
        <p:xfrm>
          <a:off x="251520" y="476672"/>
          <a:ext cx="8594724" cy="5394961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864908"/>
                <a:gridCol w="2864908"/>
                <a:gridCol w="2864908"/>
              </a:tblGrid>
              <a:tr h="36576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День недели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Содержание работы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Цель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Понедельник</a:t>
                      </a:r>
                    </a:p>
                    <a:p>
                      <a:r>
                        <a:rPr lang="ru-RU" sz="1400" dirty="0" smtClean="0"/>
                        <a:t>«Встреча»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effectLst/>
                        </a:rPr>
                        <a:t>Посиделки в избе:</a:t>
                      </a:r>
                    </a:p>
                    <a:p>
                      <a:r>
                        <a:rPr lang="ru-RU" sz="1200" kern="1200" dirty="0" smtClean="0">
                          <a:effectLst/>
                        </a:rPr>
                        <a:t>-беседа «Что такое Масленица?»</a:t>
                      </a:r>
                    </a:p>
                    <a:p>
                      <a:r>
                        <a:rPr lang="ru-RU" sz="1200" kern="1200" dirty="0" smtClean="0">
                          <a:effectLst/>
                        </a:rPr>
                        <a:t>-рассматривание картинок Н. Фетисов «Широкая масленица» В.И Суриков "Взятие снежного города"</a:t>
                      </a:r>
                    </a:p>
                    <a:p>
                      <a:r>
                        <a:rPr lang="ru-RU" sz="1200" kern="1200" dirty="0" smtClean="0">
                          <a:effectLst/>
                        </a:rPr>
                        <a:t>-заучивание стихотворения</a:t>
                      </a:r>
                    </a:p>
                    <a:p>
                      <a:r>
                        <a:rPr lang="ru-RU" sz="1200" kern="1200" dirty="0" smtClean="0">
                          <a:effectLst/>
                        </a:rPr>
                        <a:t>-изготовление атрибутов домашней утвари в мини музей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effectLst/>
                        </a:rPr>
                        <a:t>Знакомить детей с праздником обычаями традициями масленицы, дать знания о значении каждого дня масленичной недели. </a:t>
                      </a:r>
                    </a:p>
                    <a:p>
                      <a:r>
                        <a:rPr lang="ru-RU" sz="1200" kern="1200" dirty="0" smtClean="0">
                          <a:effectLst/>
                        </a:rPr>
                        <a:t>Познакомить детей с произведениями известных художников и молодых авторов. Развивать способность к эстетической оценке произведений художественного творчества. 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Вторник</a:t>
                      </a:r>
                    </a:p>
                    <a:p>
                      <a:r>
                        <a:rPr lang="ru-RU" sz="1400" dirty="0" smtClean="0"/>
                        <a:t>«</a:t>
                      </a:r>
                      <a:r>
                        <a:rPr lang="ru-RU" sz="1400" dirty="0" err="1" smtClean="0"/>
                        <a:t>Заигрыш</a:t>
                      </a:r>
                      <a:r>
                        <a:rPr lang="ru-RU" sz="1400" dirty="0" smtClean="0"/>
                        <a:t>»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effectLst/>
                        </a:rPr>
                        <a:t>-беседа «Масленичные обряды» ( катание с горок на санях, катание на тройках)</a:t>
                      </a:r>
                    </a:p>
                    <a:p>
                      <a:r>
                        <a:rPr lang="ru-RU" sz="1200" kern="1200" dirty="0" smtClean="0">
                          <a:effectLst/>
                        </a:rPr>
                        <a:t>-лепка «Санки» (2подгруппа)</a:t>
                      </a:r>
                    </a:p>
                    <a:p>
                      <a:r>
                        <a:rPr lang="ru-RU" sz="1200" kern="1200" dirty="0" smtClean="0">
                          <a:effectLst/>
                        </a:rPr>
                        <a:t>Изготовление поделки</a:t>
                      </a:r>
                      <a:r>
                        <a:rPr lang="ru-RU" sz="1200" kern="1200" baseline="0" dirty="0" smtClean="0">
                          <a:effectLst/>
                        </a:rPr>
                        <a:t> </a:t>
                      </a:r>
                      <a:r>
                        <a:rPr lang="ru-RU" sz="1200" kern="1200" dirty="0" smtClean="0">
                          <a:effectLst/>
                        </a:rPr>
                        <a:t>«Масленичные  колеса» (1 подгруппа)</a:t>
                      </a:r>
                    </a:p>
                    <a:p>
                      <a:r>
                        <a:rPr lang="ru-RU" sz="1200" kern="1200" dirty="0" smtClean="0">
                          <a:effectLst/>
                        </a:rPr>
                        <a:t>-разучивание </a:t>
                      </a:r>
                      <a:r>
                        <a:rPr lang="ru-RU" sz="1200" kern="1200" dirty="0" err="1" smtClean="0">
                          <a:effectLst/>
                        </a:rPr>
                        <a:t>заклички</a:t>
                      </a:r>
                      <a:endParaRPr lang="ru-RU" sz="1200" kern="1200" dirty="0" smtClean="0">
                        <a:effectLst/>
                      </a:endParaRPr>
                    </a:p>
                    <a:p>
                      <a:r>
                        <a:rPr lang="ru-RU" sz="1200" kern="1200" dirty="0" smtClean="0">
                          <a:effectLst/>
                        </a:rPr>
                        <a:t>-катание с горки на ледянках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Расширять</a:t>
                      </a:r>
                      <a:r>
                        <a:rPr lang="ru-RU" sz="1200" baseline="0" dirty="0" smtClean="0"/>
                        <a:t> и закреплять знание о русском народном празднике, обрядах. Воспитывать интерес к народной культуре, используя </a:t>
                      </a:r>
                      <a:r>
                        <a:rPr lang="ru-RU" sz="1200" baseline="0" dirty="0" err="1" smtClean="0"/>
                        <a:t>заклички</a:t>
                      </a:r>
                      <a:r>
                        <a:rPr lang="ru-RU" sz="1200" baseline="0" dirty="0" smtClean="0"/>
                        <a:t>. Формировать потребность в здоровом образе жизни. 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effectLst/>
                        </a:rPr>
                        <a:t>Среда</a:t>
                      </a:r>
                    </a:p>
                    <a:p>
                      <a:r>
                        <a:rPr lang="ru-RU" sz="1400" kern="1200" dirty="0" smtClean="0">
                          <a:effectLst/>
                        </a:rPr>
                        <a:t>«Лакомка</a:t>
                      </a:r>
                      <a:r>
                        <a:rPr lang="ru-RU" sz="1600" kern="1200" dirty="0" smtClean="0">
                          <a:effectLst/>
                        </a:rPr>
                        <a:t>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effectLst/>
                        </a:rPr>
                        <a:t>-играем в русские народные игры</a:t>
                      </a:r>
                    </a:p>
                    <a:p>
                      <a:r>
                        <a:rPr lang="ru-RU" sz="1200" kern="1200" dirty="0" smtClean="0">
                          <a:effectLst/>
                        </a:rPr>
                        <a:t>-экскурсия на кухню( наблюдение за приготовлением и выпечкой блинов)</a:t>
                      </a:r>
                    </a:p>
                    <a:p>
                      <a:r>
                        <a:rPr lang="ru-RU" sz="1200" kern="1200" dirty="0" smtClean="0">
                          <a:effectLst/>
                        </a:rPr>
                        <a:t>-чаепитие с блинами в группе вместе с родителями</a:t>
                      </a:r>
                    </a:p>
                    <a:p>
                      <a:r>
                        <a:rPr lang="ru-RU" sz="1200" kern="1200" dirty="0" smtClean="0">
                          <a:effectLst/>
                        </a:rPr>
                        <a:t>-чтение художественной литературы</a:t>
                      </a:r>
                    </a:p>
                    <a:p>
                      <a:r>
                        <a:rPr lang="ru-RU" sz="1200" kern="1200" dirty="0" smtClean="0">
                          <a:effectLst/>
                        </a:rPr>
                        <a:t>-рисование</a:t>
                      </a:r>
                    </a:p>
                    <a:p>
                      <a:r>
                        <a:rPr lang="ru-RU" sz="1200" kern="1200" dirty="0" smtClean="0">
                          <a:effectLst/>
                        </a:rPr>
                        <a:t>-заучивание </a:t>
                      </a:r>
                      <a:r>
                        <a:rPr lang="ru-RU" sz="1200" kern="1200" dirty="0" err="1" smtClean="0">
                          <a:effectLst/>
                        </a:rPr>
                        <a:t>потешки</a:t>
                      </a:r>
                      <a:endParaRPr lang="ru-RU" sz="1200" kern="1200" dirty="0" smtClean="0">
                        <a:effectLst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Воспитывать отклик</a:t>
                      </a:r>
                      <a:r>
                        <a:rPr lang="ru-RU" sz="1200" baseline="0" dirty="0" smtClean="0"/>
                        <a:t> в душе ребенка на широту души, доброту, веселость русского народа, интерес к народной культуре через народные игры, </a:t>
                      </a:r>
                      <a:r>
                        <a:rPr lang="ru-RU" sz="1200" baseline="0" dirty="0" err="1" smtClean="0"/>
                        <a:t>потешки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21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432048"/>
            <a:ext cx="8591550" cy="4320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88585503"/>
              </p:ext>
            </p:extLst>
          </p:nvPr>
        </p:nvGraphicFramePr>
        <p:xfrm>
          <a:off x="251520" y="476673"/>
          <a:ext cx="8594724" cy="41757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864908"/>
                <a:gridCol w="2864908"/>
                <a:gridCol w="2864908"/>
              </a:tblGrid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День недели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Содержание работы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Цель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Четверг</a:t>
                      </a:r>
                    </a:p>
                    <a:p>
                      <a:r>
                        <a:rPr lang="ru-RU" sz="1400" dirty="0" smtClean="0"/>
                        <a:t>«Разгульный четверток»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-изготовление </a:t>
                      </a:r>
                      <a:r>
                        <a:rPr lang="ru-RU" sz="1400" dirty="0" err="1" smtClean="0"/>
                        <a:t>Маслены</a:t>
                      </a:r>
                      <a:endParaRPr lang="ru-RU" sz="1400" dirty="0" smtClean="0"/>
                    </a:p>
                    <a:p>
                      <a:r>
                        <a:rPr lang="ru-RU" sz="1400" dirty="0" smtClean="0"/>
                        <a:t>-разучивание частушек</a:t>
                      </a:r>
                    </a:p>
                    <a:p>
                      <a:r>
                        <a:rPr lang="ru-RU" sz="1400" dirty="0" smtClean="0"/>
                        <a:t>-рассматривание картинок  А. Черкашина «Масленица», А. Виноградова «Масленица»</a:t>
                      </a:r>
                    </a:p>
                    <a:p>
                      <a:r>
                        <a:rPr lang="ru-RU" sz="1400" dirty="0" smtClean="0"/>
                        <a:t>-беседа «Что такое «Прощеный день?»»</a:t>
                      </a:r>
                    </a:p>
                    <a:p>
                      <a:r>
                        <a:rPr lang="ru-RU" sz="1400" dirty="0" smtClean="0"/>
                        <a:t>-играем в народные игры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Показать самобытность русского народа,</a:t>
                      </a:r>
                      <a:r>
                        <a:rPr lang="ru-RU" sz="1400" baseline="0" dirty="0" smtClean="0"/>
                        <a:t> проявляющееся в мастерстве народных умельцев.</a:t>
                      </a:r>
                      <a:endParaRPr lang="ru-RU" sz="1400" dirty="0"/>
                    </a:p>
                  </a:txBody>
                  <a:tcPr/>
                </a:tc>
              </a:tr>
              <a:tr h="144164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Пятница </a:t>
                      </a:r>
                    </a:p>
                    <a:p>
                      <a:r>
                        <a:rPr lang="ru-RU" sz="1400" dirty="0" smtClean="0"/>
                        <a:t>«Тещины вечерни»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Праздник «Широкая масленица» совместно с родителями</a:t>
                      </a:r>
                    </a:p>
                    <a:p>
                      <a:r>
                        <a:rPr lang="ru-RU" sz="1400" dirty="0" smtClean="0"/>
                        <a:t>-коллективное рисование «</a:t>
                      </a:r>
                      <a:r>
                        <a:rPr lang="ru-RU" sz="1400" dirty="0" err="1" smtClean="0"/>
                        <a:t>Маслена</a:t>
                      </a:r>
                      <a:r>
                        <a:rPr lang="ru-RU" sz="1400" dirty="0" smtClean="0"/>
                        <a:t>»</a:t>
                      </a:r>
                    </a:p>
                    <a:p>
                      <a:r>
                        <a:rPr lang="ru-RU" sz="1400" dirty="0" smtClean="0"/>
                        <a:t>-оформление итогового стенда «Масленица глазами детей»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Доставить детям радость, веселье</a:t>
                      </a:r>
                      <a:r>
                        <a:rPr lang="ru-RU" sz="1400" baseline="0" dirty="0" smtClean="0"/>
                        <a:t> от активного  участия в действии, вызвать положительные эмоции.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3283">
            <a:off x="925708" y="4878291"/>
            <a:ext cx="1694681" cy="1694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012" y="5179292"/>
            <a:ext cx="1955435" cy="1074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7637">
            <a:off x="6275356" y="5103285"/>
            <a:ext cx="2160684" cy="1376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108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5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План реализации проекта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06183997"/>
              </p:ext>
            </p:extLst>
          </p:nvPr>
        </p:nvGraphicFramePr>
        <p:xfrm>
          <a:off x="395536" y="1196752"/>
          <a:ext cx="8594724" cy="301289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864908"/>
                <a:gridCol w="2864908"/>
                <a:gridCol w="2864908"/>
              </a:tblGrid>
              <a:tr h="648072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Подготовительный этап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Деятельность воспитателя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Деятельность детей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Взаимодействие с семьей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860768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/>
                        <a:t>Подбор материала по теме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/>
                        <a:t>Формирование проблемы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/>
                        <a:t>Составление плана основных этапов проектирования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/>
                        <a:t>Создание ситуации интереса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/>
                        <a:t>Вживание в игровую ситуацию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/>
                        <a:t>Принимают ситуации проекта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/>
                        <a:t>Обучающие дискуссии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/>
                        <a:t>Обсуждение</a:t>
                      </a:r>
                      <a:r>
                        <a:rPr lang="ru-RU" sz="1600" baseline="0" dirty="0" smtClean="0"/>
                        <a:t> общих целей и задач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/>
                        <a:t>Предложить организовать семейный поход на городской праздник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16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449</TotalTime>
  <Words>917</Words>
  <Application>Microsoft Office PowerPoint</Application>
  <PresentationFormat>Экран (4:3)</PresentationFormat>
  <Paragraphs>123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Soho</vt:lpstr>
      <vt:lpstr>Проект  «Масленица»</vt:lpstr>
      <vt:lpstr>Актуальность:</vt:lpstr>
      <vt:lpstr>Характеристика проекта:</vt:lpstr>
      <vt:lpstr>Интеграция образовательных областей </vt:lpstr>
      <vt:lpstr>Ожидаемый результат:</vt:lpstr>
      <vt:lpstr>Цель: познакомить детей с русским народным праздником Масленица, традициями, обычаями, самобытной культурой. </vt:lpstr>
      <vt:lpstr>План проекта</vt:lpstr>
      <vt:lpstr>Презентация PowerPoint</vt:lpstr>
      <vt:lpstr>План реализации проекта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«Масленица»</dc:title>
  <dc:creator>Denis</dc:creator>
  <cp:lastModifiedBy>Denis</cp:lastModifiedBy>
  <cp:revision>47</cp:revision>
  <dcterms:created xsi:type="dcterms:W3CDTF">2013-04-08T12:29:12Z</dcterms:created>
  <dcterms:modified xsi:type="dcterms:W3CDTF">2014-09-14T07:32:32Z</dcterms:modified>
</cp:coreProperties>
</file>