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9" r:id="rId11"/>
    <p:sldId id="271" r:id="rId12"/>
    <p:sldId id="272" r:id="rId13"/>
    <p:sldId id="273" r:id="rId14"/>
    <p:sldId id="274" r:id="rId15"/>
    <p:sldId id="276" r:id="rId16"/>
    <p:sldId id="277" r:id="rId17"/>
    <p:sldId id="278" r:id="rId18"/>
    <p:sldId id="265" r:id="rId19"/>
    <p:sldId id="266" r:id="rId20"/>
    <p:sldId id="267" r:id="rId21"/>
    <p:sldId id="268" r:id="rId22"/>
    <p:sldId id="269" r:id="rId23"/>
    <p:sldId id="270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8" y="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39F87-55F5-40FD-B57F-CD09F1C277CB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F947-2C06-4672-A385-2493B3C002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strips dir="ld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39F87-55F5-40FD-B57F-CD09F1C277CB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F947-2C06-4672-A385-2493B3C002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strips dir="ld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39F87-55F5-40FD-B57F-CD09F1C277CB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F947-2C06-4672-A385-2493B3C002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strips dir="ld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39F87-55F5-40FD-B57F-CD09F1C277CB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F947-2C06-4672-A385-2493B3C002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strips dir="ld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39F87-55F5-40FD-B57F-CD09F1C277CB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F947-2C06-4672-A385-2493B3C002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strips dir="ld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39F87-55F5-40FD-B57F-CD09F1C277CB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F947-2C06-4672-A385-2493B3C002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strips dir="ld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39F87-55F5-40FD-B57F-CD09F1C277CB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F947-2C06-4672-A385-2493B3C002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strips dir="ld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39F87-55F5-40FD-B57F-CD09F1C277CB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F947-2C06-4672-A385-2493B3C002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strips dir="ld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39F87-55F5-40FD-B57F-CD09F1C277CB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F947-2C06-4672-A385-2493B3C002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strips dir="ld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39F87-55F5-40FD-B57F-CD09F1C277CB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F947-2C06-4672-A385-2493B3C002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strips dir="ld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39F87-55F5-40FD-B57F-CD09F1C277CB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F947-2C06-4672-A385-2493B3C002C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ransition spd="slow" advClick="0" advTm="7000">
    <p:strips dir="ld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2D39F87-55F5-40FD-B57F-CD09F1C277CB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B2AF947-2C06-4672-A385-2493B3C002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7000">
    <p:strips dir="ld"/>
    <p:sndAc>
      <p:stSnd>
        <p:snd r:embed="rId13" name="chimes.wav"/>
      </p:stSnd>
    </p:sndAc>
  </p:transition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287915"/>
            <a:ext cx="7405212" cy="1331649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Лекарственные</a:t>
            </a:r>
            <a:br>
              <a:rPr lang="ru-RU" dirty="0" smtClean="0"/>
            </a:br>
            <a:r>
              <a:rPr lang="ru-RU" dirty="0" smtClean="0"/>
              <a:t>растения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5589240"/>
            <a:ext cx="7117180" cy="864095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Средняя </a:t>
            </a:r>
            <a:r>
              <a:rPr lang="ru-RU" dirty="0" smtClean="0"/>
              <a:t>группа</a:t>
            </a:r>
          </a:p>
          <a:p>
            <a:r>
              <a:rPr lang="ru-RU" dirty="0" smtClean="0"/>
              <a:t> воспитатель: Маркина О.В. </a:t>
            </a:r>
          </a:p>
          <a:p>
            <a:r>
              <a:rPr lang="ru-RU" dirty="0" smtClean="0"/>
              <a:t>МБДОУ «Детский сад комбинированного вида №51»</a:t>
            </a:r>
            <a:endParaRPr lang="ru-RU" dirty="0"/>
          </a:p>
        </p:txBody>
      </p:sp>
      <p:pic>
        <p:nvPicPr>
          <p:cNvPr id="1026" name="Picture 2" descr="E:\Алёнкина папка\календ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1064"/>
            <a:ext cx="2664296" cy="22098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Алёнкина папка\лип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212" y="692694"/>
            <a:ext cx="2379917" cy="18722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enis\AppData\Local\Temp\Rar$DIa0.142\romashka 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76672"/>
            <a:ext cx="2719776" cy="23042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enis\AppData\Local\Temp\Rar$DIa0.920\podorojni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46288"/>
            <a:ext cx="2642784" cy="2998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:\Алёнкина папка\мтп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650968"/>
            <a:ext cx="2077591" cy="16421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62171516"/>
      </p:ext>
    </p:extLst>
  </p:cSld>
  <p:clrMapOvr>
    <a:masterClrMapping/>
  </p:clrMapOvr>
  <p:transition spd="slow" advClick="0" advTm="7000">
    <p:strips dir="l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Gabriola" pitchFamily="82" charset="0"/>
              </a:rPr>
              <a:t>Интеграция образовательных областей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Gabriola" pitchFamily="82" charset="0"/>
              </a:rPr>
              <a:t>«Чтение художественной литературы»</a:t>
            </a:r>
          </a:p>
          <a:p>
            <a:pPr>
              <a:buNone/>
            </a:pPr>
            <a:r>
              <a:rPr lang="ru-RU" sz="2000" dirty="0" smtClean="0">
                <a:latin typeface="Gabriola" pitchFamily="82" charset="0"/>
              </a:rPr>
              <a:t>«Познание»</a:t>
            </a:r>
          </a:p>
          <a:p>
            <a:pPr>
              <a:buNone/>
            </a:pPr>
            <a:r>
              <a:rPr lang="ru-RU" sz="2000" dirty="0" smtClean="0">
                <a:latin typeface="Gabriola" pitchFamily="82" charset="0"/>
              </a:rPr>
              <a:t>«Музыка»</a:t>
            </a:r>
          </a:p>
          <a:p>
            <a:pPr>
              <a:buNone/>
            </a:pPr>
            <a:r>
              <a:rPr lang="ru-RU" sz="2000" dirty="0" smtClean="0">
                <a:latin typeface="Gabriola" pitchFamily="82" charset="0"/>
              </a:rPr>
              <a:t>«Художественное творчество»</a:t>
            </a:r>
          </a:p>
          <a:p>
            <a:pPr>
              <a:buNone/>
            </a:pPr>
            <a:r>
              <a:rPr lang="ru-RU" sz="2000" dirty="0" smtClean="0">
                <a:latin typeface="Gabriola" pitchFamily="82" charset="0"/>
              </a:rPr>
              <a:t>«Социализация»</a:t>
            </a:r>
          </a:p>
          <a:p>
            <a:pPr>
              <a:buNone/>
            </a:pPr>
            <a:r>
              <a:rPr lang="ru-RU" sz="2000" dirty="0" smtClean="0">
                <a:latin typeface="Gabriola" pitchFamily="82" charset="0"/>
              </a:rPr>
              <a:t>«Коммуникация»</a:t>
            </a:r>
            <a:endParaRPr lang="ru-RU" sz="2000" dirty="0"/>
          </a:p>
        </p:txBody>
      </p:sp>
    </p:spTree>
  </p:cSld>
  <p:clrMapOvr>
    <a:masterClrMapping/>
  </p:clrMapOvr>
  <p:transition spd="slow" advClick="0" advTm="7000">
    <p:strips dir="ld"/>
    <p:sndAc>
      <p:stSnd>
        <p:snd r:embed="rId2" name="chimes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5"/>
            <a:ext cx="7125113" cy="521028"/>
          </a:xfrm>
        </p:spPr>
        <p:txBody>
          <a:bodyPr/>
          <a:lstStyle/>
          <a:p>
            <a:pPr algn="ctr"/>
            <a:r>
              <a:rPr lang="ru-RU" sz="2400" dirty="0" smtClean="0"/>
              <a:t>1 день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9"/>
            <a:ext cx="8352928" cy="451803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Беседа «Зеленая аптека»</a:t>
            </a:r>
          </a:p>
          <a:p>
            <a:pPr>
              <a:buNone/>
            </a:pPr>
            <a:r>
              <a:rPr lang="ru-RU" dirty="0" smtClean="0"/>
              <a:t>    Рассказать детям о том, какую большую пользу приносят человеку лекарственные растения, расширить представления детей о мире растений, познакомить детей о взаимосвязи растительного мира и человека. Познакомить детей с правилами сбора и сушки лекарственных растений. Воспитывать любовь к природе и бережное к ней отношение.</a:t>
            </a:r>
          </a:p>
          <a:p>
            <a:pPr>
              <a:buNone/>
            </a:pPr>
            <a:r>
              <a:rPr lang="ru-RU" dirty="0" smtClean="0"/>
              <a:t>    Материал: Иллюстрации с изображением лекарственных растений.</a:t>
            </a:r>
          </a:p>
          <a:p>
            <a:pPr>
              <a:buNone/>
            </a:pPr>
            <a:r>
              <a:rPr lang="ru-RU" dirty="0" smtClean="0"/>
              <a:t> Дидактическая игра «Вершки – корешки» – в игре познакомить детей с тем, какие части дикорастущих съедобных трав используются в пищу.</a:t>
            </a:r>
          </a:p>
          <a:p>
            <a:pPr>
              <a:buNone/>
            </a:pPr>
            <a:r>
              <a:rPr lang="ru-RU" dirty="0" smtClean="0"/>
              <a:t>    Материал: засушенные лекарственные растения (ромашка, ноготки, подорожник,).</a:t>
            </a:r>
          </a:p>
          <a:p>
            <a:pPr>
              <a:buNone/>
            </a:pPr>
            <a:r>
              <a:rPr lang="ru-RU" dirty="0" smtClean="0"/>
              <a:t>Чтение отрывков из рассказа “Огород на опушке” А.Стрижева.</a:t>
            </a:r>
          </a:p>
          <a:p>
            <a:pPr algn="just">
              <a:buNone/>
            </a:pPr>
            <a:r>
              <a:rPr lang="ru-RU" dirty="0" smtClean="0"/>
              <a:t>     Чтение А. </a:t>
            </a:r>
            <a:r>
              <a:rPr lang="ru-RU" dirty="0" err="1" smtClean="0"/>
              <a:t>Онегова</a:t>
            </a:r>
            <a:r>
              <a:rPr lang="ru-RU" dirty="0" smtClean="0"/>
              <a:t> “Тропинка полевая</a:t>
            </a:r>
          </a:p>
          <a:p>
            <a:pPr>
              <a:buNone/>
            </a:pPr>
            <a:r>
              <a:rPr lang="ru-RU" dirty="0" smtClean="0"/>
              <a:t>Рисование  «Ромашка» </a:t>
            </a:r>
            <a:endParaRPr lang="ru-RU" dirty="0"/>
          </a:p>
        </p:txBody>
      </p:sp>
    </p:spTree>
  </p:cSld>
  <p:clrMapOvr>
    <a:masterClrMapping/>
  </p:clrMapOvr>
  <p:transition spd="slow" advClick="0" advTm="7000">
    <p:strips dir="l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"/>
            <a:ext cx="7125113" cy="1052736"/>
          </a:xfrm>
        </p:spPr>
        <p:txBody>
          <a:bodyPr/>
          <a:lstStyle/>
          <a:p>
            <a:pPr algn="ctr"/>
            <a:r>
              <a:rPr lang="ru-RU" sz="2400" dirty="0" smtClean="0"/>
              <a:t>2 день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052736"/>
            <a:ext cx="7522995" cy="511256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«Друг или враг».</a:t>
            </a:r>
          </a:p>
          <a:p>
            <a:pPr>
              <a:buNone/>
            </a:pPr>
            <a:r>
              <a:rPr lang="ru-RU" dirty="0" smtClean="0"/>
              <a:t>    Рассказать детям о многообразии растений, научить отличать съедобные растения от несъедобных., отличать одно лекарственное растение от другого (по внешнему виду, по строению, по запаху). Воспитывать любовь к природе и бережное к ней отношение.</a:t>
            </a:r>
          </a:p>
          <a:p>
            <a:pPr>
              <a:buNone/>
            </a:pPr>
            <a:r>
              <a:rPr lang="ru-RU" dirty="0" smtClean="0"/>
              <a:t>    Материал: иллюстрации с изображением лекарственных растений , а также с изображением вредных для здоровья человека растений.</a:t>
            </a:r>
          </a:p>
          <a:p>
            <a:pPr>
              <a:buNone/>
            </a:pPr>
            <a:r>
              <a:rPr lang="ru-RU" dirty="0" smtClean="0"/>
              <a:t>Дидактическая игра «Узнай растение»– упражнять в умении распознавать растение по его частям, по строению, по запаху.</a:t>
            </a:r>
          </a:p>
          <a:p>
            <a:pPr>
              <a:buNone/>
            </a:pPr>
            <a:r>
              <a:rPr lang="ru-RU" dirty="0" smtClean="0"/>
              <a:t>    Материал: разные виды лекарственных растений (липа, подорожник, ромашка, )., отдельные части лекарственных растений (стебель, корень, листья).</a:t>
            </a:r>
          </a:p>
          <a:p>
            <a:pPr>
              <a:buNone/>
            </a:pPr>
            <a:r>
              <a:rPr lang="ru-RU" dirty="0" smtClean="0"/>
              <a:t>Чтение Н. Павловой “Загадки цветов”,</a:t>
            </a:r>
          </a:p>
          <a:p>
            <a:pPr>
              <a:buNone/>
            </a:pPr>
            <a:r>
              <a:rPr lang="ru-RU" dirty="0" smtClean="0"/>
              <a:t>     А. Плешакова “Зеленые страницы</a:t>
            </a:r>
          </a:p>
          <a:p>
            <a:pPr>
              <a:buNone/>
            </a:pPr>
            <a:r>
              <a:rPr lang="ru-RU" dirty="0" smtClean="0"/>
              <a:t>Рисование « Липа»</a:t>
            </a:r>
            <a:endParaRPr lang="ru-RU" dirty="0"/>
          </a:p>
        </p:txBody>
      </p:sp>
    </p:spTree>
  </p:cSld>
  <p:clrMapOvr>
    <a:masterClrMapping/>
  </p:clrMapOvr>
  <p:transition spd="slow" advClick="0" advTm="7000">
    <p:strips dir="l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476673"/>
            <a:ext cx="7125113" cy="576064"/>
          </a:xfrm>
        </p:spPr>
        <p:txBody>
          <a:bodyPr/>
          <a:lstStyle/>
          <a:p>
            <a:pPr algn="ctr"/>
            <a:r>
              <a:rPr lang="ru-RU" sz="2400" dirty="0" smtClean="0"/>
              <a:t>3 день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9443" y="1196753"/>
            <a:ext cx="7125112" cy="466204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«Лекарственные растения – средства оздоровления человека»</a:t>
            </a:r>
          </a:p>
          <a:p>
            <a:pPr>
              <a:buNone/>
            </a:pPr>
            <a:r>
              <a:rPr lang="ru-RU" dirty="0" smtClean="0"/>
              <a:t>    Цели: Развивать познавательную активность детей в процессе формирования представлений о лекарственных растениях, о правилах сбора и хранения. Воспитывать бережное отношение к природе.</a:t>
            </a:r>
          </a:p>
          <a:p>
            <a:pPr>
              <a:buNone/>
            </a:pPr>
            <a:r>
              <a:rPr lang="ru-RU" dirty="0" smtClean="0"/>
              <a:t>    Материал: Иллюстрации с изображением лекарственных растений, засушенные растения.</a:t>
            </a:r>
          </a:p>
          <a:p>
            <a:pPr>
              <a:buNone/>
            </a:pPr>
            <a:r>
              <a:rPr lang="ru-RU" dirty="0" smtClean="0"/>
              <a:t>    Практическая деятельность: наблюдение, рассматривание, приготовление травяных лекарственных напитков.</a:t>
            </a:r>
          </a:p>
          <a:p>
            <a:pPr>
              <a:buNone/>
            </a:pPr>
            <a:r>
              <a:rPr lang="ru-RU" dirty="0" smtClean="0"/>
              <a:t>рассказать о том, какую пользу приносит это растение человеку; рассмотреть листья подорожника, стебли, познакомить детей с тем, какие внешние условия необходимы подорожнику, для того чтобы он рос. Воспитывать любовь к природе и бережное к ней отношение.</a:t>
            </a:r>
          </a:p>
          <a:p>
            <a:pPr>
              <a:buNone/>
            </a:pPr>
            <a:r>
              <a:rPr lang="ru-RU" dirty="0" smtClean="0"/>
              <a:t>    Материал: наблюдение проводится на участке детского сада, где растет подорожник.</a:t>
            </a:r>
          </a:p>
          <a:p>
            <a:pPr>
              <a:buNone/>
            </a:pPr>
            <a:r>
              <a:rPr lang="ru-RU" dirty="0" smtClean="0"/>
              <a:t>Рисование « Подорожник»</a:t>
            </a:r>
            <a:endParaRPr lang="ru-RU" dirty="0"/>
          </a:p>
        </p:txBody>
      </p:sp>
    </p:spTree>
  </p:cSld>
  <p:clrMapOvr>
    <a:masterClrMapping/>
  </p:clrMapOvr>
  <p:transition spd="slow" advClick="0" advTm="7000">
    <p:strips dir="l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5"/>
            <a:ext cx="7125113" cy="521028"/>
          </a:xfrm>
        </p:spPr>
        <p:txBody>
          <a:bodyPr/>
          <a:lstStyle/>
          <a:p>
            <a:pPr algn="ctr"/>
            <a:r>
              <a:rPr lang="ru-RU" sz="2400" dirty="0" smtClean="0"/>
              <a:t>4 день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. Дидактическое упражнение «Определи по запаху» (липа, календула, ромашка др.)- упражнять детей узнавать лекарственное растение по запаху, закреплять знания о лекарственных растениях.</a:t>
            </a:r>
          </a:p>
          <a:p>
            <a:pPr>
              <a:buNone/>
            </a:pPr>
            <a:r>
              <a:rPr lang="ru-RU" dirty="0" smtClean="0"/>
              <a:t>    Материал: засушенные лекарственные растения, зашитые в холщовые мешочки.</a:t>
            </a:r>
          </a:p>
          <a:p>
            <a:pPr>
              <a:buNone/>
            </a:pPr>
            <a:r>
              <a:rPr lang="ru-RU" dirty="0" smtClean="0"/>
              <a:t>    Действия: дети подносят к носу по одному разные мешочки и по запаху определяют, какое растение находится в мешочке.</a:t>
            </a:r>
          </a:p>
          <a:p>
            <a:pPr>
              <a:buNone/>
            </a:pPr>
            <a:r>
              <a:rPr lang="ru-RU" dirty="0" smtClean="0"/>
              <a:t>«Открытие лесной аптеки в детском саду»</a:t>
            </a:r>
          </a:p>
          <a:p>
            <a:pPr>
              <a:buNone/>
            </a:pPr>
            <a:r>
              <a:rPr lang="ru-RU" dirty="0" smtClean="0"/>
              <a:t>Цель- знакомство с правилами сбора лекарственных трав.</a:t>
            </a:r>
          </a:p>
          <a:p>
            <a:pPr>
              <a:buNone/>
            </a:pPr>
            <a:r>
              <a:rPr lang="ru-RU" dirty="0" smtClean="0"/>
              <a:t> Чтение  В. Бианки «О травах»</a:t>
            </a:r>
          </a:p>
          <a:p>
            <a:pPr>
              <a:buNone/>
            </a:pPr>
            <a:r>
              <a:rPr lang="ru-RU" dirty="0" smtClean="0"/>
              <a:t> Р.А.Кудашева «Песенка долгой жизни»</a:t>
            </a:r>
          </a:p>
          <a:p>
            <a:pPr>
              <a:buNone/>
            </a:pPr>
            <a:r>
              <a:rPr lang="ru-RU" dirty="0" smtClean="0"/>
              <a:t>Рисование «Календула»</a:t>
            </a:r>
          </a:p>
        </p:txBody>
      </p:sp>
    </p:spTree>
  </p:cSld>
  <p:clrMapOvr>
    <a:masterClrMapping/>
  </p:clrMapOvr>
  <p:transition spd="slow" advClick="0" advTm="7000">
    <p:strips dir="l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5"/>
            <a:ext cx="7125113" cy="521028"/>
          </a:xfrm>
        </p:spPr>
        <p:txBody>
          <a:bodyPr/>
          <a:lstStyle/>
          <a:p>
            <a:pPr algn="ctr"/>
            <a:r>
              <a:rPr lang="ru-RU" dirty="0" smtClean="0"/>
              <a:t>5 день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9443" y="1412777"/>
            <a:ext cx="7125112" cy="44460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Беседа  «Что где растёт, когда цветёт». Цель: обогащать детей знаниями, побуждать в детях желание беречь природу.</a:t>
            </a:r>
          </a:p>
          <a:p>
            <a:pPr>
              <a:buNone/>
            </a:pPr>
            <a:r>
              <a:rPr lang="ru-RU" sz="2000" dirty="0" smtClean="0"/>
              <a:t>Сюжетно-ролевая игра «Поможем тому, кто в этом нуждается». Цель: уточнить представление о знакомых лекарственных растениях.</a:t>
            </a:r>
          </a:p>
          <a:p>
            <a:pPr>
              <a:buNone/>
            </a:pPr>
            <a:r>
              <a:rPr lang="ru-RU" sz="2000" dirty="0" smtClean="0"/>
              <a:t>Д/и «Что лишнее?», «Узнай по описанию»</a:t>
            </a:r>
          </a:p>
          <a:p>
            <a:pPr>
              <a:buNone/>
            </a:pPr>
            <a:r>
              <a:rPr lang="ru-RU" sz="2000" dirty="0" smtClean="0"/>
              <a:t>Викторина «Знаток лекарственных растений»</a:t>
            </a:r>
          </a:p>
          <a:p>
            <a:pPr>
              <a:buNone/>
            </a:pPr>
            <a:r>
              <a:rPr lang="ru-RU" sz="2000" dirty="0" smtClean="0"/>
              <a:t>Рисование «Одуванчик» </a:t>
            </a:r>
            <a:endParaRPr lang="ru-RU" sz="2000" dirty="0"/>
          </a:p>
        </p:txBody>
      </p:sp>
    </p:spTree>
  </p:cSld>
  <p:clrMapOvr>
    <a:masterClrMapping/>
  </p:clrMapOvr>
  <p:transition spd="slow" advClick="0" advTm="7000">
    <p:strips dir="l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1\Desktop\фото\Фото04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996952"/>
            <a:ext cx="3657600" cy="3672408"/>
          </a:xfrm>
          <a:prstGeom prst="rect">
            <a:avLst/>
          </a:prstGeom>
          <a:noFill/>
        </p:spPr>
      </p:pic>
      <p:pic>
        <p:nvPicPr>
          <p:cNvPr id="1029" name="Picture 5" descr="C:\Users\1\Desktop\фото\Фото04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420888"/>
            <a:ext cx="3657600" cy="41044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"/>
            <a:ext cx="7125113" cy="764704"/>
          </a:xfrm>
        </p:spPr>
        <p:txBody>
          <a:bodyPr/>
          <a:lstStyle/>
          <a:p>
            <a:r>
              <a:rPr lang="ru-RU" dirty="0" smtClean="0"/>
              <a:t>Наши работы</a:t>
            </a:r>
            <a:endParaRPr lang="ru-RU" dirty="0"/>
          </a:p>
        </p:txBody>
      </p:sp>
      <p:pic>
        <p:nvPicPr>
          <p:cNvPr id="1026" name="Picture 2" descr="C:\Users\1\Desktop\фото\Фото0412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620688"/>
            <a:ext cx="3039666" cy="3024336"/>
          </a:xfrm>
          <a:prstGeom prst="rect">
            <a:avLst/>
          </a:prstGeom>
          <a:noFill/>
        </p:spPr>
      </p:pic>
      <p:pic>
        <p:nvPicPr>
          <p:cNvPr id="1028" name="Picture 4" descr="C:\Users\1\Desktop\фото\Фото04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332656"/>
            <a:ext cx="2664296" cy="344651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>
    <p:strips dir="l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"/>
            <a:ext cx="7811027" cy="620688"/>
          </a:xfrm>
        </p:spPr>
        <p:txBody>
          <a:bodyPr/>
          <a:lstStyle/>
          <a:p>
            <a:r>
              <a:rPr lang="ru-RU" sz="2400" dirty="0" smtClean="0"/>
              <a:t>А это мы</a:t>
            </a:r>
            <a:endParaRPr lang="ru-RU" sz="2400" dirty="0"/>
          </a:p>
        </p:txBody>
      </p:sp>
      <p:pic>
        <p:nvPicPr>
          <p:cNvPr id="2051" name="Picture 3" descr="C:\Users\1\Desktop\фото\27082013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492896"/>
            <a:ext cx="3240360" cy="3955209"/>
          </a:xfrm>
          <a:prstGeom prst="rect">
            <a:avLst/>
          </a:prstGeom>
          <a:noFill/>
        </p:spPr>
      </p:pic>
      <p:pic>
        <p:nvPicPr>
          <p:cNvPr id="2052" name="Picture 4" descr="C:\Users\1\Desktop\фото\Фото03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492896"/>
            <a:ext cx="2952328" cy="3936437"/>
          </a:xfrm>
          <a:prstGeom prst="rect">
            <a:avLst/>
          </a:prstGeom>
          <a:noFill/>
        </p:spPr>
      </p:pic>
      <p:pic>
        <p:nvPicPr>
          <p:cNvPr id="2050" name="Picture 2" descr="C:\Users\1\Desktop\фото\Фото0416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260648"/>
            <a:ext cx="3039666" cy="405288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>
    <p:strips dir="l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5"/>
            <a:ext cx="7125113" cy="665044"/>
          </a:xfrm>
        </p:spPr>
        <p:txBody>
          <a:bodyPr/>
          <a:lstStyle/>
          <a:p>
            <a:r>
              <a:rPr lang="ru-RU" dirty="0" smtClean="0"/>
              <a:t>Загадки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07361"/>
            <a:ext cx="7667011" cy="4051437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Тонкий стебелек у дорожки,</a:t>
            </a:r>
          </a:p>
          <a:p>
            <a:pPr>
              <a:buNone/>
            </a:pPr>
            <a:r>
              <a:rPr lang="ru-RU" sz="2400" dirty="0" smtClean="0"/>
              <a:t>На конце его - сережки.</a:t>
            </a:r>
          </a:p>
          <a:p>
            <a:pPr>
              <a:buNone/>
            </a:pPr>
            <a:r>
              <a:rPr lang="ru-RU" sz="2400" dirty="0" smtClean="0"/>
              <a:t>На земле лежат листки -</a:t>
            </a:r>
          </a:p>
          <a:p>
            <a:pPr>
              <a:buNone/>
            </a:pPr>
            <a:r>
              <a:rPr lang="ru-RU" sz="2400" dirty="0" smtClean="0"/>
              <a:t>Маленькие лопушки.</a:t>
            </a:r>
          </a:p>
          <a:p>
            <a:pPr>
              <a:buNone/>
            </a:pPr>
            <a:r>
              <a:rPr lang="ru-RU" sz="2400" dirty="0" smtClean="0"/>
              <a:t>Нам он, как хороший друг,</a:t>
            </a:r>
          </a:p>
          <a:p>
            <a:pPr>
              <a:buNone/>
            </a:pPr>
            <a:r>
              <a:rPr lang="ru-RU" sz="2400" dirty="0" smtClean="0"/>
              <a:t>Лечит ранки ног и рук. (Подорожник)</a:t>
            </a:r>
          </a:p>
          <a:p>
            <a:endParaRPr lang="ru-RU" dirty="0"/>
          </a:p>
        </p:txBody>
      </p:sp>
      <p:pic>
        <p:nvPicPr>
          <p:cNvPr id="4" name="Picture 5" descr="C:\Users\Denis\AppData\Local\Temp\Rar$DIa0.920\podorojni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340768"/>
            <a:ext cx="2880320" cy="31683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7000">
    <p:strips dir="l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836713"/>
            <a:ext cx="8064896" cy="5022086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Весной растет,</a:t>
            </a:r>
          </a:p>
          <a:p>
            <a:pPr>
              <a:buNone/>
            </a:pPr>
            <a:r>
              <a:rPr lang="ru-RU" sz="2400" dirty="0" smtClean="0"/>
              <a:t>Летом цветет,</a:t>
            </a:r>
          </a:p>
          <a:p>
            <a:pPr>
              <a:buNone/>
            </a:pPr>
            <a:r>
              <a:rPr lang="ru-RU" sz="2400" dirty="0" smtClean="0"/>
              <a:t>Осенью осыпается,</a:t>
            </a:r>
          </a:p>
          <a:p>
            <a:pPr>
              <a:buNone/>
            </a:pPr>
            <a:r>
              <a:rPr lang="ru-RU" sz="2400" dirty="0" smtClean="0"/>
              <a:t>Зимой отсыпается.</a:t>
            </a:r>
          </a:p>
          <a:p>
            <a:pPr>
              <a:buNone/>
            </a:pPr>
            <a:r>
              <a:rPr lang="ru-RU" sz="2400" dirty="0" smtClean="0"/>
              <a:t>А цветок-то, медок,</a:t>
            </a:r>
          </a:p>
          <a:p>
            <a:pPr>
              <a:buNone/>
            </a:pPr>
            <a:r>
              <a:rPr lang="ru-RU" sz="2400" dirty="0" smtClean="0"/>
              <a:t>Лечит от гриппа,</a:t>
            </a:r>
          </a:p>
          <a:p>
            <a:pPr>
              <a:buNone/>
            </a:pPr>
            <a:r>
              <a:rPr lang="ru-RU" sz="2400" dirty="0" smtClean="0"/>
              <a:t>Кашля и хрипа. (Липа)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Picture 3" descr="E:\Алёнкина папка\лип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68760"/>
            <a:ext cx="3096344" cy="29523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7000">
    <p:strips dir="l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704856" cy="1123527"/>
          </a:xfrm>
        </p:spPr>
        <p:txBody>
          <a:bodyPr/>
          <a:lstStyle/>
          <a:p>
            <a:pPr algn="ctr"/>
            <a:r>
              <a:rPr lang="ru-RU" sz="1800" dirty="0"/>
              <a:t> </a:t>
            </a:r>
            <a:r>
              <a:rPr lang="ru-RU" sz="2400" dirty="0"/>
              <a:t>Цель: закрепить представления детей о лекарственных  растениях, их ценности для здоровья, правил пользования.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99085"/>
            <a:ext cx="7632847" cy="4482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7632847" cy="4482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4551485"/>
      </p:ext>
    </p:extLst>
  </p:cSld>
  <p:clrMapOvr>
    <a:masterClrMapping/>
  </p:clrMapOvr>
  <p:transition spd="slow" advClick="0" advTm="7000">
    <p:strips dir="l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268761"/>
            <a:ext cx="7920879" cy="4590038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Семена, как коготки,</a:t>
            </a:r>
          </a:p>
          <a:p>
            <a:pPr>
              <a:buNone/>
            </a:pPr>
            <a:r>
              <a:rPr lang="ru-RU" sz="2400" dirty="0" smtClean="0"/>
              <a:t>Желто-красные цветки.</a:t>
            </a:r>
          </a:p>
          <a:p>
            <a:pPr>
              <a:buNone/>
            </a:pPr>
            <a:r>
              <a:rPr lang="ru-RU" sz="2400" dirty="0" smtClean="0"/>
              <a:t>От горла помогают,</a:t>
            </a:r>
          </a:p>
          <a:p>
            <a:pPr>
              <a:buNone/>
            </a:pPr>
            <a:r>
              <a:rPr lang="ru-RU" sz="2400" dirty="0" smtClean="0"/>
              <a:t>Кто же их не знает</a:t>
            </a:r>
          </a:p>
          <a:p>
            <a:pPr>
              <a:buNone/>
            </a:pPr>
            <a:r>
              <a:rPr lang="ru-RU" sz="2400" dirty="0" smtClean="0"/>
              <a:t>(календула)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</a:t>
            </a:r>
          </a:p>
          <a:p>
            <a:endParaRPr lang="ru-RU" dirty="0"/>
          </a:p>
        </p:txBody>
      </p:sp>
      <p:pic>
        <p:nvPicPr>
          <p:cNvPr id="5" name="Picture 2" descr="E:\Алёнкина папка\календ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72816"/>
            <a:ext cx="3312368" cy="30739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7000">
    <p:strips dir="l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807361"/>
            <a:ext cx="7595003" cy="4051437"/>
          </a:xfrm>
        </p:spPr>
        <p:txBody>
          <a:bodyPr/>
          <a:lstStyle/>
          <a:p>
            <a:pPr indent="-144000">
              <a:buNone/>
            </a:pPr>
            <a:r>
              <a:rPr lang="ru-RU" dirty="0" smtClean="0"/>
              <a:t> </a:t>
            </a:r>
            <a:r>
              <a:rPr lang="ru-RU" sz="2400" dirty="0" smtClean="0"/>
              <a:t>В поле сестрички стоят,</a:t>
            </a:r>
          </a:p>
          <a:p>
            <a:pPr indent="-144000">
              <a:buNone/>
            </a:pPr>
            <a:r>
              <a:rPr lang="ru-RU" sz="2400" dirty="0" smtClean="0"/>
              <a:t> Желтые глазки на солнце глядят,</a:t>
            </a:r>
          </a:p>
          <a:p>
            <a:pPr indent="-144000">
              <a:buNone/>
            </a:pPr>
            <a:r>
              <a:rPr lang="ru-RU" sz="2400" dirty="0" smtClean="0"/>
              <a:t> У каждой сестрички –</a:t>
            </a:r>
          </a:p>
          <a:p>
            <a:pPr indent="-144000">
              <a:buNone/>
            </a:pPr>
            <a:r>
              <a:rPr lang="ru-RU" sz="2400" dirty="0" smtClean="0"/>
              <a:t> Белые реснички (ромашка)</a:t>
            </a:r>
          </a:p>
          <a:p>
            <a:pPr indent="-144000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4" descr="C:\Users\Denis\AppData\Local\Temp\Rar$DIa0.142\romashka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44824"/>
            <a:ext cx="3024336" cy="30243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7000">
    <p:strips dir="l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75724"/>
            <a:ext cx="7450987" cy="4481467"/>
          </a:xfrm>
        </p:spPr>
        <p:txBody>
          <a:bodyPr/>
          <a:lstStyle/>
          <a:p>
            <a:r>
              <a:rPr lang="ru-RU" sz="2400" dirty="0" smtClean="0"/>
              <a:t>Он сорняк, он цветок,</a:t>
            </a:r>
            <a:br>
              <a:rPr lang="ru-RU" sz="2400" dirty="0" smtClean="0"/>
            </a:br>
            <a:r>
              <a:rPr lang="ru-RU" sz="2400" dirty="0" smtClean="0"/>
              <a:t>От болезни мне помог.</a:t>
            </a:r>
            <a:br>
              <a:rPr lang="ru-RU" sz="2400" dirty="0" smtClean="0"/>
            </a:br>
            <a:r>
              <a:rPr lang="ru-RU" sz="2400" dirty="0" smtClean="0"/>
              <a:t>Как присяду на диванчик,</a:t>
            </a:r>
            <a:br>
              <a:rPr lang="ru-RU" sz="2400" dirty="0" smtClean="0"/>
            </a:br>
            <a:r>
              <a:rPr lang="ru-RU" sz="2400" dirty="0" smtClean="0"/>
              <a:t>Вспомню желтый... </a:t>
            </a:r>
            <a:br>
              <a:rPr lang="ru-RU" sz="2400" dirty="0" smtClean="0"/>
            </a:br>
            <a:r>
              <a:rPr lang="ru-RU" sz="2400" dirty="0" smtClean="0"/>
              <a:t>(одуванчик)</a:t>
            </a:r>
            <a:br>
              <a:rPr lang="ru-RU" sz="2400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E:\Алёнкина папка\мтп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052736"/>
            <a:ext cx="3672408" cy="3240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7000">
    <p:strips dir="l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5"/>
            <a:ext cx="7125113" cy="665044"/>
          </a:xfrm>
        </p:spPr>
        <p:txBody>
          <a:bodyPr/>
          <a:lstStyle/>
          <a:p>
            <a:pPr algn="ctr"/>
            <a:r>
              <a:rPr lang="ru-RU" sz="2000" dirty="0" smtClean="0"/>
              <a:t>Пословицы 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Растенье — земли украшенье.</a:t>
            </a:r>
          </a:p>
          <a:p>
            <a:pPr>
              <a:buNone/>
            </a:pPr>
            <a:r>
              <a:rPr lang="ru-RU" dirty="0" smtClean="0"/>
              <a:t>Зелёный наряд радует взгляд.</a:t>
            </a:r>
          </a:p>
          <a:p>
            <a:pPr>
              <a:buNone/>
            </a:pPr>
            <a:r>
              <a:rPr lang="ru-RU" dirty="0" smtClean="0"/>
              <a:t>Рощи да леса — всему краю краса.</a:t>
            </a:r>
          </a:p>
          <a:p>
            <a:pPr>
              <a:buNone/>
            </a:pPr>
            <a:r>
              <a:rPr lang="ru-RU" dirty="0" smtClean="0"/>
              <a:t>Много леса — не губи, мало леса — береги, нет леса — посади.</a:t>
            </a:r>
          </a:p>
          <a:p>
            <a:pPr>
              <a:buNone/>
            </a:pPr>
            <a:r>
              <a:rPr lang="ru-RU" dirty="0" smtClean="0"/>
              <a:t>Больше леса — больше снега, больше снега — больше хлеба.</a:t>
            </a:r>
          </a:p>
          <a:p>
            <a:pPr>
              <a:buNone/>
            </a:pPr>
            <a:r>
              <a:rPr lang="ru-RU" dirty="0" smtClean="0"/>
              <a:t>Зелёная ограда — живая отрада.</a:t>
            </a:r>
          </a:p>
          <a:p>
            <a:pPr>
              <a:buNone/>
            </a:pPr>
            <a:r>
              <a:rPr lang="ru-RU" dirty="0" smtClean="0"/>
              <a:t>Дорого дерево не только плодами, но и листами.</a:t>
            </a:r>
          </a:p>
          <a:p>
            <a:pPr>
              <a:buNone/>
            </a:pPr>
            <a:r>
              <a:rPr lang="ru-RU" dirty="0" smtClean="0"/>
              <a:t>Сломать дерево — секунда, а вырастить — года.</a:t>
            </a:r>
          </a:p>
          <a:p>
            <a:pPr>
              <a:buNone/>
            </a:pPr>
            <a:r>
              <a:rPr lang="ru-RU" dirty="0" smtClean="0"/>
              <a:t>Срубили деревья — прощай птицы.</a:t>
            </a:r>
          </a:p>
          <a:p>
            <a:pPr>
              <a:buNone/>
            </a:pPr>
            <a:r>
              <a:rPr lang="ru-RU" dirty="0" smtClean="0"/>
              <a:t>Срубленное дерево вновь не вырастет.</a:t>
            </a:r>
          </a:p>
          <a:p>
            <a:pPr>
              <a:buNone/>
            </a:pPr>
            <a:r>
              <a:rPr lang="ru-RU" dirty="0" smtClean="0"/>
              <a:t>Сажай лес в поле — будет хлеба боле.</a:t>
            </a:r>
          </a:p>
          <a:p>
            <a:pPr>
              <a:buNone/>
            </a:pPr>
            <a:r>
              <a:rPr lang="ru-RU" dirty="0" smtClean="0"/>
              <a:t>Дерево водой живёт, дерево и воду бережёт.</a:t>
            </a:r>
          </a:p>
          <a:p>
            <a:pPr>
              <a:buNone/>
            </a:pPr>
            <a:r>
              <a:rPr lang="ru-RU" dirty="0" smtClean="0"/>
              <a:t>В сосновом лесу — молиться, в берёзовом — веселиться.</a:t>
            </a:r>
          </a:p>
          <a:p>
            <a:pPr>
              <a:buNone/>
            </a:pPr>
            <a:r>
              <a:rPr lang="ru-RU" dirty="0" smtClean="0"/>
              <a:t>Весенняя черемша уносит семь болезней, осенняя черемша изгоняет семь болезней.</a:t>
            </a:r>
          </a:p>
          <a:p>
            <a:pPr>
              <a:buNone/>
            </a:pPr>
            <a:r>
              <a:rPr lang="ru-RU" dirty="0" smtClean="0"/>
              <a:t>Морковь прибавляет кровь.</a:t>
            </a:r>
          </a:p>
          <a:p>
            <a:pPr>
              <a:buNone/>
            </a:pPr>
            <a:r>
              <a:rPr lang="ru-RU" dirty="0" smtClean="0"/>
              <a:t>Чеснок да лук от семи недуг.</a:t>
            </a:r>
          </a:p>
          <a:p>
            <a:pPr>
              <a:buNone/>
            </a:pPr>
            <a:r>
              <a:rPr lang="ru-RU" dirty="0" smtClean="0"/>
              <a:t>Лук и капуста болезнь не пустят.</a:t>
            </a:r>
          </a:p>
          <a:p>
            <a:pPr>
              <a:buNone/>
            </a:pPr>
            <a:r>
              <a:rPr lang="ru-RU" dirty="0" smtClean="0"/>
              <a:t>Кто ест хрен и редьку, болеет редко</a:t>
            </a:r>
            <a:endParaRPr lang="ru-RU" dirty="0"/>
          </a:p>
        </p:txBody>
      </p:sp>
    </p:spTree>
  </p:cSld>
  <p:clrMapOvr>
    <a:masterClrMapping/>
  </p:clrMapOvr>
  <p:transition spd="slow" advClick="0" advTm="7000">
    <p:strips dir="l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/>
              <a:t>Всё !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 advClick="0" advTm="7000">
    <p:strips dir="ld"/>
    <p:sndAc>
      <p:stSnd>
        <p:snd r:embed="rId2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521028"/>
          </a:xfrm>
        </p:spPr>
        <p:txBody>
          <a:bodyPr/>
          <a:lstStyle/>
          <a:p>
            <a:pPr algn="ctr"/>
            <a:r>
              <a:rPr lang="ru-RU" sz="2400" dirty="0" smtClean="0"/>
              <a:t>Актуальность проекта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9512" y="1268760"/>
            <a:ext cx="8280920" cy="511256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/>
              <a:t>Экологическое воспитание - одно из основных направлений в системе образования, это способ воздействия на чувства детей, их сознания, взгляды и представления. Дети испытывают потребность в общении с природой. Они учатся любить природу, наблюдать, сопереживать, понимать, что наша Земля не сможет существовать без растений, так как они не только помогают нам дышать, но и лечат от болезней. Мы должны беречь и сохранять их, уметь правильно пользоваться их лечебными свойствами.</a:t>
            </a:r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1949506990"/>
      </p:ext>
    </p:extLst>
  </p:cSld>
  <p:clrMapOvr>
    <a:masterClrMapping/>
  </p:clrMapOvr>
  <p:transition spd="slow" advClick="0" advTm="7000">
    <p:strips dir="l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24744"/>
            <a:ext cx="7125113" cy="924475"/>
          </a:xfrm>
        </p:spPr>
        <p:txBody>
          <a:bodyPr/>
          <a:lstStyle/>
          <a:p>
            <a:pPr algn="ctr"/>
            <a:r>
              <a:rPr lang="ru-RU" sz="2400" dirty="0"/>
              <a:t>Объект исследования: лекарственные растения произрастающие на территории детского сада.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068960"/>
            <a:ext cx="7704855" cy="2292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50808537"/>
      </p:ext>
    </p:extLst>
  </p:cSld>
  <p:clrMapOvr>
    <a:masterClrMapping/>
  </p:clrMapOvr>
  <p:transition spd="slow" advClick="0" advTm="7000">
    <p:strips dir="l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7776863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39152406"/>
      </p:ext>
    </p:extLst>
  </p:cSld>
  <p:clrMapOvr>
    <a:masterClrMapping/>
  </p:clrMapOvr>
  <p:transition spd="slow" advClick="0" advTm="7000">
    <p:strips dir="l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908721"/>
            <a:ext cx="7632848" cy="49500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1. Подготовительный этап: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• сбор материала о лекарственных травах; </a:t>
            </a:r>
          </a:p>
          <a:p>
            <a:pPr>
              <a:buNone/>
            </a:pPr>
            <a:r>
              <a:rPr lang="ru-RU" b="1" dirty="0" smtClean="0"/>
              <a:t>План проведения проекта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• ознакомление с литературой; </a:t>
            </a:r>
          </a:p>
          <a:p>
            <a:pPr>
              <a:buNone/>
            </a:pPr>
            <a:r>
              <a:rPr lang="ru-RU" dirty="0" smtClean="0"/>
              <a:t>• поиск пословиц, поговорок, стихов, загадок на заданную тематику. </a:t>
            </a:r>
          </a:p>
          <a:p>
            <a:pPr algn="just">
              <a:buNone/>
            </a:pPr>
            <a:r>
              <a:rPr lang="ru-RU" dirty="0" smtClean="0"/>
              <a:t>Для осуществления поставленной цели определены мероприятия: Беседы о растениях, лекарственных растениях территории детского сада; загадывание загадок о одуванчике, подорожнике, ромашке и т. </a:t>
            </a:r>
            <a:r>
              <a:rPr lang="ru-RU" dirty="0" err="1" smtClean="0"/>
              <a:t>д</a:t>
            </a:r>
            <a:r>
              <a:rPr lang="ru-RU" dirty="0" smtClean="0"/>
              <a:t>; чтение произведений о растительном мире, рассматривание иллюстраций, фотографий о лекарственных растениях. </a:t>
            </a:r>
          </a:p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8545"/>
            <a:ext cx="3000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;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•,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3158056"/>
      </p:ext>
    </p:extLst>
  </p:cSld>
  <p:clrMapOvr>
    <a:masterClrMapping/>
  </p:clrMapOvr>
  <p:transition spd="slow" advClick="0" advTm="7000">
    <p:strips dir="l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196752"/>
            <a:ext cx="7632847" cy="5040559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2. Основной этап – цикл практических дел: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• изготовление буклета, альбома, презентации о лекарственных растениях; </a:t>
            </a:r>
          </a:p>
          <a:p>
            <a:pPr>
              <a:buNone/>
            </a:pPr>
            <a:r>
              <a:rPr lang="ru-RU" dirty="0" smtClean="0"/>
              <a:t>• разучивание стихотворений, участие в играх, изодеятельность, рассматривание иллюстраций, живых объектов, чтение художественной литературы; </a:t>
            </a:r>
          </a:p>
          <a:p>
            <a:pPr>
              <a:buNone/>
            </a:pPr>
            <a:r>
              <a:rPr lang="ru-RU" dirty="0" smtClean="0"/>
              <a:t>• изготовление дид.игры, сбор лекарственных растений. 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Участники проводят исследовательскую работу по выбранным темам, самостоятельный поиск в различных источниках информации (справочниках, научно-популярная литература, компьютерные базы данных, ресурсах Интернета). Создают коллективные электронные презентации или реферативные работы по выбранным темам и готовят их устную защиту. </a:t>
            </a:r>
          </a:p>
          <a:p>
            <a:endParaRPr lang="ru-RU" dirty="0"/>
          </a:p>
        </p:txBody>
      </p:sp>
    </p:spTree>
  </p:cSld>
  <p:clrMapOvr>
    <a:masterClrMapping/>
  </p:clrMapOvr>
  <p:transition spd="slow" advClick="0" advTm="7000">
    <p:strips dir="l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052737"/>
            <a:ext cx="7378979" cy="4806062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3. Подведение итогов: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• презентация проекта “Лекарственные растения” . </a:t>
            </a:r>
          </a:p>
          <a:p>
            <a:pPr>
              <a:buNone/>
            </a:pPr>
            <a:r>
              <a:rPr lang="ru-RU" dirty="0" smtClean="0"/>
              <a:t>• проведение викторины  «лекарственные растения». </a:t>
            </a:r>
          </a:p>
          <a:p>
            <a:pPr>
              <a:buNone/>
            </a:pPr>
            <a:r>
              <a:rPr lang="ru-RU" dirty="0" smtClean="0"/>
              <a:t>В итоге проекта сделать выставку работ «Лекарственные растения нашего участка.»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 spd="slow" advClick="0" advTm="7000">
    <p:strips dir="l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260649"/>
            <a:ext cx="7125113" cy="1008112"/>
          </a:xfrm>
        </p:spPr>
        <p:txBody>
          <a:bodyPr/>
          <a:lstStyle/>
          <a:p>
            <a:pPr algn="ctr"/>
            <a:r>
              <a:rPr lang="ru-RU" sz="2400" dirty="0" smtClean="0">
                <a:latin typeface="Gabriola" pitchFamily="82" charset="0"/>
              </a:rPr>
              <a:t>Характеристика проекта: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Gabriola" pitchFamily="82" charset="0"/>
              </a:rPr>
              <a:t>По содержанию: творческий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Gabriola" pitchFamily="82" charset="0"/>
              </a:rPr>
              <a:t>  По доминирующей деятельности: интегрированный(познавательная, художественно-творческая, музыкальная, продуктивная)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Gabriola" pitchFamily="82" charset="0"/>
              </a:rPr>
              <a:t>  По количеству участников: групповой (участниками проекта являются дети 4-6 лет, воспитатели, музыкальный работник, родители)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Gabriola" pitchFamily="82" charset="0"/>
              </a:rPr>
              <a:t>  По продолжительности: краткосрочный (1 неделя)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 advClick="0" advTm="7000">
    <p:strips dir="l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239</TotalTime>
  <Words>1158</Words>
  <Application>Microsoft Office PowerPoint</Application>
  <PresentationFormat>Экран (4:3)</PresentationFormat>
  <Paragraphs>136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Spring</vt:lpstr>
      <vt:lpstr>           Лекарственные растения</vt:lpstr>
      <vt:lpstr> Цель: закрепить представления детей о лекарственных  растениях, их ценности для здоровья, правил пользования. </vt:lpstr>
      <vt:lpstr>Актуальность проекта</vt:lpstr>
      <vt:lpstr>Объект исследования: лекарственные растения произрастающие на территории детского сада.</vt:lpstr>
      <vt:lpstr>Слайд 5</vt:lpstr>
      <vt:lpstr>Слайд 6</vt:lpstr>
      <vt:lpstr>Слайд 7</vt:lpstr>
      <vt:lpstr>Слайд 8</vt:lpstr>
      <vt:lpstr>Характеристика проекта:</vt:lpstr>
      <vt:lpstr>Интеграция образовательных областей</vt:lpstr>
      <vt:lpstr>1 день</vt:lpstr>
      <vt:lpstr>2 день</vt:lpstr>
      <vt:lpstr>3 день</vt:lpstr>
      <vt:lpstr>4 день</vt:lpstr>
      <vt:lpstr>5 день</vt:lpstr>
      <vt:lpstr>Наши работы</vt:lpstr>
      <vt:lpstr>А это мы</vt:lpstr>
      <vt:lpstr>Загадки</vt:lpstr>
      <vt:lpstr>Слайд 19</vt:lpstr>
      <vt:lpstr>Слайд 20</vt:lpstr>
      <vt:lpstr>Слайд 21</vt:lpstr>
      <vt:lpstr>Он сорняк, он цветок, От болезни мне помог. Как присяду на диванчик, Вспомню желтый...  (одуванчик)   </vt:lpstr>
      <vt:lpstr>Пословицы </vt:lpstr>
      <vt:lpstr>Всё !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Лекарственные растения</dc:title>
  <dc:creator>Denis</dc:creator>
  <cp:lastModifiedBy>Оксана</cp:lastModifiedBy>
  <cp:revision>35</cp:revision>
  <dcterms:created xsi:type="dcterms:W3CDTF">2013-08-27T15:44:06Z</dcterms:created>
  <dcterms:modified xsi:type="dcterms:W3CDTF">2013-08-29T08:26:58Z</dcterms:modified>
</cp:coreProperties>
</file>