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96A15-FC50-4A38-86DA-2714BD29B314}" type="datetimeFigureOut">
              <a:rPr lang="ru-RU" smtClean="0"/>
              <a:pPr/>
              <a:t>18.03.2015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A6B68-95FD-4193-A2C9-E00D1AB3C2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96A15-FC50-4A38-86DA-2714BD29B314}" type="datetimeFigureOut">
              <a:rPr lang="ru-RU" smtClean="0"/>
              <a:pPr/>
              <a:t>18.03.2015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A6B68-95FD-4193-A2C9-E00D1AB3C2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720079"/>
          </a:xfrm>
        </p:spPr>
        <p:txBody>
          <a:bodyPr>
            <a:normAutofit/>
          </a:bodyPr>
          <a:lstStyle/>
          <a:p>
            <a:r>
              <a:rPr lang="ru-RU" sz="1400" b="1" dirty="0" smtClean="0">
                <a:latin typeface="Times New Roman" pitchFamily="18" charset="0"/>
                <a:cs typeface="Times New Roman" pitchFamily="18" charset="0"/>
              </a:rPr>
              <a:t>муниципальное дошкольное образовательное учреждение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«Детский сад № 2 «Солнышко» комбинированного вида»</a:t>
            </a:r>
            <a:endParaRPr lang="ru-RU" sz="1400" dirty="0"/>
          </a:p>
        </p:txBody>
      </p:sp>
      <p:sp>
        <p:nvSpPr>
          <p:cNvPr id="3" name="Подзаголовок 2"/>
          <p:cNvSpPr>
            <a:spLocks noGrp="1"/>
          </p:cNvSpPr>
          <p:nvPr>
            <p:ph type="subTitle" idx="1"/>
          </p:nvPr>
        </p:nvSpPr>
        <p:spPr>
          <a:xfrm>
            <a:off x="1371600" y="1196752"/>
            <a:ext cx="6400800" cy="1152128"/>
          </a:xfrm>
        </p:spPr>
        <p:txBody>
          <a:bodyPr>
            <a:noAutofit/>
          </a:bodyPr>
          <a:lstStyle/>
          <a:p>
            <a:r>
              <a:rPr lang="ru-RU" sz="3600" b="1" dirty="0" smtClean="0">
                <a:ln w="11430">
                  <a:solidFill>
                    <a:schemeClr val="accent2">
                      <a:lumMod val="7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Фото презентация для детей и родителей </a:t>
            </a:r>
          </a:p>
          <a:p>
            <a:r>
              <a:rPr lang="ru-RU" sz="3600" b="1" dirty="0" smtClean="0">
                <a:ln w="11430">
                  <a:solidFill>
                    <a:schemeClr val="accent2">
                      <a:lumMod val="7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«У меня на фуражке якорь, а сам я морской капитан»</a:t>
            </a:r>
            <a:endParaRPr lang="ru-RU" sz="3600" b="1" dirty="0" smtClean="0">
              <a:ln w="11430">
                <a:solidFill>
                  <a:schemeClr val="accent2">
                    <a:lumMod val="7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ru-RU" sz="2800" dirty="0"/>
          </a:p>
        </p:txBody>
      </p:sp>
      <p:sp>
        <p:nvSpPr>
          <p:cNvPr id="5" name="Прямоугольник 4"/>
          <p:cNvSpPr/>
          <p:nvPr/>
        </p:nvSpPr>
        <p:spPr>
          <a:xfrm>
            <a:off x="2286000" y="4725144"/>
            <a:ext cx="6606480" cy="1723549"/>
          </a:xfrm>
          <a:prstGeom prst="rect">
            <a:avLst/>
          </a:prstGeom>
        </p:spPr>
        <p:txBody>
          <a:bodyPr wrap="square">
            <a:spAutoFit/>
          </a:bodyPr>
          <a:lstStyle/>
          <a:p>
            <a:pPr algn="r"/>
            <a:r>
              <a:rPr lang="ru-RU" dirty="0" smtClean="0">
                <a:solidFill>
                  <a:schemeClr val="tx1"/>
                </a:solidFill>
                <a:latin typeface="Times New Roman" pitchFamily="18" charset="0"/>
                <a:cs typeface="Times New Roman" pitchFamily="18" charset="0"/>
              </a:rPr>
              <a:t>составила:</a:t>
            </a:r>
          </a:p>
          <a:p>
            <a:pPr algn="r"/>
            <a:r>
              <a:rPr lang="ru-RU" dirty="0" smtClean="0">
                <a:solidFill>
                  <a:schemeClr val="tx1"/>
                </a:solidFill>
                <a:latin typeface="Times New Roman" pitchFamily="18" charset="0"/>
                <a:cs typeface="Times New Roman" pitchFamily="18" charset="0"/>
              </a:rPr>
              <a:t>воспитатель средней «А» группы</a:t>
            </a:r>
          </a:p>
          <a:p>
            <a:pPr algn="r"/>
            <a:r>
              <a:rPr lang="ru-RU" b="1" dirty="0" smtClean="0">
                <a:solidFill>
                  <a:schemeClr val="tx1"/>
                </a:solidFill>
                <a:latin typeface="Times New Roman" pitchFamily="18" charset="0"/>
                <a:cs typeface="Times New Roman" pitchFamily="18" charset="0"/>
              </a:rPr>
              <a:t>Королева Наталья Валерьевна</a:t>
            </a:r>
          </a:p>
          <a:p>
            <a:pPr algn="r"/>
            <a:endParaRPr lang="ru-RU" dirty="0" smtClean="0">
              <a:solidFill>
                <a:schemeClr val="tx1"/>
              </a:solidFill>
              <a:latin typeface="Times New Roman" pitchFamily="18" charset="0"/>
              <a:cs typeface="Times New Roman" pitchFamily="18" charset="0"/>
            </a:endParaRPr>
          </a:p>
          <a:p>
            <a:pPr algn="r"/>
            <a:endParaRPr lang="ru-RU" dirty="0" smtClean="0">
              <a:solidFill>
                <a:schemeClr val="tx1"/>
              </a:solidFill>
              <a:latin typeface="Times New Roman" pitchFamily="18" charset="0"/>
              <a:cs typeface="Times New Roman" pitchFamily="18" charset="0"/>
            </a:endParaRPr>
          </a:p>
          <a:p>
            <a:r>
              <a:rPr lang="ru-RU" sz="1600" b="1" dirty="0" smtClean="0">
                <a:solidFill>
                  <a:schemeClr val="tx1"/>
                </a:solidFill>
                <a:latin typeface="Times New Roman" pitchFamily="18" charset="0"/>
                <a:cs typeface="Times New Roman" pitchFamily="18" charset="0"/>
              </a:rPr>
              <a:t>                         г. Оленегорск, 2014г.</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J:\фото детей группы королёва\DSC08593.JPG"/>
          <p:cNvPicPr>
            <a:picLocks noChangeAspect="1" noChangeArrowheads="1"/>
          </p:cNvPicPr>
          <p:nvPr/>
        </p:nvPicPr>
        <p:blipFill>
          <a:blip r:embed="rId2" cstate="print"/>
          <a:srcRect/>
          <a:stretch>
            <a:fillRect/>
          </a:stretch>
        </p:blipFill>
        <p:spPr bwMode="auto">
          <a:xfrm>
            <a:off x="395536" y="1484784"/>
            <a:ext cx="4608512" cy="3456384"/>
          </a:xfrm>
          <a:prstGeom prst="rect">
            <a:avLst/>
          </a:prstGeom>
          <a:ln>
            <a:noFill/>
          </a:ln>
          <a:effectLst>
            <a:softEdge rad="112500"/>
          </a:effectLst>
        </p:spPr>
      </p:pic>
      <p:sp>
        <p:nvSpPr>
          <p:cNvPr id="6" name="Содержимое 5"/>
          <p:cNvSpPr>
            <a:spLocks noGrp="1"/>
          </p:cNvSpPr>
          <p:nvPr>
            <p:ph idx="4294967295"/>
          </p:nvPr>
        </p:nvSpPr>
        <p:spPr>
          <a:xfrm>
            <a:off x="5076056" y="273050"/>
            <a:ext cx="4067944" cy="5853113"/>
          </a:xfrm>
        </p:spPr>
        <p:txBody>
          <a:bodyPr>
            <a:normAutofit fontScale="77500" lnSpcReduction="20000"/>
          </a:bodyPr>
          <a:lstStyle/>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Мы поднимем якоря</a:t>
            </a:r>
          </a:p>
          <a:p>
            <a:pPr>
              <a:buNone/>
            </a:pPr>
            <a:r>
              <a:rPr lang="ru-RU" sz="2600" dirty="0" smtClean="0">
                <a:latin typeface="Times New Roman" pitchFamily="18" charset="0"/>
                <a:cs typeface="Times New Roman" pitchFamily="18" charset="0"/>
              </a:rPr>
              <a:t>Отплываем чуть заря. </a:t>
            </a:r>
          </a:p>
          <a:p>
            <a:pPr>
              <a:buNone/>
            </a:pPr>
            <a:r>
              <a:rPr lang="ru-RU" sz="2600" dirty="0" smtClean="0">
                <a:latin typeface="Times New Roman" pitchFamily="18" charset="0"/>
                <a:cs typeface="Times New Roman" pitchFamily="18" charset="0"/>
              </a:rPr>
              <a:t>Море зовет. Ветер поет. </a:t>
            </a:r>
          </a:p>
          <a:p>
            <a:pPr>
              <a:buNone/>
            </a:pPr>
            <a:r>
              <a:rPr lang="ru-RU" sz="2600" dirty="0" smtClean="0">
                <a:latin typeface="Times New Roman" pitchFamily="18" charset="0"/>
                <a:cs typeface="Times New Roman" pitchFamily="18" charset="0"/>
              </a:rPr>
              <a:t>Вперед! Вперед! Вперед! </a:t>
            </a:r>
          </a:p>
          <a:p>
            <a:pPr>
              <a:buNone/>
            </a:pPr>
            <a:r>
              <a:rPr lang="ru-RU" sz="2600" dirty="0" smtClean="0">
                <a:latin typeface="Times New Roman" pitchFamily="18" charset="0"/>
                <a:cs typeface="Times New Roman" pitchFamily="18" charset="0"/>
              </a:rPr>
              <a:t>Мы поднимаем якоря </a:t>
            </a:r>
          </a:p>
          <a:p>
            <a:pPr>
              <a:buNone/>
            </a:pPr>
            <a:r>
              <a:rPr lang="ru-RU" sz="2600" dirty="0" smtClean="0">
                <a:latin typeface="Times New Roman" pitchFamily="18" charset="0"/>
                <a:cs typeface="Times New Roman" pitchFamily="18" charset="0"/>
              </a:rPr>
              <a:t>И отплываем чуть заря. </a:t>
            </a:r>
          </a:p>
          <a:p>
            <a:pPr>
              <a:buNone/>
            </a:pPr>
            <a:r>
              <a:rPr lang="ru-RU" sz="2600" dirty="0" smtClean="0">
                <a:latin typeface="Times New Roman" pitchFamily="18" charset="0"/>
                <a:cs typeface="Times New Roman" pitchFamily="18" charset="0"/>
              </a:rPr>
              <a:t>Помни свой край! Не унывай!! </a:t>
            </a:r>
          </a:p>
          <a:p>
            <a:pPr>
              <a:buNone/>
            </a:pPr>
            <a:r>
              <a:rPr lang="ru-RU" sz="2600" dirty="0" smtClean="0">
                <a:latin typeface="Times New Roman" pitchFamily="18" charset="0"/>
                <a:cs typeface="Times New Roman" pitchFamily="18" charset="0"/>
              </a:rPr>
              <a:t>Прощай, прощай!</a:t>
            </a:r>
          </a:p>
          <a:p>
            <a:pPr>
              <a:buNone/>
            </a:pPr>
            <a:endParaRPr lang="ru-RU" sz="26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Отследим морской прибой</a:t>
            </a:r>
          </a:p>
          <a:p>
            <a:pPr>
              <a:buNone/>
            </a:pPr>
            <a:r>
              <a:rPr lang="ru-RU" sz="2600" dirty="0" smtClean="0">
                <a:latin typeface="Times New Roman" pitchFamily="18" charset="0"/>
                <a:cs typeface="Times New Roman" pitchFamily="18" charset="0"/>
              </a:rPr>
              <a:t>Мы подзорною трубой.</a:t>
            </a:r>
          </a:p>
          <a:p>
            <a:pPr>
              <a:buNone/>
            </a:pPr>
            <a:r>
              <a:rPr lang="ru-RU" sz="2600" dirty="0" smtClean="0">
                <a:latin typeface="Times New Roman" pitchFamily="18" charset="0"/>
                <a:cs typeface="Times New Roman" pitchFamily="18" charset="0"/>
              </a:rPr>
              <a:t>Слева - море, справа- море</a:t>
            </a:r>
          </a:p>
          <a:p>
            <a:pPr>
              <a:buNone/>
            </a:pPr>
            <a:r>
              <a:rPr lang="ru-RU" sz="2600" dirty="0" smtClean="0">
                <a:latin typeface="Times New Roman" pitchFamily="18" charset="0"/>
                <a:cs typeface="Times New Roman" pitchFamily="18" charset="0"/>
              </a:rPr>
              <a:t>Волны плещут на просторе!</a:t>
            </a:r>
          </a:p>
          <a:p>
            <a:pPr>
              <a:buNone/>
            </a:pPr>
            <a:r>
              <a:rPr lang="ru-RU" sz="2600" dirty="0" smtClean="0">
                <a:latin typeface="Times New Roman" pitchFamily="18" charset="0"/>
                <a:cs typeface="Times New Roman" pitchFamily="18" charset="0"/>
              </a:rPr>
              <a:t>Ой, я кажется, вдали</a:t>
            </a:r>
          </a:p>
          <a:p>
            <a:pPr>
              <a:buNone/>
            </a:pPr>
            <a:r>
              <a:rPr lang="ru-RU" sz="2600" dirty="0" smtClean="0">
                <a:latin typeface="Times New Roman" pitchFamily="18" charset="0"/>
                <a:cs typeface="Times New Roman" pitchFamily="18" charset="0"/>
              </a:rPr>
              <a:t>Вижу краешек земли!</a:t>
            </a:r>
          </a:p>
          <a:p>
            <a:pPr>
              <a:buNone/>
            </a:pPr>
            <a:r>
              <a:rPr lang="ru-RU" sz="2400" dirty="0" smtClean="0">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J:\фото детей группы королёва\DSC08604.JPG"/>
          <p:cNvPicPr>
            <a:picLocks noChangeAspect="1" noChangeArrowheads="1"/>
          </p:cNvPicPr>
          <p:nvPr/>
        </p:nvPicPr>
        <p:blipFill>
          <a:blip r:embed="rId2" cstate="print"/>
          <a:srcRect/>
          <a:stretch>
            <a:fillRect/>
          </a:stretch>
        </p:blipFill>
        <p:spPr bwMode="auto">
          <a:xfrm>
            <a:off x="395536" y="1556792"/>
            <a:ext cx="4608512" cy="3456384"/>
          </a:xfrm>
          <a:prstGeom prst="rect">
            <a:avLst/>
          </a:prstGeom>
          <a:ln>
            <a:noFill/>
          </a:ln>
          <a:effectLst>
            <a:softEdge rad="112500"/>
          </a:effectLst>
        </p:spPr>
      </p:pic>
      <p:pic>
        <p:nvPicPr>
          <p:cNvPr id="4" name="Picture 2"/>
          <p:cNvPicPr>
            <a:picLocks noChangeAspect="1" noChangeArrowheads="1"/>
          </p:cNvPicPr>
          <p:nvPr/>
        </p:nvPicPr>
        <p:blipFill>
          <a:blip r:embed="rId3" cstate="print"/>
          <a:srcRect/>
          <a:stretch>
            <a:fillRect/>
          </a:stretch>
        </p:blipFill>
        <p:spPr bwMode="auto">
          <a:xfrm>
            <a:off x="5004048" y="908720"/>
            <a:ext cx="3838228" cy="44663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404665"/>
            <a:ext cx="7772400" cy="1440159"/>
          </a:xfrm>
        </p:spPr>
        <p:txBody>
          <a:bodyPr>
            <a:normAutofit/>
          </a:bodyPr>
          <a:lstStyle/>
          <a:p>
            <a:r>
              <a:rPr lang="ru-RU" sz="1800" dirty="0" smtClean="0">
                <a:latin typeface="Times New Roman" pitchFamily="18" charset="0"/>
                <a:cs typeface="Times New Roman" pitchFamily="18" charset="0"/>
              </a:rPr>
              <a:t>Список используемой литературы</a:t>
            </a:r>
            <a:endParaRPr lang="ru-RU" sz="1800"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1371600" y="1268760"/>
            <a:ext cx="6400800" cy="4370040"/>
          </a:xfrm>
        </p:spPr>
        <p:txBody>
          <a:bodyPr>
            <a:normAutofit/>
          </a:bodyPr>
          <a:lstStyle/>
          <a:p>
            <a:pPr algn="l"/>
            <a:r>
              <a:rPr lang="ru-RU" sz="1800" dirty="0" smtClean="0">
                <a:solidFill>
                  <a:schemeClr val="tx1"/>
                </a:solidFill>
                <a:latin typeface="Times New Roman" pitchFamily="18" charset="0"/>
                <a:cs typeface="Times New Roman" pitchFamily="18" charset="0"/>
              </a:rPr>
              <a:t>1.Краснощекова, Н.В. Сюжетно – ролевые игры для детей дошкольного возраста  [Текст]/  Н.В. Краснощёкова. - Ростов </a:t>
            </a:r>
            <a:r>
              <a:rPr lang="ru-RU" sz="1800" dirty="0" err="1" smtClean="0">
                <a:solidFill>
                  <a:schemeClr val="tx1"/>
                </a:solidFill>
                <a:latin typeface="Times New Roman" pitchFamily="18" charset="0"/>
                <a:cs typeface="Times New Roman" pitchFamily="18" charset="0"/>
              </a:rPr>
              <a:t>н</a:t>
            </a:r>
            <a:r>
              <a:rPr lang="ru-RU" sz="1800" dirty="0" smtClean="0">
                <a:solidFill>
                  <a:schemeClr val="tx1"/>
                </a:solidFill>
                <a:latin typeface="Times New Roman" pitchFamily="18" charset="0"/>
                <a:cs typeface="Times New Roman" pitchFamily="18" charset="0"/>
              </a:rPr>
              <a:t>/Д: Феникс, 2008. – 250с.</a:t>
            </a:r>
          </a:p>
          <a:p>
            <a:pPr algn="l"/>
            <a:r>
              <a:rPr lang="ru-RU" sz="1800" dirty="0" smtClean="0">
                <a:solidFill>
                  <a:schemeClr val="tx1"/>
                </a:solidFill>
                <a:latin typeface="Times New Roman" pitchFamily="18" charset="0"/>
                <a:cs typeface="Times New Roman" pitchFamily="18" charset="0"/>
              </a:rPr>
              <a:t>2. Юдаева, М.В. Хрестоматия для средней группы [Текст]/ М.В. Юдаева  -Москва: Самовар, 2013. -202с.</a:t>
            </a:r>
            <a:endParaRPr lang="ru-RU"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3600" dirty="0" smtClean="0">
                <a:latin typeface="Times New Roman" pitchFamily="18" charset="0"/>
                <a:cs typeface="Times New Roman" pitchFamily="18" charset="0"/>
              </a:rPr>
              <a:t>Сюжетно –ролевая игра в дошкольном детстве</a:t>
            </a:r>
            <a:endParaRPr lang="ru-RU" sz="3600" dirty="0">
              <a:latin typeface="Times New Roman" pitchFamily="18" charset="0"/>
              <a:cs typeface="Times New Roman" pitchFamily="18" charset="0"/>
            </a:endParaRPr>
          </a:p>
        </p:txBody>
      </p:sp>
      <p:sp>
        <p:nvSpPr>
          <p:cNvPr id="4" name="Содержимое 3"/>
          <p:cNvSpPr>
            <a:spLocks noGrp="1"/>
          </p:cNvSpPr>
          <p:nvPr>
            <p:ph idx="1"/>
          </p:nvPr>
        </p:nvSpPr>
        <p:spPr>
          <a:xfrm>
            <a:off x="467544" y="1340768"/>
            <a:ext cx="8229600" cy="5517232"/>
          </a:xfrm>
        </p:spPr>
        <p:txBody>
          <a:bodyPr>
            <a:normAutofit fontScale="40000" lnSpcReduction="20000"/>
          </a:bodyPr>
          <a:lstStyle/>
          <a:p>
            <a:pPr>
              <a:lnSpc>
                <a:spcPct val="120000"/>
              </a:lnSpc>
              <a:buNone/>
            </a:pPr>
            <a:r>
              <a:rPr lang="ru-RU" sz="4500" dirty="0" smtClean="0"/>
              <a:t>       </a:t>
            </a:r>
            <a:r>
              <a:rPr lang="ru-RU" sz="4500" b="1" i="1" dirty="0" smtClean="0">
                <a:latin typeface="Times New Roman" pitchFamily="18" charset="0"/>
                <a:cs typeface="Times New Roman" pitchFamily="18" charset="0"/>
              </a:rPr>
              <a:t>Дошкольное детство </a:t>
            </a:r>
            <a:r>
              <a:rPr lang="ru-RU" sz="4500" dirty="0" smtClean="0">
                <a:latin typeface="Times New Roman" pitchFamily="18" charset="0"/>
                <a:cs typeface="Times New Roman" pitchFamily="18" charset="0"/>
              </a:rPr>
              <a:t>— самый важный период становления личности. В эти годы ребенок приобретает первоначальные знания  об окружающей жизни, у него начинает формироваться определенное отношение к людям, к труду, вырабатываются навыки и привычки правильного поведения, складывается характер. Основной вид деятельности детей дошкольного возраста — игра, в ней развиваются духовные и физические силы ребенка; его внимание, память, воображение, дисциплинированность, ловкость. Кроме того, игра — это своеобразный, свойственный дошкольному возрасту способ усвоения общественного опыта. В игре формируются и развиваются все стороны личности ребенка, происходят значительные изменения в его психике, которые подготавливают переход к новой, более высокой стадии развития. Сюжетно-ролевая игра для ребенка — это особый мир, где есть возможность реализации своих интересов, желаний, предпочтений, фантазий, обретения опыта взаимодействия со сверстниками, проявления избирательности, свободы выбора, инициативности, самостоятельности, творчества. Игра позволяет ребенку примерить самые разные социальные роли, взаимоотношения (игровые и реальные), получить массу положительных эмоций, впечатлений, незабываемых, радостных моментов.</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фото детей группы королёва\DSC08533.JPG"/>
          <p:cNvPicPr>
            <a:picLocks noChangeAspect="1" noChangeArrowheads="1"/>
          </p:cNvPicPr>
          <p:nvPr/>
        </p:nvPicPr>
        <p:blipFill>
          <a:blip r:embed="rId2" cstate="print"/>
          <a:srcRect/>
          <a:stretch>
            <a:fillRect/>
          </a:stretch>
        </p:blipFill>
        <p:spPr bwMode="auto">
          <a:xfrm>
            <a:off x="2555776" y="3356992"/>
            <a:ext cx="4032448" cy="3024336"/>
          </a:xfrm>
          <a:prstGeom prst="rect">
            <a:avLst/>
          </a:prstGeom>
          <a:ln>
            <a:noFill/>
          </a:ln>
          <a:effectLst>
            <a:softEdge rad="112500"/>
          </a:effectLst>
        </p:spPr>
      </p:pic>
      <p:sp>
        <p:nvSpPr>
          <p:cNvPr id="7" name="Содержимое 6"/>
          <p:cNvSpPr>
            <a:spLocks noGrp="1"/>
          </p:cNvSpPr>
          <p:nvPr>
            <p:ph idx="4294967295"/>
          </p:nvPr>
        </p:nvSpPr>
        <p:spPr>
          <a:xfrm>
            <a:off x="539552" y="188641"/>
            <a:ext cx="8172400" cy="3024336"/>
          </a:xfrm>
        </p:spPr>
        <p:txBody>
          <a:bodyPr>
            <a:normAutofit fontScale="92500"/>
          </a:bodyPr>
          <a:lstStyle/>
          <a:p>
            <a:pPr>
              <a:buNone/>
            </a:pPr>
            <a:endParaRPr lang="ru-RU" sz="3000" dirty="0" smtClean="0">
              <a:latin typeface="Times New Roman" pitchFamily="18" charset="0"/>
              <a:cs typeface="Times New Roman" pitchFamily="18" charset="0"/>
            </a:endParaRPr>
          </a:p>
          <a:p>
            <a:pPr>
              <a:buNone/>
            </a:pPr>
            <a:r>
              <a:rPr lang="ru-RU" sz="30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Самая любимая сюжетно – ролевая игра наших детей – это «Капитаны». Совместное изготовление атрибутов, распределение ролей, постройка корабля воспитывали в детях доброжелательность, умение ориентироваться на состояние сверстников, умение сообща находить выход из проблемных ситуаций, взаимопонимание, взаимовыручку.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J:\фото детей группы королёва\DSC08535.JPG"/>
          <p:cNvPicPr>
            <a:picLocks noChangeAspect="1" noChangeArrowheads="1"/>
          </p:cNvPicPr>
          <p:nvPr/>
        </p:nvPicPr>
        <p:blipFill>
          <a:blip r:embed="rId2" cstate="print"/>
          <a:srcRect/>
          <a:stretch>
            <a:fillRect/>
          </a:stretch>
        </p:blipFill>
        <p:spPr bwMode="auto">
          <a:xfrm>
            <a:off x="4716016" y="3501008"/>
            <a:ext cx="3744416" cy="2808312"/>
          </a:xfrm>
          <a:prstGeom prst="rect">
            <a:avLst/>
          </a:prstGeom>
          <a:ln>
            <a:noFill/>
          </a:ln>
          <a:effectLst>
            <a:softEdge rad="112500"/>
          </a:effectLst>
        </p:spPr>
      </p:pic>
      <p:sp>
        <p:nvSpPr>
          <p:cNvPr id="6" name="Содержимое 5"/>
          <p:cNvSpPr>
            <a:spLocks noGrp="1"/>
          </p:cNvSpPr>
          <p:nvPr>
            <p:ph idx="4294967295"/>
          </p:nvPr>
        </p:nvSpPr>
        <p:spPr>
          <a:xfrm>
            <a:off x="179512" y="692151"/>
            <a:ext cx="8712969" cy="3456930"/>
          </a:xfrm>
        </p:spPr>
        <p:txBody>
          <a:bodyPr>
            <a:normAutofit fontScale="92500" lnSpcReduction="20000"/>
          </a:bodyPr>
          <a:lstStyle/>
          <a:p>
            <a:pPr>
              <a:buNone/>
            </a:pPr>
            <a:r>
              <a:rPr lang="ru-RU" dirty="0" smtClean="0"/>
              <a:t>    </a:t>
            </a:r>
            <a:r>
              <a:rPr lang="ru-RU" sz="2800" dirty="0" smtClean="0">
                <a:latin typeface="Times New Roman" pitchFamily="18" charset="0"/>
                <a:cs typeface="Times New Roman" pitchFamily="18" charset="0"/>
              </a:rPr>
              <a:t>Плаваю на корабле,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Иногда лежу на дне,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На цепи корабль держу,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судно в море сторожу,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Чтобы ветер не угнал,</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На волнах лишь покачал.(Якорь)</a:t>
            </a:r>
          </a:p>
          <a:p>
            <a:pPr>
              <a:buNone/>
            </a:pPr>
            <a:r>
              <a:rPr lang="ru-RU" sz="2800" dirty="0" smtClean="0">
                <a:latin typeface="Times New Roman" pitchFamily="18" charset="0"/>
                <a:cs typeface="Times New Roman" pitchFamily="18" charset="0"/>
              </a:rPr>
              <a:t>    Готовимся к морскому путешествию – совместная реконструкция якоря.</a:t>
            </a:r>
          </a:p>
          <a:p>
            <a:pPr>
              <a:buNone/>
            </a:pPr>
            <a:r>
              <a:rPr lang="ru-RU" sz="2800" dirty="0" smtClean="0">
                <a:latin typeface="Times New Roman" pitchFamily="18" charset="0"/>
                <a:cs typeface="Times New Roman" pitchFamily="18" charset="0"/>
              </a:rPr>
              <a:t>    </a:t>
            </a:r>
            <a:r>
              <a:rPr lang="ru-RU" dirty="0" smtClean="0"/>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004048" y="620688"/>
            <a:ext cx="3672408" cy="3790873"/>
          </a:xfrm>
          <a:prstGeom prst="rect">
            <a:avLst/>
          </a:prstGeom>
          <a:ln>
            <a:noFill/>
          </a:ln>
          <a:effectLst>
            <a:softEdge rad="112500"/>
          </a:effectLst>
        </p:spPr>
      </p:pic>
      <p:pic>
        <p:nvPicPr>
          <p:cNvPr id="4" name="Picture 2"/>
          <p:cNvPicPr>
            <a:picLocks noChangeAspect="1" noChangeArrowheads="1"/>
          </p:cNvPicPr>
          <p:nvPr/>
        </p:nvPicPr>
        <p:blipFill>
          <a:blip r:embed="rId3" cstate="print"/>
          <a:srcRect/>
          <a:stretch>
            <a:fillRect/>
          </a:stretch>
        </p:blipFill>
        <p:spPr bwMode="auto">
          <a:xfrm>
            <a:off x="683568" y="2492896"/>
            <a:ext cx="4380111" cy="3672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J:\фото детей группы королёва\DSC08559.JPG"/>
          <p:cNvPicPr>
            <a:picLocks noChangeAspect="1" noChangeArrowheads="1"/>
          </p:cNvPicPr>
          <p:nvPr/>
        </p:nvPicPr>
        <p:blipFill>
          <a:blip r:embed="rId2" cstate="print"/>
          <a:srcRect/>
          <a:stretch>
            <a:fillRect/>
          </a:stretch>
        </p:blipFill>
        <p:spPr bwMode="auto">
          <a:xfrm>
            <a:off x="467544" y="548680"/>
            <a:ext cx="3744416" cy="2808312"/>
          </a:xfrm>
          <a:prstGeom prst="rect">
            <a:avLst/>
          </a:prstGeom>
          <a:ln>
            <a:noFill/>
          </a:ln>
          <a:effectLst>
            <a:softEdge rad="112500"/>
          </a:effectLst>
        </p:spPr>
      </p:pic>
      <p:pic>
        <p:nvPicPr>
          <p:cNvPr id="4" name="Picture 2" descr="J:\фото детей группы королёва\DSC08564.JPG"/>
          <p:cNvPicPr>
            <a:picLocks noChangeAspect="1" noChangeArrowheads="1"/>
          </p:cNvPicPr>
          <p:nvPr/>
        </p:nvPicPr>
        <p:blipFill>
          <a:blip r:embed="rId3" cstate="print"/>
          <a:srcRect/>
          <a:stretch>
            <a:fillRect/>
          </a:stretch>
        </p:blipFill>
        <p:spPr bwMode="auto">
          <a:xfrm>
            <a:off x="467544" y="3645023"/>
            <a:ext cx="3816424" cy="2752229"/>
          </a:xfrm>
          <a:prstGeom prst="rect">
            <a:avLst/>
          </a:prstGeom>
          <a:ln>
            <a:noFill/>
          </a:ln>
          <a:effectLst>
            <a:softEdge rad="112500"/>
          </a:effectLst>
        </p:spPr>
      </p:pic>
      <p:sp>
        <p:nvSpPr>
          <p:cNvPr id="4100" name="Rectangle 4"/>
          <p:cNvSpPr>
            <a:spLocks noChangeArrowheads="1"/>
          </p:cNvSpPr>
          <p:nvPr/>
        </p:nvSpPr>
        <p:spPr bwMode="auto">
          <a:xfrm>
            <a:off x="4572000" y="668704"/>
            <a:ext cx="38884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я предлагаю сегодня вместе отправиться в путешествие. На чём можно отправиться в путешествие? (На самолёте, на поезде, на машине, на корабле)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Чтобы оправиться в путешествие на корабле, что для этого нужно сделать? (Построить корабль)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 чего мы будем стоить корабль? (из</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строителя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совместно с воспитателем строят борт корабля, на палубе размещают штурвал, устанавливают трап, якорь, места для пассажиров.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Вот корабль и готов. А кто бывает на корабле? Кому что надо для работы? (Дети договариваются, кто кем будет)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683568" y="1484784"/>
            <a:ext cx="4032448" cy="3634097"/>
          </a:xfrm>
          <a:prstGeom prst="rect">
            <a:avLst/>
          </a:prstGeom>
          <a:ln>
            <a:noFill/>
          </a:ln>
          <a:effectLst>
            <a:softEdge rad="112500"/>
          </a:effectLst>
        </p:spPr>
      </p:pic>
      <p:sp>
        <p:nvSpPr>
          <p:cNvPr id="5124" name="Rectangle 4"/>
          <p:cNvSpPr>
            <a:spLocks noChangeArrowheads="1"/>
          </p:cNvSpPr>
          <p:nvPr/>
        </p:nvSpPr>
        <p:spPr bwMode="auto">
          <a:xfrm>
            <a:off x="4788024" y="436476"/>
            <a:ext cx="4032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Капитану- бинокль, матросам - бескозырки, для врача- чемоданчик с инструментами, лекарством, для кока - плиту, посуду,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что ещё нужно? (Припасы продуктов и воды)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зачем вода? В море воды и так очень много. (В море вода солёная, пить её нельзя)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 делает капитан? (Определяет курс корабля и отдаёт команды. Право руля, лево руля! Полный вперёд! Рулевой у штурвала. Врач следит за здоровьем команды на корабле. Кок готовит еду для всей команды)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музыка «Шум моря»</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фото детей группы королёва\DSC08567.JPG"/>
          <p:cNvPicPr>
            <a:picLocks noChangeAspect="1" noChangeArrowheads="1"/>
          </p:cNvPicPr>
          <p:nvPr/>
        </p:nvPicPr>
        <p:blipFill>
          <a:blip r:embed="rId2" cstate="print"/>
          <a:srcRect/>
          <a:stretch>
            <a:fillRect/>
          </a:stretch>
        </p:blipFill>
        <p:spPr bwMode="auto">
          <a:xfrm>
            <a:off x="683568" y="1196752"/>
            <a:ext cx="2859782" cy="3813043"/>
          </a:xfrm>
          <a:prstGeom prst="rect">
            <a:avLst/>
          </a:prstGeom>
          <a:ln>
            <a:noFill/>
          </a:ln>
          <a:effectLst>
            <a:softEdge rad="112500"/>
          </a:effectLst>
        </p:spPr>
      </p:pic>
      <p:pic>
        <p:nvPicPr>
          <p:cNvPr id="4" name="Picture 3" descr="J:\фото детей группы королёва\DSC08569.JPG"/>
          <p:cNvPicPr>
            <a:picLocks noChangeAspect="1" noChangeArrowheads="1"/>
          </p:cNvPicPr>
          <p:nvPr/>
        </p:nvPicPr>
        <p:blipFill>
          <a:blip r:embed="rId3" cstate="print"/>
          <a:srcRect/>
          <a:stretch>
            <a:fillRect/>
          </a:stretch>
        </p:blipFill>
        <p:spPr bwMode="auto">
          <a:xfrm>
            <a:off x="3851920" y="3068960"/>
            <a:ext cx="4620005" cy="3465004"/>
          </a:xfrm>
          <a:prstGeom prst="rect">
            <a:avLst/>
          </a:prstGeom>
          <a:ln>
            <a:noFill/>
          </a:ln>
          <a:effectLst>
            <a:softEdge rad="112500"/>
          </a:effectLst>
        </p:spPr>
      </p:pic>
      <p:sp>
        <p:nvSpPr>
          <p:cNvPr id="6148" name="Rectangle 4"/>
          <p:cNvSpPr>
            <a:spLocks noChangeArrowheads="1"/>
          </p:cNvSpPr>
          <p:nvPr/>
        </p:nvSpPr>
        <p:spPr bwMode="auto">
          <a:xfrm>
            <a:off x="3923928" y="74405"/>
            <a:ext cx="48965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Капитан даёт команду: «Всем приготовиться к отплытию»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Капитан даёт команду: «Пассажирам занять свои места!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Звучит гудок корабля, «Гудок, отчалил…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Капитан постоянно отдаёт команды рулевому «Полный вперёд! Лево руля!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Рулевой после каждой команды отвечает о её выполнении. Он ведёт корабль.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фото детей группы королёва\DSC08573.JPG"/>
          <p:cNvPicPr>
            <a:picLocks noChangeAspect="1" noChangeArrowheads="1"/>
          </p:cNvPicPr>
          <p:nvPr/>
        </p:nvPicPr>
        <p:blipFill>
          <a:blip r:embed="rId2" cstate="print"/>
          <a:srcRect/>
          <a:stretch>
            <a:fillRect/>
          </a:stretch>
        </p:blipFill>
        <p:spPr bwMode="auto">
          <a:xfrm>
            <a:off x="755576" y="404664"/>
            <a:ext cx="3888432" cy="2808312"/>
          </a:xfrm>
          <a:prstGeom prst="rect">
            <a:avLst/>
          </a:prstGeom>
          <a:ln>
            <a:noFill/>
          </a:ln>
          <a:effectLst>
            <a:softEdge rad="112500"/>
          </a:effectLst>
        </p:spPr>
      </p:pic>
      <p:pic>
        <p:nvPicPr>
          <p:cNvPr id="7171" name="Picture 3" descr="J:\фото детей группы королёва\DSC08574.JPG"/>
          <p:cNvPicPr>
            <a:picLocks noChangeAspect="1" noChangeArrowheads="1"/>
          </p:cNvPicPr>
          <p:nvPr/>
        </p:nvPicPr>
        <p:blipFill>
          <a:blip r:embed="rId3" cstate="print"/>
          <a:srcRect/>
          <a:stretch>
            <a:fillRect/>
          </a:stretch>
        </p:blipFill>
        <p:spPr bwMode="auto">
          <a:xfrm>
            <a:off x="755576" y="3356992"/>
            <a:ext cx="3971933" cy="2978950"/>
          </a:xfrm>
          <a:prstGeom prst="rect">
            <a:avLst/>
          </a:prstGeom>
          <a:ln>
            <a:noFill/>
          </a:ln>
          <a:effectLst>
            <a:softEdge rad="112500"/>
          </a:effectLst>
        </p:spPr>
      </p:pic>
      <p:sp>
        <p:nvSpPr>
          <p:cNvPr id="6" name="Содержимое 5"/>
          <p:cNvSpPr>
            <a:spLocks noGrp="1"/>
          </p:cNvSpPr>
          <p:nvPr>
            <p:ph idx="4294967295"/>
          </p:nvPr>
        </p:nvSpPr>
        <p:spPr>
          <a:xfrm>
            <a:off x="5076056" y="476250"/>
            <a:ext cx="4067944" cy="5649913"/>
          </a:xfrm>
        </p:spPr>
        <p:txBody>
          <a:bodyPr>
            <a:normAutofit fontScale="62500" lnSpcReduction="20000"/>
          </a:bodyPr>
          <a:lstStyle/>
          <a:p>
            <a:pPr>
              <a:buNone/>
            </a:pPr>
            <a:r>
              <a:rPr lang="ru-RU" b="1" dirty="0" smtClean="0">
                <a:latin typeface="Times New Roman" pitchFamily="18" charset="0"/>
                <a:cs typeface="Times New Roman" pitchFamily="18" charset="0"/>
              </a:rPr>
              <a:t>Я ХОЧУ БЫТЬ КАПИТАНОМ</a:t>
            </a:r>
          </a:p>
          <a:p>
            <a:pPr>
              <a:buNone/>
            </a:pPr>
            <a:r>
              <a:rPr lang="ru-RU" b="1"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Я хочу быть капитаном,</a:t>
            </a:r>
          </a:p>
          <a:p>
            <a:pPr>
              <a:buNone/>
            </a:pPr>
            <a:r>
              <a:rPr lang="ru-RU" dirty="0" smtClean="0">
                <a:latin typeface="Times New Roman" pitchFamily="18" charset="0"/>
                <a:cs typeface="Times New Roman" pitchFamily="18" charset="0"/>
              </a:rPr>
              <a:t>Море очень я люблю,</a:t>
            </a:r>
          </a:p>
          <a:p>
            <a:pPr>
              <a:buNone/>
            </a:pPr>
            <a:r>
              <a:rPr lang="ru-RU" dirty="0" smtClean="0">
                <a:latin typeface="Times New Roman" pitchFamily="18" charset="0"/>
                <a:cs typeface="Times New Roman" pitchFamily="18" charset="0"/>
              </a:rPr>
              <a:t>Я сегодня за штурвалом,</a:t>
            </a:r>
          </a:p>
          <a:p>
            <a:pPr>
              <a:buNone/>
            </a:pPr>
            <a:r>
              <a:rPr lang="ru-RU" dirty="0" smtClean="0">
                <a:latin typeface="Times New Roman" pitchFamily="18" charset="0"/>
                <a:cs typeface="Times New Roman" pitchFamily="18" charset="0"/>
              </a:rPr>
              <a:t>Я команды подаю.</a:t>
            </a:r>
          </a:p>
          <a:p>
            <a:pPr>
              <a:buNone/>
            </a:pPr>
            <a:r>
              <a:rPr lang="ru-RU" dirty="0" smtClean="0">
                <a:latin typeface="Times New Roman" pitchFamily="18" charset="0"/>
                <a:cs typeface="Times New Roman" pitchFamily="18" charset="0"/>
              </a:rPr>
              <a:t>Я подал сигнал: </a:t>
            </a:r>
          </a:p>
          <a:p>
            <a:pPr>
              <a:buNone/>
            </a:pPr>
            <a:r>
              <a:rPr lang="ru-RU" dirty="0" smtClean="0">
                <a:latin typeface="Times New Roman" pitchFamily="18" charset="0"/>
                <a:cs typeface="Times New Roman" pitchFamily="18" charset="0"/>
              </a:rPr>
              <a:t>"Отходим, Поднимаем якоря.</a:t>
            </a:r>
          </a:p>
          <a:p>
            <a:pPr>
              <a:buNone/>
            </a:pPr>
            <a:r>
              <a:rPr lang="ru-RU" dirty="0" smtClean="0">
                <a:latin typeface="Times New Roman" pitchFamily="18" charset="0"/>
                <a:cs typeface="Times New Roman" pitchFamily="18" charset="0"/>
              </a:rPr>
              <a:t>Полный ход. Вперед. Уходим". </a:t>
            </a:r>
          </a:p>
          <a:p>
            <a:pPr>
              <a:buNone/>
            </a:pPr>
            <a:r>
              <a:rPr lang="ru-RU" dirty="0" smtClean="0">
                <a:latin typeface="Times New Roman" pitchFamily="18" charset="0"/>
                <a:cs typeface="Times New Roman" pitchFamily="18" charset="0"/>
              </a:rPr>
              <a:t>Только, чур, не навсегда.</a:t>
            </a:r>
          </a:p>
          <a:p>
            <a:pPr>
              <a:buNone/>
            </a:pPr>
            <a:r>
              <a:rPr lang="ru-RU" dirty="0" smtClean="0">
                <a:latin typeface="Times New Roman" pitchFamily="18" charset="0"/>
                <a:cs typeface="Times New Roman" pitchFamily="18" charset="0"/>
              </a:rPr>
              <a:t>Я немного поиграю</a:t>
            </a:r>
          </a:p>
          <a:p>
            <a:pPr>
              <a:buNone/>
            </a:pPr>
            <a:r>
              <a:rPr lang="ru-RU" dirty="0" smtClean="0">
                <a:latin typeface="Times New Roman" pitchFamily="18" charset="0"/>
                <a:cs typeface="Times New Roman" pitchFamily="18" charset="0"/>
              </a:rPr>
              <a:t>В капитана корабля,</a:t>
            </a:r>
          </a:p>
          <a:p>
            <a:pPr>
              <a:buNone/>
            </a:pPr>
            <a:r>
              <a:rPr lang="ru-RU" dirty="0" smtClean="0">
                <a:latin typeface="Times New Roman" pitchFamily="18" charset="0"/>
                <a:cs typeface="Times New Roman" pitchFamily="18" charset="0"/>
              </a:rPr>
              <a:t>Я немного помечтаю,</a:t>
            </a:r>
          </a:p>
          <a:p>
            <a:pPr>
              <a:buNone/>
            </a:pPr>
            <a:r>
              <a:rPr lang="ru-RU" dirty="0" smtClean="0">
                <a:latin typeface="Times New Roman" pitchFamily="18" charset="0"/>
                <a:cs typeface="Times New Roman" pitchFamily="18" charset="0"/>
              </a:rPr>
              <a:t>Подрасту, а вот тогда</a:t>
            </a:r>
          </a:p>
          <a:p>
            <a:pPr>
              <a:buNone/>
            </a:pPr>
            <a:r>
              <a:rPr lang="ru-RU" dirty="0" smtClean="0">
                <a:latin typeface="Times New Roman" pitchFamily="18" charset="0"/>
                <a:cs typeface="Times New Roman" pitchFamily="18" charset="0"/>
              </a:rPr>
              <a:t>Стану, стану капитаном</a:t>
            </a:r>
          </a:p>
          <a:p>
            <a:pPr>
              <a:buNone/>
            </a:pPr>
            <a:r>
              <a:rPr lang="ru-RU" dirty="0" smtClean="0">
                <a:latin typeface="Times New Roman" pitchFamily="18" charset="0"/>
                <a:cs typeface="Times New Roman" pitchFamily="18" charset="0"/>
              </a:rPr>
              <a:t>И с фуражкой, с бородой</a:t>
            </a:r>
          </a:p>
          <a:p>
            <a:pPr>
              <a:buNone/>
            </a:pPr>
            <a:r>
              <a:rPr lang="ru-RU" dirty="0" smtClean="0">
                <a:latin typeface="Times New Roman" pitchFamily="18" charset="0"/>
                <a:cs typeface="Times New Roman" pitchFamily="18" charset="0"/>
              </a:rPr>
              <a:t>Встану, встану за штурвалом,</a:t>
            </a:r>
          </a:p>
          <a:p>
            <a:pPr>
              <a:buNone/>
            </a:pPr>
            <a:r>
              <a:rPr lang="ru-RU" dirty="0" smtClean="0">
                <a:latin typeface="Times New Roman" pitchFamily="18" charset="0"/>
                <a:cs typeface="Times New Roman" pitchFamily="18" charset="0"/>
              </a:rPr>
              <a:t>А пока бежим домой.</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DAEFD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571</Words>
  <Application>Microsoft Office PowerPoint</Application>
  <PresentationFormat>Экран (4:3)</PresentationFormat>
  <Paragraphs>71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муниципальное дошкольное образовательное учреждение   «Детский сад № 2 «Солнышко» комбинированного вида»</vt:lpstr>
      <vt:lpstr>Сюжетно –ролевая игра в дошкольном детстве</vt:lpstr>
      <vt:lpstr>Слайд 3</vt:lpstr>
      <vt:lpstr>Слайд 4</vt:lpstr>
      <vt:lpstr>Слайд 5</vt:lpstr>
      <vt:lpstr>Слайд 6</vt:lpstr>
      <vt:lpstr>Слайд 7</vt:lpstr>
      <vt:lpstr>Слайд 8</vt:lpstr>
      <vt:lpstr>Слайд 9</vt:lpstr>
      <vt:lpstr>Слайд 10</vt:lpstr>
      <vt:lpstr>Слайд 11</vt:lpstr>
      <vt:lpstr>Список используемой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 2 «Солнышко» комбинированного вида»</dc:title>
  <dc:creator>Олег</dc:creator>
  <cp:lastModifiedBy>Admin</cp:lastModifiedBy>
  <cp:revision>23</cp:revision>
  <dcterms:created xsi:type="dcterms:W3CDTF">2015-03-14T20:15:01Z</dcterms:created>
  <dcterms:modified xsi:type="dcterms:W3CDTF">2015-03-18T12:47:03Z</dcterms:modified>
</cp:coreProperties>
</file>