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71" r:id="rId2"/>
    <p:sldId id="272" r:id="rId3"/>
    <p:sldId id="265" r:id="rId4"/>
    <p:sldId id="257" r:id="rId5"/>
    <p:sldId id="266" r:id="rId6"/>
    <p:sldId id="258" r:id="rId7"/>
    <p:sldId id="269" r:id="rId8"/>
    <p:sldId id="259" r:id="rId9"/>
    <p:sldId id="267" r:id="rId10"/>
    <p:sldId id="260" r:id="rId11"/>
    <p:sldId id="261" r:id="rId12"/>
    <p:sldId id="268" r:id="rId13"/>
    <p:sldId id="262" r:id="rId14"/>
    <p:sldId id="263" r:id="rId15"/>
    <p:sldId id="264" r:id="rId16"/>
    <p:sldId id="270"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3" d="100"/>
          <a:sy n="83" d="100"/>
        </p:scale>
        <p:origin x="-45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5B106E36-FD25-4E2D-B0AA-010F637433A0}" type="datetimeFigureOut">
              <a:rPr lang="ru-RU" smtClean="0"/>
              <a:pPr/>
              <a:t>01.12.2014</a:t>
            </a:fld>
            <a:endParaRPr lang="ru-RU"/>
          </a:p>
        </p:txBody>
      </p:sp>
      <p:sp>
        <p:nvSpPr>
          <p:cNvPr id="16" name="Номер слайда 15"/>
          <p:cNvSpPr>
            <a:spLocks noGrp="1"/>
          </p:cNvSpPr>
          <p:nvPr>
            <p:ph type="sldNum" sz="quarter" idx="11"/>
          </p:nvPr>
        </p:nvSpPr>
        <p:spPr/>
        <p:txBody>
          <a:bodyPr/>
          <a:lstStyle/>
          <a:p>
            <a:fld id="{725C68B6-61C2-468F-89AB-4B9F7531AA68}"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01.12.2014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01.12.2014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5B106E36-FD25-4E2D-B0AA-010F637433A0}" type="datetimeFigureOut">
              <a:rPr lang="ru-RU" smtClean="0"/>
              <a:pPr/>
              <a:t>01.12.2014</a:t>
            </a:fld>
            <a:endParaRPr lang="ru-RU"/>
          </a:p>
        </p:txBody>
      </p:sp>
      <p:sp>
        <p:nvSpPr>
          <p:cNvPr id="15" name="Номер слайда 14"/>
          <p:cNvSpPr>
            <a:spLocks noGrp="1"/>
          </p:cNvSpPr>
          <p:nvPr>
            <p:ph type="sldNum" sz="quarter" idx="15"/>
          </p:nvPr>
        </p:nvSpPr>
        <p:spPr/>
        <p:txBody>
          <a:bodyPr/>
          <a:lstStyle>
            <a:lvl1pPr algn="ctr">
              <a:defRPr/>
            </a:lvl1pPr>
          </a:lstStyle>
          <a:p>
            <a:fld id="{725C68B6-61C2-468F-89AB-4B9F7531AA68}"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B106E36-FD25-4E2D-B0AA-010F637433A0}" type="datetimeFigureOut">
              <a:rPr lang="ru-RU" smtClean="0"/>
              <a:pPr/>
              <a:t>01.12.2014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5B106E36-FD25-4E2D-B0AA-010F637433A0}" type="datetimeFigureOut">
              <a:rPr lang="ru-RU" smtClean="0"/>
              <a:pPr/>
              <a:t>01.12.2014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01.12.2014</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01.12.2014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01.12.2014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5B106E36-FD25-4E2D-B0AA-010F637433A0}" type="datetimeFigureOut">
              <a:rPr lang="ru-RU" smtClean="0"/>
              <a:pPr/>
              <a:t>01.12.2014</a:t>
            </a:fld>
            <a:endParaRPr lang="ru-RU"/>
          </a:p>
        </p:txBody>
      </p:sp>
      <p:sp>
        <p:nvSpPr>
          <p:cNvPr id="9" name="Номер слайда 8"/>
          <p:cNvSpPr>
            <a:spLocks noGrp="1"/>
          </p:cNvSpPr>
          <p:nvPr>
            <p:ph type="sldNum" sz="quarter" idx="15"/>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5B106E36-FD25-4E2D-B0AA-010F637433A0}" type="datetimeFigureOut">
              <a:rPr lang="ru-RU" smtClean="0"/>
              <a:pPr/>
              <a:t>01.12.2014</a:t>
            </a:fld>
            <a:endParaRPr lang="ru-RU"/>
          </a:p>
        </p:txBody>
      </p:sp>
      <p:sp>
        <p:nvSpPr>
          <p:cNvPr id="9" name="Номер слайда 8"/>
          <p:cNvSpPr>
            <a:spLocks noGrp="1"/>
          </p:cNvSpPr>
          <p:nvPr>
            <p:ph type="sldNum" sz="quarter" idx="11"/>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B106E36-FD25-4E2D-B0AA-010F637433A0}" type="datetimeFigureOut">
              <a:rPr lang="ru-RU" smtClean="0"/>
              <a:pPr/>
              <a:t>01.12.2014</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25C68B6-61C2-468F-89AB-4B9F7531AA68}"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0" y="4071942"/>
            <a:ext cx="4086196" cy="2571736"/>
          </a:xfrm>
        </p:spPr>
        <p:txBody>
          <a:bodyPr/>
          <a:lstStyle/>
          <a:p>
            <a:r>
              <a:rPr lang="ru-RU" dirty="0" smtClean="0"/>
              <a:t>Музыкальные руководители:</a:t>
            </a:r>
          </a:p>
          <a:p>
            <a:r>
              <a:rPr lang="ru-RU" dirty="0" err="1" smtClean="0"/>
              <a:t>Латынина</a:t>
            </a:r>
            <a:r>
              <a:rPr lang="ru-RU" dirty="0" smtClean="0"/>
              <a:t>  В.С.</a:t>
            </a:r>
          </a:p>
          <a:p>
            <a:r>
              <a:rPr lang="ru-RU" dirty="0" smtClean="0"/>
              <a:t>Павлова М.Б.</a:t>
            </a:r>
          </a:p>
          <a:p>
            <a:pPr>
              <a:buNone/>
            </a:pPr>
            <a:endParaRPr lang="ru-RU" smtClean="0"/>
          </a:p>
          <a:p>
            <a:endParaRPr lang="ru-RU" dirty="0"/>
          </a:p>
        </p:txBody>
      </p:sp>
      <p:sp>
        <p:nvSpPr>
          <p:cNvPr id="3" name="Заголовок 2"/>
          <p:cNvSpPr>
            <a:spLocks noGrp="1"/>
          </p:cNvSpPr>
          <p:nvPr>
            <p:ph type="title"/>
          </p:nvPr>
        </p:nvSpPr>
        <p:spPr/>
        <p:txBody>
          <a:bodyPr>
            <a:normAutofit fontScale="90000"/>
          </a:bodyPr>
          <a:lstStyle/>
          <a:p>
            <a:r>
              <a:rPr lang="ru-RU" dirty="0" smtClean="0"/>
              <a:t>Презентация по творчеству</a:t>
            </a:r>
            <a:br>
              <a:rPr lang="ru-RU" dirty="0" smtClean="0"/>
            </a:br>
            <a:r>
              <a:rPr lang="ru-RU" dirty="0" smtClean="0"/>
              <a:t>М.П Мусоргского</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39552" y="1124744"/>
            <a:ext cx="8229600" cy="1219200"/>
          </a:xfrm>
        </p:spPr>
        <p:txBody>
          <a:bodyPr>
            <a:normAutofit fontScale="90000"/>
          </a:bodyPr>
          <a:lstStyle/>
          <a:p>
            <a:r>
              <a:rPr lang="ru-RU" sz="2700" dirty="0" smtClean="0">
                <a:solidFill>
                  <a:schemeClr val="accent4">
                    <a:lumMod val="50000"/>
                  </a:schemeClr>
                </a:solidFill>
              </a:rPr>
              <a:t>Вершиной творчества Мусоргского 60-х гг. стала опера Борис Годунов. Демократически настроенная публика встретила новое произведение Мусоргского с  истинным энтузиазмом. </a:t>
            </a:r>
            <a:r>
              <a:rPr lang="ru-RU" sz="4400" dirty="0" smtClean="0"/>
              <a:t/>
            </a:r>
            <a:br>
              <a:rPr lang="ru-RU" sz="4400" dirty="0" smtClean="0"/>
            </a:br>
            <a:endParaRPr lang="ru-RU" dirty="0"/>
          </a:p>
        </p:txBody>
      </p:sp>
      <p:sp>
        <p:nvSpPr>
          <p:cNvPr id="4" name="Прямоугольник 3"/>
          <p:cNvSpPr/>
          <p:nvPr/>
        </p:nvSpPr>
        <p:spPr>
          <a:xfrm>
            <a:off x="179512" y="1988840"/>
            <a:ext cx="5760640" cy="4524315"/>
          </a:xfrm>
          <a:prstGeom prst="rect">
            <a:avLst/>
          </a:prstGeom>
        </p:spPr>
        <p:txBody>
          <a:bodyPr wrap="square">
            <a:spAutoFit/>
          </a:bodyPr>
          <a:lstStyle/>
          <a:p>
            <a:pPr marL="342900" indent="-342900" algn="ctr"/>
            <a:r>
              <a:rPr lang="ru-RU" sz="2400" dirty="0" smtClean="0">
                <a:solidFill>
                  <a:schemeClr val="bg1">
                    <a:lumMod val="85000"/>
                    <a:lumOff val="15000"/>
                  </a:schemeClr>
                </a:solidFill>
              </a:rPr>
              <a:t>Однако дальнейшая судьба оперы складывалась трудно, ибо это произведение самым решительным образом разрушало привычные представления об оперном спектакле. Здесь все было новым: и остросоциальная идея непримиримости интересов народа и царской власти, и глубина раскрытия страстей и характеров, и психологическая сложность образа царя-детоубийцы. </a:t>
            </a:r>
            <a:endParaRPr lang="ru-RU" sz="2400" dirty="0">
              <a:solidFill>
                <a:schemeClr val="bg1">
                  <a:lumMod val="85000"/>
                  <a:lumOff val="15000"/>
                </a:schemeClr>
              </a:solidFill>
            </a:endParaRPr>
          </a:p>
        </p:txBody>
      </p:sp>
      <p:pic>
        <p:nvPicPr>
          <p:cNvPr id="5" name="Picture 9" descr="0ferluccio"/>
          <p:cNvPicPr>
            <a:picLocks noChangeAspect="1" noChangeArrowheads="1"/>
          </p:cNvPicPr>
          <p:nvPr/>
        </p:nvPicPr>
        <p:blipFill>
          <a:blip r:embed="rId2" cstate="print"/>
          <a:srcRect/>
          <a:stretch>
            <a:fillRect/>
          </a:stretch>
        </p:blipFill>
        <p:spPr bwMode="auto">
          <a:xfrm>
            <a:off x="6012160" y="2060848"/>
            <a:ext cx="2803624" cy="3745855"/>
          </a:xfrm>
          <a:prstGeom prst="rect">
            <a:avLst/>
          </a:prstGeom>
          <a:noFill/>
        </p:spPr>
      </p:pic>
    </p:spTree>
  </p:cSld>
  <p:clrMapOvr>
    <a:masterClrMapping/>
  </p:clrMapOvr>
  <p:transition>
    <p:wheel spokes="2"/>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95536" y="737320"/>
            <a:ext cx="7920880" cy="6120680"/>
          </a:xfrm>
        </p:spPr>
        <p:txBody>
          <a:bodyPr>
            <a:normAutofit fontScale="92500" lnSpcReduction="20000"/>
          </a:bodyPr>
          <a:lstStyle/>
          <a:p>
            <a:r>
              <a:rPr lang="ru-RU" dirty="0" smtClean="0">
                <a:solidFill>
                  <a:schemeClr val="bg1">
                    <a:lumMod val="85000"/>
                    <a:lumOff val="15000"/>
                  </a:schemeClr>
                </a:solidFill>
              </a:rPr>
              <a:t>Работа над Хованщиной протекала сложно - Мусоргский обратился к материалу, далеко выходящему за рамки оперного спектакля. </a:t>
            </a:r>
          </a:p>
          <a:p>
            <a:r>
              <a:rPr lang="ru-RU" dirty="0" smtClean="0">
                <a:solidFill>
                  <a:schemeClr val="bg1">
                    <a:lumMod val="85000"/>
                    <a:lumOff val="15000"/>
                  </a:schemeClr>
                </a:solidFill>
              </a:rPr>
              <a:t>В это время Мусоргский тяжело переживал распад Балакиревского кружка, охлаждение отношений с Кюи и Римским-Корсаковым, отход Балакирева от музыкально-общественной деятельности. </a:t>
            </a:r>
          </a:p>
          <a:p>
            <a:r>
              <a:rPr lang="ru-RU" dirty="0" smtClean="0">
                <a:solidFill>
                  <a:schemeClr val="bg1">
                    <a:lumMod val="85000"/>
                    <a:lumOff val="15000"/>
                  </a:schemeClr>
                </a:solidFill>
              </a:rPr>
              <a:t>Однако вопреки всему, творческая мощь композитора в этот период поражает силой, богатством художественных идей. </a:t>
            </a:r>
          </a:p>
          <a:p>
            <a:r>
              <a:rPr lang="ru-RU" dirty="0" smtClean="0">
                <a:solidFill>
                  <a:schemeClr val="bg1">
                    <a:lumMod val="85000"/>
                    <a:lumOff val="15000"/>
                  </a:schemeClr>
                </a:solidFill>
              </a:rPr>
              <a:t>Параллельно с трагической Хованщиной с 1875 г. Мусоргский работает над комической оперой Сорочинская ярмарка (по Гоголю). Летом 1874 г. он создает одно из выдающихся произведений фортепианной литературы - цикл Картинки с выставки, посвященный Стасову, которому Мусоргский был бесконечно признателен за участие и поддержку.</a:t>
            </a:r>
          </a:p>
          <a:p>
            <a:endParaRPr lang="ru-RU" dirty="0"/>
          </a:p>
        </p:txBody>
      </p:sp>
    </p:spTree>
  </p:cSld>
  <p:clrMapOvr>
    <a:masterClrMapping/>
  </p:clrMapOvr>
  <p:transition>
    <p:wheel spokes="3"/>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mg2.jpg"/>
          <p:cNvPicPr>
            <a:picLocks noGrp="1" noChangeAspect="1"/>
          </p:cNvPicPr>
          <p:nvPr>
            <p:ph idx="1"/>
          </p:nvPr>
        </p:nvPicPr>
        <p:blipFill>
          <a:blip r:embed="rId2" cstate="print"/>
          <a:stretch>
            <a:fillRect/>
          </a:stretch>
        </p:blipFill>
        <p:spPr>
          <a:xfrm>
            <a:off x="323528" y="260648"/>
            <a:ext cx="8352928" cy="6264696"/>
          </a:xfrm>
        </p:spPr>
      </p:pic>
    </p:spTree>
  </p:cSld>
  <p:clrMapOvr>
    <a:masterClrMapping/>
  </p:clrMapOvr>
  <p:transition>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79512" y="548680"/>
            <a:ext cx="8229600" cy="4572000"/>
          </a:xfrm>
        </p:spPr>
        <p:txBody>
          <a:bodyPr>
            <a:normAutofit lnSpcReduction="10000"/>
          </a:bodyPr>
          <a:lstStyle/>
          <a:p>
            <a:r>
              <a:rPr lang="ru-RU" sz="2400" dirty="0" smtClean="0">
                <a:solidFill>
                  <a:schemeClr val="bg1">
                    <a:lumMod val="85000"/>
                    <a:lumOff val="15000"/>
                  </a:schemeClr>
                </a:solidFill>
              </a:rPr>
              <a:t>Идея написать цикл Картинки с выставки возникла под впечатлением посмертной выставки произведений художника В. Гартмана в феврале 1874 г.</a:t>
            </a:r>
          </a:p>
          <a:p>
            <a:r>
              <a:rPr lang="ru-RU" sz="2400" dirty="0" smtClean="0">
                <a:solidFill>
                  <a:schemeClr val="bg1">
                    <a:lumMod val="85000"/>
                    <a:lumOff val="15000"/>
                  </a:schemeClr>
                </a:solidFill>
              </a:rPr>
              <a:t> Он был близким другом Мусоргского, и его внезапная кончина глубоко потрясла композитора. Работа протекала бурно, интенсивно: Звуки и мысль в воздухе повисли, глотаю и объедаюсь, едва успевая царапать на бумаге. </a:t>
            </a:r>
          </a:p>
          <a:p>
            <a:r>
              <a:rPr lang="ru-RU" sz="2400" dirty="0" smtClean="0">
                <a:solidFill>
                  <a:schemeClr val="bg1">
                    <a:lumMod val="85000"/>
                    <a:lumOff val="15000"/>
                  </a:schemeClr>
                </a:solidFill>
              </a:rPr>
              <a:t>А параллельно один за другим появляются 3 вокальных цикла: Детская (1872, на собств. стихи), Без солнца (1874) и Песни и пляски смерти (1875-77 - оба на ст. А. Голенищева-Кутузова). Они становятся итогом всего камерно-вокального творчества композитора.</a:t>
            </a:r>
          </a:p>
          <a:p>
            <a:endParaRPr lang="ru-RU" dirty="0"/>
          </a:p>
        </p:txBody>
      </p:sp>
    </p:spTree>
  </p:cSld>
  <p:clrMapOvr>
    <a:masterClrMapping/>
  </p:clrMapOvr>
  <p:transition>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67544" y="260648"/>
            <a:ext cx="8229600" cy="3705200"/>
          </a:xfrm>
        </p:spPr>
        <p:txBody>
          <a:bodyPr>
            <a:normAutofit fontScale="77500" lnSpcReduction="20000"/>
          </a:bodyPr>
          <a:lstStyle/>
          <a:p>
            <a:r>
              <a:rPr lang="ru-RU" sz="2800" dirty="0" smtClean="0">
                <a:solidFill>
                  <a:schemeClr val="bg1">
                    <a:lumMod val="85000"/>
                    <a:lumOff val="15000"/>
                  </a:schemeClr>
                </a:solidFill>
              </a:rPr>
              <a:t>Тяжело больной, жестоко страдающий от нужды, одиночества, непризнания, Мусоргский упрямо твердит, что будет драться до последней капли крови. </a:t>
            </a:r>
          </a:p>
          <a:p>
            <a:endParaRPr lang="ru-RU" sz="2800" dirty="0" smtClean="0">
              <a:solidFill>
                <a:schemeClr val="bg1">
                  <a:lumMod val="85000"/>
                  <a:lumOff val="15000"/>
                </a:schemeClr>
              </a:solidFill>
            </a:endParaRPr>
          </a:p>
          <a:p>
            <a:r>
              <a:rPr lang="ru-RU" sz="2800" dirty="0" smtClean="0">
                <a:solidFill>
                  <a:schemeClr val="bg1">
                    <a:lumMod val="85000"/>
                    <a:lumOff val="15000"/>
                  </a:schemeClr>
                </a:solidFill>
              </a:rPr>
              <a:t>Незадолго до кончины, летом 1879 г. он совершает вместе с певицей Д. Леоновой большую концертную поездку по югу России и Украины, исполняет музыку Глинки, кучкистов, Шуберта, Шопена, Листа, Шумана, отрывки из своей оперы Сорочинская ярмарка и пишет знаменательные слова: К новому музыкальному труду, широкой музыкальной работе зовет жизнь... к новым берегам пока безбрежного искусства!</a:t>
            </a:r>
          </a:p>
          <a:p>
            <a:endParaRPr lang="ru-RU" dirty="0"/>
          </a:p>
        </p:txBody>
      </p:sp>
      <p:pic>
        <p:nvPicPr>
          <p:cNvPr id="4" name="Picture 4" descr="Mysorgskiy"/>
          <p:cNvPicPr>
            <a:picLocks noChangeAspect="1" noChangeArrowheads="1"/>
          </p:cNvPicPr>
          <p:nvPr/>
        </p:nvPicPr>
        <p:blipFill>
          <a:blip r:embed="rId2" cstate="print"/>
          <a:srcRect/>
          <a:stretch>
            <a:fillRect/>
          </a:stretch>
        </p:blipFill>
        <p:spPr bwMode="auto">
          <a:xfrm>
            <a:off x="2339752" y="3501008"/>
            <a:ext cx="4248150" cy="2997200"/>
          </a:xfrm>
          <a:prstGeom prst="rect">
            <a:avLst/>
          </a:prstGeom>
          <a:noFill/>
        </p:spPr>
      </p:pic>
    </p:spTree>
  </p:cSld>
  <p:clrMapOvr>
    <a:masterClrMapping/>
  </p:clrMapOvr>
  <p:transition>
    <p:diamon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39552" y="764704"/>
            <a:ext cx="4392488" cy="5472608"/>
          </a:xfrm>
        </p:spPr>
        <p:txBody>
          <a:bodyPr>
            <a:normAutofit fontScale="92500"/>
          </a:bodyPr>
          <a:lstStyle/>
          <a:p>
            <a:pPr>
              <a:lnSpc>
                <a:spcPct val="80000"/>
              </a:lnSpc>
            </a:pPr>
            <a:r>
              <a:rPr lang="ru-RU" sz="2400" dirty="0" smtClean="0">
                <a:solidFill>
                  <a:schemeClr val="bg1">
                    <a:lumMod val="85000"/>
                    <a:lumOff val="15000"/>
                  </a:schemeClr>
                </a:solidFill>
              </a:rPr>
              <a:t>Судьба распорядилась иначе. Здоровье Мусоргского резко ухудшилось. В феврале 1881 г. случился удар. Мусоргского поместили в Николаевский военно-сухопутный госпиталь, где он скончался, так и не успев завершить Хованщину и Сорочинскую ярмарку.</a:t>
            </a:r>
          </a:p>
          <a:p>
            <a:pPr>
              <a:lnSpc>
                <a:spcPct val="80000"/>
              </a:lnSpc>
            </a:pPr>
            <a:r>
              <a:rPr lang="ru-RU" sz="2400" dirty="0" smtClean="0">
                <a:solidFill>
                  <a:schemeClr val="bg1">
                    <a:lumMod val="85000"/>
                    <a:lumOff val="15000"/>
                  </a:schemeClr>
                </a:solidFill>
              </a:rPr>
              <a:t>Весь архив композитора после его смерти попал к Римскому-Корсакову. Он закончил Хованщину, осуществил новую редакцию Бориса Годунова и добился их постановки на императорской оперной сцене. Сорочинскую ярмарку завершил А. Лядов.</a:t>
            </a:r>
          </a:p>
          <a:p>
            <a:endParaRPr lang="ru-RU" dirty="0"/>
          </a:p>
        </p:txBody>
      </p:sp>
      <p:pic>
        <p:nvPicPr>
          <p:cNvPr id="4" name="Picture 4" descr="мусор"/>
          <p:cNvPicPr>
            <a:picLocks noChangeAspect="1" noChangeArrowheads="1"/>
          </p:cNvPicPr>
          <p:nvPr/>
        </p:nvPicPr>
        <p:blipFill>
          <a:blip r:embed="rId2" cstate="print"/>
          <a:srcRect/>
          <a:stretch>
            <a:fillRect/>
          </a:stretch>
        </p:blipFill>
        <p:spPr bwMode="auto">
          <a:xfrm>
            <a:off x="4932040" y="1124744"/>
            <a:ext cx="3546675" cy="4104456"/>
          </a:xfrm>
          <a:prstGeom prst="rect">
            <a:avLst/>
          </a:prstGeom>
          <a:noFill/>
        </p:spPr>
      </p:pic>
    </p:spTree>
  </p:cSld>
  <p:clrMapOvr>
    <a:masterClrMapping/>
  </p:clrMapOvr>
  <p:transition>
    <p:blind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611560" y="2286000"/>
            <a:ext cx="8229600" cy="4572000"/>
          </a:xfrm>
        </p:spPr>
        <p:txBody>
          <a:bodyPr>
            <a:normAutofit/>
          </a:bodyPr>
          <a:lstStyle/>
          <a:p>
            <a:r>
              <a:rPr lang="ru-RU" sz="5400" dirty="0" smtClean="0"/>
              <a:t>Спасибо за внимание!</a:t>
            </a:r>
            <a:endParaRPr lang="ru-RU" sz="5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r>
              <a:rPr lang="ru-RU" sz="2400" dirty="0" smtClean="0"/>
              <a:t> 1839 г- 1881 г</a:t>
            </a:r>
          </a:p>
          <a:p>
            <a:endParaRPr lang="ru-RU" dirty="0"/>
          </a:p>
        </p:txBody>
      </p:sp>
      <p:sp>
        <p:nvSpPr>
          <p:cNvPr id="2" name="Заголовок 1"/>
          <p:cNvSpPr>
            <a:spLocks noGrp="1"/>
          </p:cNvSpPr>
          <p:nvPr>
            <p:ph type="ctrTitle"/>
          </p:nvPr>
        </p:nvSpPr>
        <p:spPr/>
        <p:txBody>
          <a:bodyPr/>
          <a:lstStyle/>
          <a:p>
            <a:r>
              <a:rPr lang="ru-RU" dirty="0" smtClean="0"/>
              <a:t>Модест Петрович Мусоргский</a:t>
            </a:r>
            <a:endParaRPr lang="ru-RU"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12111309.jpeg"/>
          <p:cNvPicPr>
            <a:picLocks noGrp="1" noChangeAspect="1"/>
          </p:cNvPicPr>
          <p:nvPr>
            <p:ph idx="1"/>
          </p:nvPr>
        </p:nvPicPr>
        <p:blipFill>
          <a:blip r:embed="rId2" cstate="screen"/>
          <a:stretch>
            <a:fillRect/>
          </a:stretch>
        </p:blipFill>
        <p:spPr>
          <a:xfrm>
            <a:off x="2267744" y="548680"/>
            <a:ext cx="4536504" cy="5799476"/>
          </a:xfrm>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771800" y="332656"/>
            <a:ext cx="3116751" cy="861774"/>
          </a:xfrm>
          <a:prstGeom prst="rect">
            <a:avLst/>
          </a:prstGeom>
        </p:spPr>
        <p:txBody>
          <a:bodyPr wrap="none">
            <a:spAutoFit/>
          </a:bodyPr>
          <a:lstStyle/>
          <a:p>
            <a:r>
              <a:rPr lang="ru-RU" sz="3200" dirty="0" smtClean="0">
                <a:solidFill>
                  <a:schemeClr val="bg2">
                    <a:lumMod val="50000"/>
                  </a:schemeClr>
                </a:solidFill>
              </a:rPr>
              <a:t>История жизни</a:t>
            </a:r>
          </a:p>
          <a:p>
            <a:endParaRPr lang="ru-RU" dirty="0"/>
          </a:p>
        </p:txBody>
      </p:sp>
      <p:sp>
        <p:nvSpPr>
          <p:cNvPr id="9" name="Прямоугольник 8"/>
          <p:cNvSpPr/>
          <p:nvPr/>
        </p:nvSpPr>
        <p:spPr>
          <a:xfrm>
            <a:off x="971600" y="1196752"/>
            <a:ext cx="6912768" cy="4967514"/>
          </a:xfrm>
          <a:prstGeom prst="rect">
            <a:avLst/>
          </a:prstGeom>
        </p:spPr>
        <p:txBody>
          <a:bodyPr wrap="square">
            <a:spAutoFit/>
          </a:bodyPr>
          <a:lstStyle/>
          <a:p>
            <a:pPr>
              <a:lnSpc>
                <a:spcPct val="80000"/>
              </a:lnSpc>
            </a:pPr>
            <a:r>
              <a:rPr lang="ru-RU" dirty="0" smtClean="0">
                <a:solidFill>
                  <a:schemeClr val="bg1">
                    <a:lumMod val="85000"/>
                    <a:lumOff val="15000"/>
                  </a:schemeClr>
                </a:solidFill>
              </a:rPr>
              <a:t>Родился Модест Мусоргский 21 марта 1839 года в селе Карево Торопецкого уезда, в имении своего отца, небогатого помещика Петра Алексеевича. Он был самым младшим, четвертым сыном в семье барского дома. </a:t>
            </a:r>
          </a:p>
          <a:p>
            <a:pPr>
              <a:lnSpc>
                <a:spcPct val="80000"/>
              </a:lnSpc>
            </a:pPr>
            <a:endParaRPr lang="ru-RU" dirty="0" smtClean="0">
              <a:solidFill>
                <a:schemeClr val="bg1">
                  <a:lumMod val="85000"/>
                  <a:lumOff val="15000"/>
                </a:schemeClr>
              </a:solidFill>
            </a:endParaRPr>
          </a:p>
          <a:p>
            <a:pPr>
              <a:lnSpc>
                <a:spcPct val="80000"/>
              </a:lnSpc>
            </a:pPr>
            <a:r>
              <a:rPr lang="ru-RU" dirty="0" smtClean="0">
                <a:solidFill>
                  <a:schemeClr val="bg1">
                    <a:lumMod val="85000"/>
                    <a:lumOff val="15000"/>
                  </a:schemeClr>
                </a:solidFill>
              </a:rPr>
              <a:t>В десятилетнем возрасте он вместе со старшим братом приехал в </a:t>
            </a:r>
          </a:p>
          <a:p>
            <a:pPr>
              <a:lnSpc>
                <a:spcPct val="80000"/>
              </a:lnSpc>
            </a:pPr>
            <a:r>
              <a:rPr lang="ru-RU" dirty="0" smtClean="0">
                <a:solidFill>
                  <a:schemeClr val="bg1">
                    <a:lumMod val="85000"/>
                    <a:lumOff val="15000"/>
                  </a:schemeClr>
                </a:solidFill>
              </a:rPr>
              <a:t>Петербург. Здесь ему надлежало поступить в привилегированное военное училище — Школу гвардейских подпрапорщиков. </a:t>
            </a:r>
          </a:p>
          <a:p>
            <a:pPr>
              <a:lnSpc>
                <a:spcPct val="80000"/>
              </a:lnSpc>
            </a:pPr>
            <a:r>
              <a:rPr lang="ru-RU" dirty="0" smtClean="0">
                <a:solidFill>
                  <a:schemeClr val="bg1">
                    <a:lumMod val="85000"/>
                    <a:lumOff val="15000"/>
                  </a:schemeClr>
                </a:solidFill>
              </a:rPr>
              <a:t>По окончании Школы Мусоргский был определен в Преображенский гвардейский полк. Модесту было семнадцать лет. Обязанности его были необременительны. Но неожиданно для всех Мусоргский подает в отставку и сворачивает с пути, столь удачно начатого. </a:t>
            </a:r>
          </a:p>
          <a:p>
            <a:pPr>
              <a:lnSpc>
                <a:spcPct val="80000"/>
              </a:lnSpc>
            </a:pPr>
            <a:endParaRPr lang="ru-RU" dirty="0" smtClean="0">
              <a:solidFill>
                <a:schemeClr val="bg1">
                  <a:lumMod val="85000"/>
                  <a:lumOff val="15000"/>
                </a:schemeClr>
              </a:solidFill>
            </a:endParaRPr>
          </a:p>
          <a:p>
            <a:pPr>
              <a:lnSpc>
                <a:spcPct val="80000"/>
              </a:lnSpc>
            </a:pPr>
            <a:r>
              <a:rPr lang="ru-RU" dirty="0" smtClean="0">
                <a:solidFill>
                  <a:schemeClr val="bg1">
                    <a:lumMod val="85000"/>
                    <a:lumOff val="15000"/>
                  </a:schemeClr>
                </a:solidFill>
              </a:rPr>
              <a:t>Незадолго до того один из товарищей-преображенцев, знакомый с Даргомыжским, привел к нему Мусоргского. Даргомыжский высоко оценил его незаурядные музыкальные способности и познакомил с Балакиревым и Кюи. Так началась для молодого музыканта новая жизнь, в которой главное место заняли Балакирев и кружок «Могучая кучка». </a:t>
            </a:r>
            <a:endParaRPr lang="ru-RU" dirty="0">
              <a:solidFill>
                <a:schemeClr val="bg1">
                  <a:lumMod val="85000"/>
                  <a:lumOff val="15000"/>
                </a:schemeClr>
              </a:solidFill>
            </a:endParaRPr>
          </a:p>
        </p:txBody>
      </p:sp>
    </p:spTree>
  </p:cSld>
  <p:clrMapOvr>
    <a:masterClrMapping/>
  </p:clrMapOvr>
  <p:transition>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7612.jpg"/>
          <p:cNvPicPr>
            <a:picLocks noGrp="1" noChangeAspect="1"/>
          </p:cNvPicPr>
          <p:nvPr>
            <p:ph idx="1"/>
          </p:nvPr>
        </p:nvPicPr>
        <p:blipFill>
          <a:blip r:embed="rId2" cstate="print"/>
          <a:stretch>
            <a:fillRect/>
          </a:stretch>
        </p:blipFill>
        <p:spPr>
          <a:xfrm>
            <a:off x="2195736" y="188640"/>
            <a:ext cx="4608512" cy="6227719"/>
          </a:xfrm>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907704" y="476672"/>
            <a:ext cx="6372200" cy="584775"/>
          </a:xfrm>
          <a:prstGeom prst="rect">
            <a:avLst/>
          </a:prstGeom>
        </p:spPr>
        <p:txBody>
          <a:bodyPr wrap="square">
            <a:spAutoFit/>
          </a:bodyPr>
          <a:lstStyle/>
          <a:p>
            <a:r>
              <a:rPr lang="ru-RU" sz="3200" dirty="0" smtClean="0">
                <a:solidFill>
                  <a:schemeClr val="bg1">
                    <a:lumMod val="85000"/>
                    <a:lumOff val="15000"/>
                  </a:schemeClr>
                </a:solidFill>
              </a:rPr>
              <a:t>Творческая деятельность</a:t>
            </a:r>
            <a:endParaRPr lang="ru-RU" sz="3200" dirty="0"/>
          </a:p>
        </p:txBody>
      </p:sp>
      <p:sp>
        <p:nvSpPr>
          <p:cNvPr id="7" name="Прямоугольник 6"/>
          <p:cNvSpPr/>
          <p:nvPr/>
        </p:nvSpPr>
        <p:spPr>
          <a:xfrm>
            <a:off x="467544" y="1196752"/>
            <a:ext cx="5328592" cy="2308324"/>
          </a:xfrm>
          <a:prstGeom prst="rect">
            <a:avLst/>
          </a:prstGeom>
        </p:spPr>
        <p:txBody>
          <a:bodyPr wrap="square">
            <a:spAutoFit/>
          </a:bodyPr>
          <a:lstStyle/>
          <a:p>
            <a:pPr>
              <a:lnSpc>
                <a:spcPct val="80000"/>
              </a:lnSpc>
            </a:pPr>
            <a:r>
              <a:rPr lang="ru-RU" sz="2000" dirty="0" smtClean="0">
                <a:solidFill>
                  <a:schemeClr val="bg1">
                    <a:lumMod val="95000"/>
                    <a:lumOff val="5000"/>
                  </a:schemeClr>
                </a:solidFill>
              </a:rPr>
              <a:t>Творческая деятельность Мусоргского начиналась бурно. Каждое произведение открывало новые горизонты, даже если и не доводилось до конца. Так остались незавершенными оперы Царь Эдип и Саламбо, где впервые композитор попытался воплотить сложнейшее переплетение судеб народа и сильной властной личности. </a:t>
            </a:r>
            <a:endParaRPr lang="ru-RU" sz="2000" dirty="0">
              <a:solidFill>
                <a:schemeClr val="bg1">
                  <a:lumMod val="95000"/>
                  <a:lumOff val="5000"/>
                </a:schemeClr>
              </a:solidFill>
            </a:endParaRPr>
          </a:p>
        </p:txBody>
      </p:sp>
      <p:sp>
        <p:nvSpPr>
          <p:cNvPr id="8" name="Прямоугольник 7"/>
          <p:cNvSpPr/>
          <p:nvPr/>
        </p:nvSpPr>
        <p:spPr>
          <a:xfrm>
            <a:off x="611560" y="3645024"/>
            <a:ext cx="7632848" cy="2246769"/>
          </a:xfrm>
          <a:prstGeom prst="rect">
            <a:avLst/>
          </a:prstGeom>
        </p:spPr>
        <p:txBody>
          <a:bodyPr wrap="square">
            <a:spAutoFit/>
          </a:bodyPr>
          <a:lstStyle/>
          <a:p>
            <a:r>
              <a:rPr lang="ru-RU" sz="2000" dirty="0" smtClean="0">
                <a:solidFill>
                  <a:schemeClr val="bg1">
                    <a:lumMod val="95000"/>
                    <a:lumOff val="5000"/>
                  </a:schemeClr>
                </a:solidFill>
              </a:rPr>
              <a:t>важную роль для творчества Мусоргского сыграла незаконченная опера Женитьба (1 акт 1868 г.), в которой он использовал почти неизмененный текст пьесы Н. Гоголя, поставив перед собой задачу музыкального воспроизведения человеческой речи во всех ее тончайших изгибах. Увлеченный идеей программности, Мусоргский создает, ряд симфонических произведений, среди которых - Ночь на Лысой горе (1867). </a:t>
            </a:r>
            <a:endParaRPr lang="ru-RU" sz="2000" dirty="0"/>
          </a:p>
        </p:txBody>
      </p:sp>
    </p:spTree>
  </p:cSld>
  <p:clrMapOvr>
    <a:masterClrMapping/>
  </p:clrMapOvr>
  <p:transition>
    <p:split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1319035477.jpg"/>
          <p:cNvPicPr>
            <a:picLocks noGrp="1" noChangeAspect="1"/>
          </p:cNvPicPr>
          <p:nvPr>
            <p:ph idx="1"/>
          </p:nvPr>
        </p:nvPicPr>
        <p:blipFill>
          <a:blip r:embed="rId2" cstate="print"/>
          <a:stretch>
            <a:fillRect/>
          </a:stretch>
        </p:blipFill>
        <p:spPr>
          <a:xfrm>
            <a:off x="2411760" y="332656"/>
            <a:ext cx="4248472" cy="6053378"/>
          </a:xfrm>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611560" y="836712"/>
            <a:ext cx="8219256" cy="5544616"/>
          </a:xfrm>
        </p:spPr>
        <p:txBody>
          <a:bodyPr>
            <a:normAutofit fontScale="92500" lnSpcReduction="20000"/>
          </a:bodyPr>
          <a:lstStyle/>
          <a:p>
            <a:r>
              <a:rPr lang="ru-RU" sz="2800" dirty="0" smtClean="0">
                <a:solidFill>
                  <a:schemeClr val="bg1">
                    <a:lumMod val="85000"/>
                    <a:lumOff val="15000"/>
                  </a:schemeClr>
                </a:solidFill>
              </a:rPr>
              <a:t>Но наиболее яркие художественные открытия были осуществлены в 60-е гг. в вокальной музыке. Появились песни, где впервые в музыке предстала галерея народных типов, людей униженных и оскорбленных: Калистрат, Гопак, Светик Савишна, Колыбельная Еремушке, Сиротка, По грибы. </a:t>
            </a:r>
          </a:p>
          <a:p>
            <a:r>
              <a:rPr lang="ru-RU" sz="2800" dirty="0" smtClean="0">
                <a:solidFill>
                  <a:schemeClr val="bg1">
                    <a:lumMod val="85000"/>
                    <a:lumOff val="15000"/>
                  </a:schemeClr>
                </a:solidFill>
              </a:rPr>
              <a:t>Поразительно умение Мусоргского метко и точно воссоздать в музыке живую натуру, воспроизвести ярко характерную речь, придать сюжету сценическую зримость. </a:t>
            </a:r>
          </a:p>
          <a:p>
            <a:r>
              <a:rPr lang="ru-RU" sz="2800" dirty="0" smtClean="0">
                <a:solidFill>
                  <a:schemeClr val="bg1">
                    <a:lumMod val="85000"/>
                    <a:lumOff val="15000"/>
                  </a:schemeClr>
                </a:solidFill>
              </a:rPr>
              <a:t>А главное, песни пронизаны такой силой сострадания к обездоленному человеку, что в каждой из них обыденный факт поднимается до уровня трагического обобщения, до социально-обличительного пафоса. Не случайно песня Семинарист была запрещена цензурой!</a:t>
            </a:r>
          </a:p>
          <a:p>
            <a:endParaRPr lang="ru-RU" dirty="0"/>
          </a:p>
        </p:txBody>
      </p:sp>
    </p:spTree>
  </p:cSld>
  <p:clrMapOvr>
    <a:masterClrMapping/>
  </p:clrMapOvr>
  <p:transition>
    <p:spli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mus009a.jpg"/>
          <p:cNvPicPr>
            <a:picLocks noGrp="1" noChangeAspect="1"/>
          </p:cNvPicPr>
          <p:nvPr>
            <p:ph idx="1"/>
          </p:nvPr>
        </p:nvPicPr>
        <p:blipFill>
          <a:blip r:embed="rId2" cstate="print"/>
          <a:stretch>
            <a:fillRect/>
          </a:stretch>
        </p:blipFill>
        <p:spPr>
          <a:xfrm>
            <a:off x="2267744" y="332656"/>
            <a:ext cx="4298776" cy="5982463"/>
          </a:xfrm>
        </p:spPr>
      </p:pic>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TotalTime>
  <Words>837</Words>
  <Application>Microsoft Office PowerPoint</Application>
  <PresentationFormat>Экран (4:3)</PresentationFormat>
  <Paragraphs>35</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Бумажная</vt:lpstr>
      <vt:lpstr>Презентация по творчеству М.П Мусоргского</vt:lpstr>
      <vt:lpstr>Модест Петрович Мусоргский</vt:lpstr>
      <vt:lpstr>Слайд 3</vt:lpstr>
      <vt:lpstr>Слайд 4</vt:lpstr>
      <vt:lpstr>Слайд 5</vt:lpstr>
      <vt:lpstr>Слайд 6</vt:lpstr>
      <vt:lpstr>Слайд 7</vt:lpstr>
      <vt:lpstr>Слайд 8</vt:lpstr>
      <vt:lpstr>Слайд 9</vt:lpstr>
      <vt:lpstr>Вершиной творчества Мусоргского 60-х гг. стала опера Борис Годунов. Демократически настроенная публика встретила новое произведение Мусоргского с  истинным энтузиазмом.  </vt:lpstr>
      <vt:lpstr>Слайд 11</vt:lpstr>
      <vt:lpstr>Слайд 12</vt:lpstr>
      <vt:lpstr>Слайд 13</vt:lpstr>
      <vt:lpstr>Слайд 14</vt:lpstr>
      <vt:lpstr>Слайд 15</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Модест Петрович Мусоргский</dc:title>
  <cp:lastModifiedBy>WIN7XP</cp:lastModifiedBy>
  <cp:revision>12</cp:revision>
  <dcterms:modified xsi:type="dcterms:W3CDTF">2014-12-01T16:40:29Z</dcterms:modified>
</cp:coreProperties>
</file>